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29"/>
  </p:notesMasterIdLst>
  <p:sldIdLst>
    <p:sldId id="257" r:id="rId5"/>
    <p:sldId id="321" r:id="rId6"/>
    <p:sldId id="313" r:id="rId7"/>
    <p:sldId id="351" r:id="rId8"/>
    <p:sldId id="310" r:id="rId9"/>
    <p:sldId id="316" r:id="rId10"/>
    <p:sldId id="317" r:id="rId11"/>
    <p:sldId id="315" r:id="rId12"/>
    <p:sldId id="346" r:id="rId13"/>
    <p:sldId id="340" r:id="rId14"/>
    <p:sldId id="322" r:id="rId15"/>
    <p:sldId id="324" r:id="rId16"/>
    <p:sldId id="337" r:id="rId17"/>
    <p:sldId id="338" r:id="rId18"/>
    <p:sldId id="339" r:id="rId19"/>
    <p:sldId id="344" r:id="rId20"/>
    <p:sldId id="352" r:id="rId21"/>
    <p:sldId id="353" r:id="rId22"/>
    <p:sldId id="334" r:id="rId23"/>
    <p:sldId id="332" r:id="rId24"/>
    <p:sldId id="333" r:id="rId25"/>
    <p:sldId id="335" r:id="rId26"/>
    <p:sldId id="350" r:id="rId27"/>
    <p:sldId id="343" r:id="rId28"/>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userDrawn="1">
          <p15:clr>
            <a:srgbClr val="A4A3A4"/>
          </p15:clr>
        </p15:guide>
        <p15:guide id="2" pos="216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4191" autoAdjust="0"/>
    <p:restoredTop sz="94660"/>
  </p:normalViewPr>
  <p:slideViewPr>
    <p:cSldViewPr snapToGrid="0" showGuides="1">
      <p:cViewPr varScale="1">
        <p:scale>
          <a:sx n="50" d="100"/>
          <a:sy n="50" d="100"/>
        </p:scale>
        <p:origin x="1962" y="60"/>
      </p:cViewPr>
      <p:guideLst>
        <p:guide orient="horz" pos="3120"/>
        <p:guide pos="2160"/>
      </p:guideLst>
    </p:cSldViewPr>
  </p:slideViewPr>
  <p:notesTextViewPr>
    <p:cViewPr>
      <p:scale>
        <a:sx n="1" d="1"/>
        <a:sy n="1" d="1"/>
      </p:scale>
      <p:origin x="0" y="0"/>
    </p:cViewPr>
  </p:notesTextViewPr>
  <p:sorterViewPr>
    <p:cViewPr>
      <p:scale>
        <a:sx n="100" d="100"/>
        <a:sy n="100" d="100"/>
      </p:scale>
      <p:origin x="0" y="-742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5F09FC0-8CFC-4BCF-B6EE-8F47DECB1E05}" type="datetimeFigureOut">
              <a:rPr lang="en-GB" smtClean="0"/>
              <a:t>01/07/2021</a:t>
            </a:fld>
            <a:endParaRPr lang="en-GB"/>
          </a:p>
        </p:txBody>
      </p:sp>
      <p:sp>
        <p:nvSpPr>
          <p:cNvPr id="4" name="Slide Image Placeholder 3"/>
          <p:cNvSpPr>
            <a:spLocks noGrp="1" noRot="1" noChangeAspect="1"/>
          </p:cNvSpPr>
          <p:nvPr>
            <p:ph type="sldImg" idx="2"/>
          </p:nvPr>
        </p:nvSpPr>
        <p:spPr>
          <a:xfrm>
            <a:off x="2360613" y="1143000"/>
            <a:ext cx="21367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E47927-748E-47FB-931B-3DECA6CCC319}" type="slidenum">
              <a:rPr lang="en-GB" smtClean="0"/>
              <a:t>‹#›</a:t>
            </a:fld>
            <a:endParaRPr lang="en-GB"/>
          </a:p>
        </p:txBody>
      </p:sp>
    </p:spTree>
    <p:extLst>
      <p:ext uri="{BB962C8B-B14F-4D97-AF65-F5344CB8AC3E}">
        <p14:creationId xmlns:p14="http://schemas.microsoft.com/office/powerpoint/2010/main" val="22404774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
        <p:nvSpPr>
          <p:cNvPr id="450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cs typeface="Arial" panose="020B0604020202020204" pitchFamily="34" charset="0"/>
              </a:defRPr>
            </a:lvl1pPr>
            <a:lvl2pPr marL="37931725" indent="-37474525" eaLnBrk="0" hangingPunct="0">
              <a:defRPr sz="2400">
                <a:solidFill>
                  <a:schemeClr val="tx1"/>
                </a:solidFill>
                <a:latin typeface="Arial" panose="020B0604020202020204" pitchFamily="34" charset="0"/>
                <a:cs typeface="Arial" panose="020B0604020202020204" pitchFamily="34" charset="0"/>
              </a:defRPr>
            </a:lvl2pPr>
            <a:lvl3pPr eaLnBrk="0" hangingPunct="0">
              <a:defRPr sz="2400">
                <a:solidFill>
                  <a:schemeClr val="tx1"/>
                </a:solidFill>
                <a:latin typeface="Arial" panose="020B0604020202020204" pitchFamily="34" charset="0"/>
                <a:cs typeface="Arial" panose="020B0604020202020204" pitchFamily="34" charset="0"/>
              </a:defRPr>
            </a:lvl3pPr>
            <a:lvl4pPr eaLnBrk="0" hangingPunct="0">
              <a:defRPr sz="2400">
                <a:solidFill>
                  <a:schemeClr val="tx1"/>
                </a:solidFill>
                <a:latin typeface="Arial" panose="020B0604020202020204" pitchFamily="34" charset="0"/>
                <a:cs typeface="Arial" panose="020B0604020202020204" pitchFamily="34" charset="0"/>
              </a:defRPr>
            </a:lvl4pPr>
            <a:lvl5pPr eaLnBrk="0" hangingPunct="0">
              <a:defRPr sz="2400">
                <a:solidFill>
                  <a:schemeClr val="tx1"/>
                </a:solidFill>
                <a:latin typeface="Arial" panose="020B0604020202020204" pitchFamily="34" charset="0"/>
                <a:cs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BFEE6739-D9EC-4117-B940-6AE3E8C6B895}" type="slidenum">
              <a:rPr kumimoji="0" lang="en-GB" altLang="en-US" sz="1200" b="0" i="0" u="none" strike="noStrike" kern="1200" cap="none" spc="0" normalizeH="0" baseline="0" noProof="0">
                <a:ln>
                  <a:noFill/>
                </a:ln>
                <a:solidFill>
                  <a:srgbClr val="9A5315"/>
                </a:solidFill>
                <a:effectLst/>
                <a:uLnTx/>
                <a:uFillTx/>
                <a:latin typeface="Calibri" panose="020F050202020403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GB" altLang="en-US" sz="1200" b="0" i="0" u="none" strike="noStrike" kern="1200" cap="none" spc="0" normalizeH="0" baseline="0" noProof="0">
              <a:ln>
                <a:noFill/>
              </a:ln>
              <a:solidFill>
                <a:srgbClr val="9A5315"/>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3996864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62C3D27-FD62-48F9-85E3-41F0E8C29BB2}" type="datetime1">
              <a:rPr lang="en-GB" smtClean="0"/>
              <a:t>01/07/2021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15850732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08657A4-EA64-4A25-A368-02F10012D14B}" type="datetime1">
              <a:rPr lang="en-GB" smtClean="0"/>
              <a:t>01/07/2021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30001032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31A716E-3428-46D9-B551-1553AFD9F97B}" type="datetime1">
              <a:rPr lang="en-GB" smtClean="0"/>
              <a:t>01/07/2021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5601655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D08D674-3510-4F7E-9731-B80FA2AD5A84}" type="datetime1">
              <a:rPr lang="en-GB" smtClean="0"/>
              <a:t>01/07/2021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3050485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89E6631-AE82-4686-B9A1-7C94D08FA939}" type="datetime1">
              <a:rPr lang="en-GB" smtClean="0"/>
              <a:t>01/07/2021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42108626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F277605-1B5C-48FD-A50C-7DAB474DEBDE}" type="datetime1">
              <a:rPr lang="en-GB" smtClean="0"/>
              <a:t>01/07/2021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30503291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A2DF04-C61D-49FD-951D-CDEBAFB259D7}" type="datetime1">
              <a:rPr lang="en-GB" smtClean="0"/>
              <a:t>01/07/2021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6889574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1F5103F4-F923-4EDF-A6D5-E15CBD9E4479}" type="datetime1">
              <a:rPr lang="en-GB" smtClean="0"/>
              <a:t>01/07/2021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40164568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35153BEF-36BE-4950-A6B1-0E202982A9C3}" type="datetime1">
              <a:rPr lang="en-GB" smtClean="0"/>
              <a:t>01/07/2021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25443354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2080F8C-5B0E-424E-97FF-DADE5088C92E}" type="datetime1">
              <a:rPr lang="en-GB" smtClean="0"/>
              <a:t>01/07/2021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38447650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7901AE-B2C9-47C7-950D-6C0CDD26EFC9}" type="datetime1">
              <a:rPr lang="en-GB" smtClean="0"/>
              <a:t>01/07/2021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4674560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5C3EA93D-1215-4E68-A34D-D6CC0A17E97D}" type="datetime1">
              <a:rPr lang="en-GB" smtClean="0"/>
              <a:t>01/07/2021</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42197ACC-EB3C-4466-A41B-F6CC006DF8B4}" type="slidenum">
              <a:rPr lang="en-GB" smtClean="0"/>
              <a:t>‹#›</a:t>
            </a:fld>
            <a:endParaRPr lang="en-GB"/>
          </a:p>
        </p:txBody>
      </p:sp>
    </p:spTree>
    <p:extLst>
      <p:ext uri="{BB962C8B-B14F-4D97-AF65-F5344CB8AC3E}">
        <p14:creationId xmlns:p14="http://schemas.microsoft.com/office/powerpoint/2010/main" val="383177751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mailto:ddonkor@stj.kent.sch.uk" TargetMode="External"/><Relationship Id="rId2" Type="http://schemas.openxmlformats.org/officeDocument/2006/relationships/hyperlink" Target="mailto:mnoor@stj.kent.sch.uk" TargetMode="Externa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gif"/></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19.jpeg"/></Relationships>
</file>

<file path=ppt/slides/_rels/slide9.xml.rels><?xml version="1.0" encoding="UTF-8" standalone="yes"?>
<Relationships xmlns="http://schemas.openxmlformats.org/package/2006/relationships"><Relationship Id="rId3" Type="http://schemas.openxmlformats.org/officeDocument/2006/relationships/image" Target="../media/image21.jpeg"/><Relationship Id="rId7" Type="http://schemas.openxmlformats.org/officeDocument/2006/relationships/image" Target="../media/image25.png"/><Relationship Id="rId2"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8.png"/></Relationships>
</file>

<file path=ppt/slides/_rels/slide1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1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4.png"/><Relationship Id="rId1" Type="http://schemas.openxmlformats.org/officeDocument/2006/relationships/slideLayout" Target="../slideLayouts/slideLayout2.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_rels/slide1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34.png"/><Relationship Id="rId1" Type="http://schemas.openxmlformats.org/officeDocument/2006/relationships/slideLayout" Target="../slideLayouts/slideLayout2.xml"/><Relationship Id="rId4" Type="http://schemas.openxmlformats.org/officeDocument/2006/relationships/image" Target="../media/image4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8" Type="http://schemas.openxmlformats.org/officeDocument/2006/relationships/image" Target="../media/image49.jpeg"/><Relationship Id="rId3" Type="http://schemas.openxmlformats.org/officeDocument/2006/relationships/notesSlide" Target="../notesSlides/notesSlide1.xml"/><Relationship Id="rId7" Type="http://schemas.openxmlformats.org/officeDocument/2006/relationships/image" Target="../media/image48.jpeg"/><Relationship Id="rId2" Type="http://schemas.openxmlformats.org/officeDocument/2006/relationships/slideLayout" Target="../slideLayouts/slideLayout2.xml"/><Relationship Id="rId1" Type="http://schemas.openxmlformats.org/officeDocument/2006/relationships/tags" Target="../tags/tag1.xml"/><Relationship Id="rId6" Type="http://schemas.openxmlformats.org/officeDocument/2006/relationships/image" Target="../media/image47.png"/><Relationship Id="rId11" Type="http://schemas.openxmlformats.org/officeDocument/2006/relationships/image" Target="../media/image52.png"/><Relationship Id="rId5" Type="http://schemas.openxmlformats.org/officeDocument/2006/relationships/image" Target="../media/image46.jpeg"/><Relationship Id="rId10" Type="http://schemas.openxmlformats.org/officeDocument/2006/relationships/image" Target="../media/image51.jpeg"/><Relationship Id="rId4" Type="http://schemas.openxmlformats.org/officeDocument/2006/relationships/image" Target="../media/image45.png"/><Relationship Id="rId9" Type="http://schemas.openxmlformats.org/officeDocument/2006/relationships/image" Target="../media/image50.jpeg"/></Relationships>
</file>

<file path=ppt/slides/_rels/slide18.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46.jpeg"/><Relationship Id="rId7" Type="http://schemas.openxmlformats.org/officeDocument/2006/relationships/image" Target="../media/image55.jpeg"/><Relationship Id="rId2" Type="http://schemas.openxmlformats.org/officeDocument/2006/relationships/image" Target="../media/image45.png"/><Relationship Id="rId1" Type="http://schemas.openxmlformats.org/officeDocument/2006/relationships/slideLayout" Target="../slideLayouts/slideLayout2.xml"/><Relationship Id="rId6" Type="http://schemas.openxmlformats.org/officeDocument/2006/relationships/image" Target="../media/image49.jpeg"/><Relationship Id="rId11" Type="http://schemas.openxmlformats.org/officeDocument/2006/relationships/hyperlink" Target="https://brewminate.com/media-and-culture/" TargetMode="External"/><Relationship Id="rId5" Type="http://schemas.openxmlformats.org/officeDocument/2006/relationships/image" Target="../media/image54.jpeg"/><Relationship Id="rId10" Type="http://schemas.openxmlformats.org/officeDocument/2006/relationships/image" Target="../media/image58.jpeg"/><Relationship Id="rId4" Type="http://schemas.openxmlformats.org/officeDocument/2006/relationships/image" Target="../media/image53.png"/><Relationship Id="rId9" Type="http://schemas.openxmlformats.org/officeDocument/2006/relationships/image" Target="../media/image57.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Layout" Target="../slideLayouts/slideLayout2.xml"/><Relationship Id="rId6" Type="http://schemas.openxmlformats.org/officeDocument/2006/relationships/hyperlink" Target="https://brewminate.com/media-and-culture/" TargetMode="External"/><Relationship Id="rId5" Type="http://schemas.openxmlformats.org/officeDocument/2006/relationships/image" Target="../media/image62.jpeg"/><Relationship Id="rId4" Type="http://schemas.openxmlformats.org/officeDocument/2006/relationships/image" Target="../media/image61.png"/></Relationships>
</file>

<file path=ppt/slides/_rels/slide21.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emf"/><Relationship Id="rId1" Type="http://schemas.openxmlformats.org/officeDocument/2006/relationships/slideLayout" Target="../slideLayouts/slideLayout6.xml"/><Relationship Id="rId4" Type="http://schemas.openxmlformats.org/officeDocument/2006/relationships/hyperlink" Target="https://brewminate.com/media-and-culture/"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5.png"/><Relationship Id="rId1" Type="http://schemas.openxmlformats.org/officeDocument/2006/relationships/slideLayout" Target="../slideLayouts/slideLayout6.xml"/><Relationship Id="rId4" Type="http://schemas.openxmlformats.org/officeDocument/2006/relationships/hyperlink" Target="https://brewminate.com/media-and-culture/" TargetMode="Externa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hyperlink" Target="mailto:jkarnovski@stj.kent.sch.uk" TargetMode="External"/><Relationship Id="rId2" Type="http://schemas.openxmlformats.org/officeDocument/2006/relationships/hyperlink" Target="https://qualifications.pearson.com/en/qualifications/btec-nationals/business-2016.html"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Freeform: Shape 19">
            <a:extLst>
              <a:ext uri="{FF2B5EF4-FFF2-40B4-BE49-F238E27FC236}">
                <a16:creationId xmlns:a16="http://schemas.microsoft.com/office/drawing/2014/main" id="{F60FCA6E-0894-46CD-BD49-5955A51E00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42975" y="9055891"/>
            <a:ext cx="3015025" cy="850109"/>
          </a:xfrm>
          <a:custGeom>
            <a:avLst/>
            <a:gdLst>
              <a:gd name="connsiteX0" fmla="*/ 4545473 w 5360045"/>
              <a:gd name="connsiteY0" fmla="*/ 0 h 1511304"/>
              <a:gd name="connsiteX1" fmla="*/ 5360045 w 5360045"/>
              <a:gd name="connsiteY1" fmla="*/ 0 h 1511304"/>
              <a:gd name="connsiteX2" fmla="*/ 5360045 w 5360045"/>
              <a:gd name="connsiteY2" fmla="*/ 1046730 h 1511304"/>
              <a:gd name="connsiteX3" fmla="*/ 5360045 w 5360045"/>
              <a:gd name="connsiteY3" fmla="*/ 1508760 h 1511304"/>
              <a:gd name="connsiteX4" fmla="*/ 5360045 w 5360045"/>
              <a:gd name="connsiteY4" fmla="*/ 1511304 h 1511304"/>
              <a:gd name="connsiteX5" fmla="*/ 4545474 w 5360045"/>
              <a:gd name="connsiteY5" fmla="*/ 1511304 h 1511304"/>
              <a:gd name="connsiteX6" fmla="*/ 2525897 w 5360045"/>
              <a:gd name="connsiteY6" fmla="*/ 1511304 h 1511304"/>
              <a:gd name="connsiteX7" fmla="*/ 0 w 5360045"/>
              <a:gd name="connsiteY7" fmla="*/ 1511304 h 1511304"/>
              <a:gd name="connsiteX8" fmla="*/ 697617 w 5360045"/>
              <a:gd name="connsiteY8" fmla="*/ 3 h 1511304"/>
              <a:gd name="connsiteX9" fmla="*/ 4545473 w 5360045"/>
              <a:gd name="connsiteY9" fmla="*/ 3 h 1511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360045" h="1511304">
                <a:moveTo>
                  <a:pt x="4545473" y="0"/>
                </a:moveTo>
                <a:lnTo>
                  <a:pt x="5360045" y="0"/>
                </a:lnTo>
                <a:lnTo>
                  <a:pt x="5360045" y="1046730"/>
                </a:lnTo>
                <a:lnTo>
                  <a:pt x="5360045" y="1508760"/>
                </a:lnTo>
                <a:lnTo>
                  <a:pt x="5360045" y="1511304"/>
                </a:lnTo>
                <a:lnTo>
                  <a:pt x="4545474" y="1511304"/>
                </a:lnTo>
                <a:lnTo>
                  <a:pt x="2525897" y="1511304"/>
                </a:lnTo>
                <a:lnTo>
                  <a:pt x="0" y="1511304"/>
                </a:lnTo>
                <a:lnTo>
                  <a:pt x="697617" y="3"/>
                </a:lnTo>
                <a:lnTo>
                  <a:pt x="4545473" y="3"/>
                </a:lnTo>
                <a:close/>
              </a:path>
            </a:pathLst>
          </a:custGeom>
          <a:solidFill>
            <a:srgbClr val="404040">
              <a:alpha val="8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013"/>
          </a:p>
        </p:txBody>
      </p:sp>
      <p:sp>
        <p:nvSpPr>
          <p:cNvPr id="22" name="Freeform: Shape 21">
            <a:extLst>
              <a:ext uri="{FF2B5EF4-FFF2-40B4-BE49-F238E27FC236}">
                <a16:creationId xmlns:a16="http://schemas.microsoft.com/office/drawing/2014/main" id="{E78C6E4B-A1F1-4B6C-97EC-BE997495D6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9055890"/>
            <a:ext cx="4132465" cy="850110"/>
          </a:xfrm>
          <a:custGeom>
            <a:avLst/>
            <a:gdLst>
              <a:gd name="connsiteX0" fmla="*/ 0 w 7346605"/>
              <a:gd name="connsiteY0" fmla="*/ 0 h 1511306"/>
              <a:gd name="connsiteX1" fmla="*/ 239486 w 7346605"/>
              <a:gd name="connsiteY1" fmla="*/ 0 h 1511306"/>
              <a:gd name="connsiteX2" fmla="*/ 1209568 w 7346605"/>
              <a:gd name="connsiteY2" fmla="*/ 0 h 1511306"/>
              <a:gd name="connsiteX3" fmla="*/ 2405743 w 7346605"/>
              <a:gd name="connsiteY3" fmla="*/ 0 h 1511306"/>
              <a:gd name="connsiteX4" fmla="*/ 2405743 w 7346605"/>
              <a:gd name="connsiteY4" fmla="*/ 2544 h 1511306"/>
              <a:gd name="connsiteX5" fmla="*/ 2801131 w 7346605"/>
              <a:gd name="connsiteY5" fmla="*/ 2544 h 1511306"/>
              <a:gd name="connsiteX6" fmla="*/ 2801131 w 7346605"/>
              <a:gd name="connsiteY6" fmla="*/ 0 h 1511306"/>
              <a:gd name="connsiteX7" fmla="*/ 7346605 w 7346605"/>
              <a:gd name="connsiteY7" fmla="*/ 0 h 1511306"/>
              <a:gd name="connsiteX8" fmla="*/ 6648988 w 7346605"/>
              <a:gd name="connsiteY8" fmla="*/ 1511301 h 1511306"/>
              <a:gd name="connsiteX9" fmla="*/ 2801132 w 7346605"/>
              <a:gd name="connsiteY9" fmla="*/ 1511301 h 1511306"/>
              <a:gd name="connsiteX10" fmla="*/ 2801132 w 7346605"/>
              <a:gd name="connsiteY10" fmla="*/ 1511304 h 1511306"/>
              <a:gd name="connsiteX11" fmla="*/ 2405743 w 7346605"/>
              <a:gd name="connsiteY11" fmla="*/ 1511304 h 1511306"/>
              <a:gd name="connsiteX12" fmla="*/ 2405743 w 7346605"/>
              <a:gd name="connsiteY12" fmla="*/ 1511306 h 1511306"/>
              <a:gd name="connsiteX13" fmla="*/ 1333411 w 7346605"/>
              <a:gd name="connsiteY13" fmla="*/ 1511306 h 1511306"/>
              <a:gd name="connsiteX14" fmla="*/ 1219208 w 7346605"/>
              <a:gd name="connsiteY14" fmla="*/ 1511306 h 1511306"/>
              <a:gd name="connsiteX15" fmla="*/ 1209568 w 7346605"/>
              <a:gd name="connsiteY15" fmla="*/ 1511306 h 1511306"/>
              <a:gd name="connsiteX16" fmla="*/ 239486 w 7346605"/>
              <a:gd name="connsiteY16" fmla="*/ 1511306 h 1511306"/>
              <a:gd name="connsiteX17" fmla="*/ 0 w 7346605"/>
              <a:gd name="connsiteY17" fmla="*/ 1511306 h 1511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7346605" h="1511306">
                <a:moveTo>
                  <a:pt x="0" y="0"/>
                </a:moveTo>
                <a:lnTo>
                  <a:pt x="239486" y="0"/>
                </a:lnTo>
                <a:lnTo>
                  <a:pt x="1209568" y="0"/>
                </a:lnTo>
                <a:lnTo>
                  <a:pt x="2405743" y="0"/>
                </a:lnTo>
                <a:lnTo>
                  <a:pt x="2405743" y="2544"/>
                </a:lnTo>
                <a:lnTo>
                  <a:pt x="2801131" y="2544"/>
                </a:lnTo>
                <a:lnTo>
                  <a:pt x="2801131" y="0"/>
                </a:lnTo>
                <a:lnTo>
                  <a:pt x="7346605" y="0"/>
                </a:lnTo>
                <a:lnTo>
                  <a:pt x="6648988" y="1511301"/>
                </a:lnTo>
                <a:lnTo>
                  <a:pt x="2801132" y="1511301"/>
                </a:lnTo>
                <a:lnTo>
                  <a:pt x="2801132" y="1511304"/>
                </a:lnTo>
                <a:lnTo>
                  <a:pt x="2405743" y="1511304"/>
                </a:lnTo>
                <a:lnTo>
                  <a:pt x="2405743" y="1511306"/>
                </a:lnTo>
                <a:lnTo>
                  <a:pt x="1333411" y="1511306"/>
                </a:lnTo>
                <a:lnTo>
                  <a:pt x="1219208" y="1511306"/>
                </a:lnTo>
                <a:lnTo>
                  <a:pt x="1209568" y="1511306"/>
                </a:lnTo>
                <a:lnTo>
                  <a:pt x="239486" y="1511306"/>
                </a:lnTo>
                <a:lnTo>
                  <a:pt x="0" y="1511306"/>
                </a:lnTo>
                <a:close/>
              </a:path>
            </a:pathLst>
          </a:custGeom>
          <a:solidFill>
            <a:srgbClr val="D0CE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chemeClr val="bg1">
                  <a:lumMod val="95000"/>
                </a:schemeClr>
              </a:solidFill>
            </a:endParaRPr>
          </a:p>
        </p:txBody>
      </p:sp>
      <p:sp>
        <p:nvSpPr>
          <p:cNvPr id="2" name="Title 1"/>
          <p:cNvSpPr>
            <a:spLocks noGrp="1"/>
          </p:cNvSpPr>
          <p:nvPr>
            <p:ph type="title"/>
          </p:nvPr>
        </p:nvSpPr>
        <p:spPr>
          <a:xfrm>
            <a:off x="534443" y="9158935"/>
            <a:ext cx="3202753" cy="616686"/>
          </a:xfrm>
        </p:spPr>
        <p:txBody>
          <a:bodyPr vert="horz" lIns="91440" tIns="45720" rIns="91440" bIns="45720" rtlCol="0" anchor="ctr">
            <a:normAutofit/>
          </a:bodyPr>
          <a:lstStyle/>
          <a:p>
            <a:r>
              <a:rPr lang="en-US" sz="1900" b="1">
                <a:solidFill>
                  <a:srgbClr val="303030"/>
                </a:solidFill>
              </a:rPr>
              <a:t>Level 3 BTEC National Extended Certificate in Business </a:t>
            </a:r>
          </a:p>
        </p:txBody>
      </p:sp>
      <p:pic>
        <p:nvPicPr>
          <p:cNvPr id="5" name="Picture 4">
            <a:extLst>
              <a:ext uri="{FF2B5EF4-FFF2-40B4-BE49-F238E27FC236}">
                <a16:creationId xmlns:a16="http://schemas.microsoft.com/office/drawing/2014/main" id="{D46CBB85-F822-403F-8E33-7B49EFFDAA0E}"/>
              </a:ext>
            </a:extLst>
          </p:cNvPr>
          <p:cNvPicPr>
            <a:picLocks noChangeAspect="1"/>
          </p:cNvPicPr>
          <p:nvPr/>
        </p:nvPicPr>
        <p:blipFill rotWithShape="1">
          <a:blip r:embed="rId2"/>
          <a:srcRect l="27143" t="18097" r="41904" b="22343"/>
          <a:stretch/>
        </p:blipFill>
        <p:spPr>
          <a:xfrm>
            <a:off x="557562" y="448188"/>
            <a:ext cx="5935238" cy="5446426"/>
          </a:xfrm>
          <a:prstGeom prst="rect">
            <a:avLst/>
          </a:prstGeom>
        </p:spPr>
      </p:pic>
      <p:sp>
        <p:nvSpPr>
          <p:cNvPr id="15" name="Title 1"/>
          <p:cNvSpPr txBox="1">
            <a:spLocks/>
          </p:cNvSpPr>
          <p:nvPr/>
        </p:nvSpPr>
        <p:spPr>
          <a:xfrm>
            <a:off x="534443" y="5101683"/>
            <a:ext cx="5765996" cy="3673564"/>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indent="-171450">
              <a:spcAft>
                <a:spcPts val="600"/>
              </a:spcAft>
              <a:buFont typeface="Arial" panose="020B0604020202020204" pitchFamily="34" charset="0"/>
              <a:buChar char="•"/>
            </a:pPr>
            <a:r>
              <a:rPr lang="en-US" sz="2000">
                <a:latin typeface="+mn-lt"/>
                <a:ea typeface="+mn-ea"/>
                <a:cs typeface="+mn-cs"/>
              </a:rPr>
              <a:t>Passport to Sixth Form </a:t>
            </a:r>
          </a:p>
          <a:p>
            <a:pPr indent="-171450">
              <a:spcAft>
                <a:spcPts val="600"/>
              </a:spcAft>
              <a:buFont typeface="Arial" panose="020B0604020202020204" pitchFamily="34" charset="0"/>
              <a:buChar char="•"/>
            </a:pPr>
            <a:r>
              <a:rPr lang="en-US" sz="2000">
                <a:latin typeface="+mn-lt"/>
                <a:ea typeface="+mn-ea"/>
                <a:cs typeface="+mn-cs"/>
              </a:rPr>
              <a:t>Name: ________________________</a:t>
            </a:r>
          </a:p>
        </p:txBody>
      </p:sp>
      <p:sp>
        <p:nvSpPr>
          <p:cNvPr id="3" name="Slide Number Placeholder 2">
            <a:extLst>
              <a:ext uri="{FF2B5EF4-FFF2-40B4-BE49-F238E27FC236}">
                <a16:creationId xmlns:a16="http://schemas.microsoft.com/office/drawing/2014/main" id="{7AB1FB7D-3A11-4DBA-A475-0BF02AB95265}"/>
              </a:ext>
            </a:extLst>
          </p:cNvPr>
          <p:cNvSpPr>
            <a:spLocks noGrp="1"/>
          </p:cNvSpPr>
          <p:nvPr>
            <p:ph type="sldNum" sz="quarter" idx="12"/>
          </p:nvPr>
        </p:nvSpPr>
        <p:spPr>
          <a:xfrm>
            <a:off x="5736532" y="9570238"/>
            <a:ext cx="756268" cy="205383"/>
          </a:xfrm>
        </p:spPr>
        <p:txBody>
          <a:bodyPr vert="horz" lIns="91440" tIns="45720" rIns="91440" bIns="45720" rtlCol="0" anchor="ctr">
            <a:normAutofit/>
          </a:bodyPr>
          <a:lstStyle/>
          <a:p>
            <a:pPr>
              <a:lnSpc>
                <a:spcPct val="90000"/>
              </a:lnSpc>
              <a:spcAft>
                <a:spcPts val="600"/>
              </a:spcAft>
            </a:pPr>
            <a:fld id="{42197ACC-EB3C-4466-A41B-F6CC006DF8B4}" type="slidenum">
              <a:rPr lang="en-US" sz="800">
                <a:solidFill>
                  <a:srgbClr val="FFFFFF">
                    <a:alpha val="80000"/>
                  </a:srgbClr>
                </a:solidFill>
              </a:rPr>
              <a:pPr>
                <a:lnSpc>
                  <a:spcPct val="90000"/>
                </a:lnSpc>
                <a:spcAft>
                  <a:spcPts val="600"/>
                </a:spcAft>
              </a:pPr>
              <a:t>1</a:t>
            </a:fld>
            <a:endParaRPr lang="en-US" sz="800">
              <a:solidFill>
                <a:srgbClr val="FFFFFF">
                  <a:alpha val="80000"/>
                </a:srgbClr>
              </a:solidFill>
            </a:endParaRPr>
          </a:p>
        </p:txBody>
      </p:sp>
    </p:spTree>
    <p:extLst>
      <p:ext uri="{BB962C8B-B14F-4D97-AF65-F5344CB8AC3E}">
        <p14:creationId xmlns:p14="http://schemas.microsoft.com/office/powerpoint/2010/main" val="3810240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05BA8C-729F-44B3-A80A-313E739313C7}"/>
              </a:ext>
            </a:extLst>
          </p:cNvPr>
          <p:cNvSpPr>
            <a:spLocks noGrp="1"/>
          </p:cNvSpPr>
          <p:nvPr>
            <p:ph type="title"/>
          </p:nvPr>
        </p:nvSpPr>
        <p:spPr>
          <a:xfrm>
            <a:off x="471486" y="152270"/>
            <a:ext cx="5915025" cy="1110895"/>
          </a:xfrm>
        </p:spPr>
        <p:txBody>
          <a:bodyPr/>
          <a:lstStyle/>
          <a:p>
            <a:pPr algn="ctr"/>
            <a:r>
              <a:rPr lang="en-GB" b="1" u="sng" dirty="0">
                <a:latin typeface="Bahnschrift Light" panose="020B0502040204020203" pitchFamily="34" charset="0"/>
              </a:rPr>
              <a:t>Contents</a:t>
            </a:r>
          </a:p>
        </p:txBody>
      </p:sp>
      <p:sp>
        <p:nvSpPr>
          <p:cNvPr id="3" name="Content Placeholder 2">
            <a:extLst>
              <a:ext uri="{FF2B5EF4-FFF2-40B4-BE49-F238E27FC236}">
                <a16:creationId xmlns:a16="http://schemas.microsoft.com/office/drawing/2014/main" id="{DAA6624C-AC89-419A-8363-CE0FFFC248FD}"/>
              </a:ext>
            </a:extLst>
          </p:cNvPr>
          <p:cNvSpPr>
            <a:spLocks noGrp="1"/>
          </p:cNvSpPr>
          <p:nvPr>
            <p:ph idx="1"/>
          </p:nvPr>
        </p:nvSpPr>
        <p:spPr>
          <a:xfrm>
            <a:off x="266701" y="1494014"/>
            <a:ext cx="6591298" cy="6500286"/>
          </a:xfrm>
        </p:spPr>
        <p:txBody>
          <a:bodyPr>
            <a:normAutofit/>
          </a:bodyPr>
          <a:lstStyle/>
          <a:p>
            <a:pPr marL="0" indent="0">
              <a:buNone/>
            </a:pPr>
            <a:r>
              <a:rPr lang="en-GB" dirty="0"/>
              <a:t>Contacts                    				Page 3</a:t>
            </a:r>
          </a:p>
          <a:p>
            <a:pPr marL="0" indent="0">
              <a:buNone/>
            </a:pPr>
            <a:r>
              <a:rPr lang="en-US" dirty="0"/>
              <a:t>Course structure</a:t>
            </a:r>
            <a:r>
              <a:rPr lang="en-GB" dirty="0"/>
              <a:t>		                                  Page 4-8</a:t>
            </a:r>
          </a:p>
          <a:p>
            <a:pPr marL="0" indent="0">
              <a:buNone/>
            </a:pPr>
            <a:r>
              <a:rPr lang="en-GB" dirty="0"/>
              <a:t>Reading List			                                  Page 9</a:t>
            </a:r>
          </a:p>
          <a:p>
            <a:pPr marL="0" indent="0">
              <a:buNone/>
            </a:pPr>
            <a:r>
              <a:rPr lang="en-GB" dirty="0"/>
              <a:t>TV Programmes	                                              Page 10</a:t>
            </a:r>
          </a:p>
          <a:p>
            <a:pPr marL="0" indent="0">
              <a:buNone/>
            </a:pPr>
            <a:r>
              <a:rPr lang="en-GB" dirty="0"/>
              <a:t>Recommended films and</a:t>
            </a:r>
          </a:p>
          <a:p>
            <a:pPr marL="0" indent="0">
              <a:buNone/>
            </a:pPr>
            <a:r>
              <a:rPr lang="en-GB" dirty="0"/>
              <a:t>Netflix programmes				Page 11-14</a:t>
            </a:r>
            <a:r>
              <a:rPr lang="en-GB" dirty="0">
                <a:solidFill>
                  <a:srgbClr val="FF0000"/>
                </a:solidFill>
              </a:rPr>
              <a:t>	            </a:t>
            </a:r>
            <a:endParaRPr lang="en-US" dirty="0">
              <a:solidFill>
                <a:srgbClr val="FF0000"/>
              </a:solidFill>
            </a:endParaRPr>
          </a:p>
          <a:p>
            <a:pPr marL="0" indent="0">
              <a:buNone/>
            </a:pPr>
            <a:r>
              <a:rPr lang="en-GB" dirty="0">
                <a:solidFill>
                  <a:srgbClr val="FF0000"/>
                </a:solidFill>
              </a:rPr>
              <a:t>	                             </a:t>
            </a:r>
            <a:r>
              <a:rPr lang="en-GB" dirty="0"/>
              <a:t>	                                                                  Recommended Reading 		                       Page 15</a:t>
            </a:r>
          </a:p>
          <a:p>
            <a:pPr marL="0" indent="0">
              <a:buNone/>
            </a:pPr>
            <a:r>
              <a:rPr lang="en-GB" dirty="0"/>
              <a:t>Research Task 1				           Page 16</a:t>
            </a:r>
          </a:p>
          <a:p>
            <a:pPr marL="0" indent="0">
              <a:buNone/>
            </a:pPr>
            <a:r>
              <a:rPr lang="en-GB" dirty="0"/>
              <a:t>Research Task 2		                                  Page 17-18</a:t>
            </a:r>
          </a:p>
          <a:p>
            <a:pPr marL="0" indent="0">
              <a:buNone/>
            </a:pPr>
            <a:r>
              <a:rPr lang="en-GB" dirty="0"/>
              <a:t>Learning Log  		                                  Page 19</a:t>
            </a:r>
          </a:p>
          <a:p>
            <a:pPr marL="0" indent="0">
              <a:buNone/>
            </a:pPr>
            <a:r>
              <a:rPr lang="en-GB" dirty="0"/>
              <a:t>Home Learning Activities                                   Page 20-22</a:t>
            </a:r>
          </a:p>
          <a:p>
            <a:pPr marL="0" indent="0">
              <a:buNone/>
            </a:pPr>
            <a:r>
              <a:rPr lang="en-GB" dirty="0"/>
              <a:t>Optional Task                                                        Page 23</a:t>
            </a:r>
          </a:p>
          <a:p>
            <a:pPr marL="0" indent="0">
              <a:buNone/>
            </a:pPr>
            <a:r>
              <a:rPr lang="en-GB" dirty="0"/>
              <a:t>Passport Checklist for September		Page 24</a:t>
            </a:r>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
        <p:nvSpPr>
          <p:cNvPr id="4" name="Slide Number Placeholder 3">
            <a:extLst>
              <a:ext uri="{FF2B5EF4-FFF2-40B4-BE49-F238E27FC236}">
                <a16:creationId xmlns:a16="http://schemas.microsoft.com/office/drawing/2014/main" id="{8F421C19-CCFE-45F4-9083-F683F0911CFD}"/>
              </a:ext>
            </a:extLst>
          </p:cNvPr>
          <p:cNvSpPr>
            <a:spLocks noGrp="1"/>
          </p:cNvSpPr>
          <p:nvPr>
            <p:ph type="sldNum" sz="quarter" idx="12"/>
          </p:nvPr>
        </p:nvSpPr>
        <p:spPr/>
        <p:txBody>
          <a:bodyPr/>
          <a:lstStyle/>
          <a:p>
            <a:fld id="{42197ACC-EB3C-4466-A41B-F6CC006DF8B4}" type="slidenum">
              <a:rPr lang="en-GB" smtClean="0"/>
              <a:t>2</a:t>
            </a:fld>
            <a:endParaRPr lang="en-GB"/>
          </a:p>
        </p:txBody>
      </p:sp>
      <p:pic>
        <p:nvPicPr>
          <p:cNvPr id="5" name="Picture 2" descr="Business - David Nieper Academy">
            <a:extLst>
              <a:ext uri="{FF2B5EF4-FFF2-40B4-BE49-F238E27FC236}">
                <a16:creationId xmlns:a16="http://schemas.microsoft.com/office/drawing/2014/main" id="{4ACFA4B3-A0DE-428F-97CD-878B2383404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700" y="8191500"/>
            <a:ext cx="6591299" cy="1714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90690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Contacts</a:t>
            </a:r>
          </a:p>
        </p:txBody>
      </p:sp>
      <p:sp>
        <p:nvSpPr>
          <p:cNvPr id="3" name="Content Placeholder 2"/>
          <p:cNvSpPr>
            <a:spLocks noGrp="1"/>
          </p:cNvSpPr>
          <p:nvPr>
            <p:ph sz="half" idx="1"/>
          </p:nvPr>
        </p:nvSpPr>
        <p:spPr>
          <a:xfrm>
            <a:off x="471488" y="4199114"/>
            <a:ext cx="2914650" cy="6285266"/>
          </a:xfrm>
        </p:spPr>
        <p:txBody>
          <a:bodyPr/>
          <a:lstStyle/>
          <a:p>
            <a:r>
              <a:rPr lang="en-GB" sz="3200" dirty="0"/>
              <a:t>Ms M Noor</a:t>
            </a:r>
          </a:p>
          <a:p>
            <a:pPr marL="0" indent="0">
              <a:buNone/>
            </a:pPr>
            <a:r>
              <a:rPr lang="en-GB" u="sng" dirty="0">
                <a:hlinkClick r:id="rId2"/>
              </a:rPr>
              <a:t>mnoor@stj.kent.sch.uk</a:t>
            </a:r>
            <a:endParaRPr lang="en-GB" dirty="0"/>
          </a:p>
          <a:p>
            <a:endParaRPr lang="en-GB" dirty="0"/>
          </a:p>
        </p:txBody>
      </p:sp>
      <p:sp>
        <p:nvSpPr>
          <p:cNvPr id="4" name="Content Placeholder 3"/>
          <p:cNvSpPr>
            <a:spLocks noGrp="1"/>
          </p:cNvSpPr>
          <p:nvPr>
            <p:ph sz="half" idx="2"/>
          </p:nvPr>
        </p:nvSpPr>
        <p:spPr>
          <a:xfrm>
            <a:off x="3471863" y="4277433"/>
            <a:ext cx="2914650" cy="6285266"/>
          </a:xfrm>
        </p:spPr>
        <p:txBody>
          <a:bodyPr/>
          <a:lstStyle/>
          <a:p>
            <a:r>
              <a:rPr lang="en-GB" sz="3200" dirty="0"/>
              <a:t>Mrs D Donkor</a:t>
            </a:r>
          </a:p>
          <a:p>
            <a:pPr marL="0" indent="0">
              <a:buNone/>
            </a:pPr>
            <a:r>
              <a:rPr lang="en-GB" u="sng" dirty="0">
                <a:hlinkClick r:id="rId3"/>
              </a:rPr>
              <a:t>ddonkor@stj.kent.sch.uk</a:t>
            </a:r>
            <a:endParaRPr lang="en-GB" dirty="0"/>
          </a:p>
          <a:p>
            <a:endParaRPr lang="en-GB" dirty="0"/>
          </a:p>
          <a:p>
            <a:endParaRPr lang="en-GB" dirty="0"/>
          </a:p>
          <a:p>
            <a:endParaRPr lang="en-GB" dirty="0"/>
          </a:p>
        </p:txBody>
      </p:sp>
      <p:sp>
        <p:nvSpPr>
          <p:cNvPr id="5" name="Slide Number Placeholder 4"/>
          <p:cNvSpPr>
            <a:spLocks noGrp="1"/>
          </p:cNvSpPr>
          <p:nvPr>
            <p:ph type="sldNum" sz="quarter" idx="12"/>
          </p:nvPr>
        </p:nvSpPr>
        <p:spPr/>
        <p:txBody>
          <a:bodyPr/>
          <a:lstStyle/>
          <a:p>
            <a:fld id="{42197ACC-EB3C-4466-A41B-F6CC006DF8B4}" type="slidenum">
              <a:rPr lang="en-GB" smtClean="0"/>
              <a:t>3</a:t>
            </a:fld>
            <a:endParaRPr lang="en-GB"/>
          </a:p>
        </p:txBody>
      </p:sp>
      <p:sp>
        <p:nvSpPr>
          <p:cNvPr id="6" name="Content Placeholder 3"/>
          <p:cNvSpPr txBox="1">
            <a:spLocks/>
          </p:cNvSpPr>
          <p:nvPr/>
        </p:nvSpPr>
        <p:spPr>
          <a:xfrm>
            <a:off x="1624013" y="2896131"/>
            <a:ext cx="3695700" cy="6285266"/>
          </a:xfrm>
          <a:prstGeom prst="rect">
            <a:avLst/>
          </a:prstGeom>
        </p:spPr>
        <p:txBody>
          <a:bodyPr vert="horz" lIns="91440" tIns="45720" rIns="91440" bIns="45720" rtlCol="0">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sz="3200" dirty="0"/>
              <a:t>Mr J Karnovski</a:t>
            </a:r>
          </a:p>
          <a:p>
            <a:pPr marL="0" indent="0">
              <a:buFont typeface="Arial" panose="020B0604020202020204" pitchFamily="34" charset="0"/>
              <a:buNone/>
            </a:pPr>
            <a:r>
              <a:rPr lang="en-GB" u="sng" dirty="0">
                <a:hlinkClick r:id="rId3"/>
              </a:rPr>
              <a:t>jkarnovski@stj.kent.sch.uk</a:t>
            </a:r>
            <a:endParaRPr lang="en-GB" dirty="0"/>
          </a:p>
          <a:p>
            <a:endParaRPr lang="en-GB" dirty="0"/>
          </a:p>
          <a:p>
            <a:endParaRPr lang="en-GB" dirty="0"/>
          </a:p>
          <a:p>
            <a:endParaRPr lang="en-GB" dirty="0"/>
          </a:p>
        </p:txBody>
      </p:sp>
    </p:spTree>
    <p:extLst>
      <p:ext uri="{BB962C8B-B14F-4D97-AF65-F5344CB8AC3E}">
        <p14:creationId xmlns:p14="http://schemas.microsoft.com/office/powerpoint/2010/main" val="28492499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B5A2E0-BD6B-42B4-8DA4-A523DF495B8A}"/>
              </a:ext>
            </a:extLst>
          </p:cNvPr>
          <p:cNvSpPr>
            <a:spLocks noGrp="1"/>
          </p:cNvSpPr>
          <p:nvPr>
            <p:ph type="title"/>
          </p:nvPr>
        </p:nvSpPr>
        <p:spPr>
          <a:xfrm>
            <a:off x="457200" y="527405"/>
            <a:ext cx="5929313" cy="1171752"/>
          </a:xfrm>
        </p:spPr>
        <p:txBody>
          <a:bodyPr>
            <a:normAutofit fontScale="90000"/>
          </a:bodyPr>
          <a:lstStyle/>
          <a:p>
            <a:pPr>
              <a:spcAft>
                <a:spcPts val="0"/>
              </a:spcAft>
            </a:pPr>
            <a:r>
              <a:rPr lang="en-US" sz="3600" b="1" dirty="0">
                <a:latin typeface="Lucida Bright" panose="02040602050505020304" pitchFamily="18" charset="0"/>
                <a:ea typeface="MS Mincho" panose="02020609040205080304" pitchFamily="49" charset="-128"/>
                <a:cs typeface="Times New Roman" panose="02020603050405020304" pitchFamily="18" charset="0"/>
              </a:rPr>
              <a:t> </a:t>
            </a:r>
            <a:br>
              <a:rPr lang="en-GB" sz="3200" dirty="0">
                <a:latin typeface="Cambria" panose="02040503050406030204" pitchFamily="18" charset="0"/>
                <a:ea typeface="MS Mincho" panose="02020609040205080304" pitchFamily="49" charset="-128"/>
                <a:cs typeface="Times New Roman" panose="02020603050405020304" pitchFamily="18" charset="0"/>
              </a:rPr>
            </a:br>
            <a:r>
              <a:rPr lang="en-US" sz="3600" b="1" dirty="0">
                <a:latin typeface="Lucida Bright" panose="02040602050505020304" pitchFamily="18" charset="0"/>
                <a:ea typeface="MS Mincho" panose="02020609040205080304" pitchFamily="49" charset="-128"/>
                <a:cs typeface="Times New Roman" panose="02020603050405020304" pitchFamily="18" charset="0"/>
              </a:rPr>
              <a:t>Course Structure</a:t>
            </a:r>
            <a:br>
              <a:rPr lang="en-GB" sz="3200" dirty="0">
                <a:latin typeface="Cambria" panose="02040503050406030204" pitchFamily="18" charset="0"/>
                <a:ea typeface="MS Mincho" panose="02020609040205080304" pitchFamily="49" charset="-128"/>
                <a:cs typeface="Times New Roman" panose="02020603050405020304" pitchFamily="18" charset="0"/>
              </a:rPr>
            </a:br>
            <a:endParaRPr lang="en-GB" dirty="0"/>
          </a:p>
        </p:txBody>
      </p:sp>
      <p:sp>
        <p:nvSpPr>
          <p:cNvPr id="4" name="Slide Number Placeholder 3">
            <a:extLst>
              <a:ext uri="{FF2B5EF4-FFF2-40B4-BE49-F238E27FC236}">
                <a16:creationId xmlns:a16="http://schemas.microsoft.com/office/drawing/2014/main" id="{B2827FD4-02B6-4718-BBBC-1CA9069C359A}"/>
              </a:ext>
            </a:extLst>
          </p:cNvPr>
          <p:cNvSpPr>
            <a:spLocks noGrp="1"/>
          </p:cNvSpPr>
          <p:nvPr>
            <p:ph type="sldNum" sz="quarter" idx="12"/>
          </p:nvPr>
        </p:nvSpPr>
        <p:spPr/>
        <p:txBody>
          <a:bodyPr/>
          <a:lstStyle/>
          <a:p>
            <a:fld id="{42197ACC-EB3C-4466-A41B-F6CC006DF8B4}" type="slidenum">
              <a:rPr lang="en-GB" smtClean="0"/>
              <a:t>4</a:t>
            </a:fld>
            <a:endParaRPr lang="en-GB"/>
          </a:p>
        </p:txBody>
      </p:sp>
      <p:sp>
        <p:nvSpPr>
          <p:cNvPr id="7" name="TextBox 6">
            <a:extLst>
              <a:ext uri="{FF2B5EF4-FFF2-40B4-BE49-F238E27FC236}">
                <a16:creationId xmlns:a16="http://schemas.microsoft.com/office/drawing/2014/main" id="{07083A93-5516-4351-AD56-BF9D0CE009EA}"/>
              </a:ext>
            </a:extLst>
          </p:cNvPr>
          <p:cNvSpPr txBox="1"/>
          <p:nvPr/>
        </p:nvSpPr>
        <p:spPr>
          <a:xfrm>
            <a:off x="323850" y="7753350"/>
            <a:ext cx="6256563" cy="1754326"/>
          </a:xfrm>
          <a:prstGeom prst="rect">
            <a:avLst/>
          </a:prstGeom>
          <a:solidFill>
            <a:schemeClr val="accent1">
              <a:lumMod val="40000"/>
              <a:lumOff val="60000"/>
            </a:schemeClr>
          </a:solidFill>
        </p:spPr>
        <p:txBody>
          <a:bodyPr wrap="square" rtlCol="0">
            <a:spAutoFit/>
          </a:bodyPr>
          <a:lstStyle/>
          <a:p>
            <a:r>
              <a:rPr lang="en-US" dirty="0"/>
              <a:t>I will be assessed on…</a:t>
            </a:r>
          </a:p>
          <a:p>
            <a:endParaRPr lang="en-US" dirty="0"/>
          </a:p>
          <a:p>
            <a:r>
              <a:rPr lang="en-US" dirty="0"/>
              <a:t>My Level 3 Qualification consists of four units and is an Extended Certificate equivalent to 1 A-Level and is marked at a Pass, Merit or Distinction. All units must be passed in order to achieve a full qualification.</a:t>
            </a:r>
          </a:p>
        </p:txBody>
      </p:sp>
      <p:pic>
        <p:nvPicPr>
          <p:cNvPr id="8" name="Picture 7"/>
          <p:cNvPicPr/>
          <p:nvPr/>
        </p:nvPicPr>
        <p:blipFill rotWithShape="1">
          <a:blip r:embed="rId2"/>
          <a:srcRect l="25925" t="7980" r="26546" b="34384"/>
          <a:stretch/>
        </p:blipFill>
        <p:spPr bwMode="auto">
          <a:xfrm>
            <a:off x="323850" y="1699157"/>
            <a:ext cx="6256563" cy="585306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2118021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B2CC45C-C36E-4C60-BFA7-8EB0873918C1}"/>
              </a:ext>
            </a:extLst>
          </p:cNvPr>
          <p:cNvSpPr>
            <a:spLocks noGrp="1"/>
          </p:cNvSpPr>
          <p:nvPr>
            <p:ph type="title"/>
          </p:nvPr>
        </p:nvSpPr>
        <p:spPr>
          <a:xfrm>
            <a:off x="190500" y="715184"/>
            <a:ext cx="5915025" cy="1513666"/>
          </a:xfrm>
          <a:solidFill>
            <a:schemeClr val="accent1">
              <a:lumMod val="40000"/>
              <a:lumOff val="60000"/>
            </a:schemeClr>
          </a:solidFill>
        </p:spPr>
        <p:txBody>
          <a:bodyPr/>
          <a:lstStyle/>
          <a:p>
            <a:r>
              <a:rPr lang="en-GB" dirty="0"/>
              <a:t>Unit 1 </a:t>
            </a:r>
            <a:r>
              <a:rPr lang="en-GB" b="1" dirty="0"/>
              <a:t>Exploring Business</a:t>
            </a:r>
          </a:p>
        </p:txBody>
      </p:sp>
      <p:sp>
        <p:nvSpPr>
          <p:cNvPr id="2" name="Slide Number Placeholder 1">
            <a:extLst>
              <a:ext uri="{FF2B5EF4-FFF2-40B4-BE49-F238E27FC236}">
                <a16:creationId xmlns:a16="http://schemas.microsoft.com/office/drawing/2014/main" id="{7108286C-85FC-4C29-B3BF-F8763FE5A30D}"/>
              </a:ext>
            </a:extLst>
          </p:cNvPr>
          <p:cNvSpPr>
            <a:spLocks noGrp="1"/>
          </p:cNvSpPr>
          <p:nvPr>
            <p:ph type="sldNum" sz="quarter" idx="12"/>
          </p:nvPr>
        </p:nvSpPr>
        <p:spPr/>
        <p:txBody>
          <a:bodyPr/>
          <a:lstStyle/>
          <a:p>
            <a:fld id="{42197ACC-EB3C-4466-A41B-F6CC006DF8B4}" type="slidenum">
              <a:rPr lang="en-GB" smtClean="0"/>
              <a:t>5</a:t>
            </a:fld>
            <a:endParaRPr lang="en-GB"/>
          </a:p>
        </p:txBody>
      </p:sp>
      <p:pic>
        <p:nvPicPr>
          <p:cNvPr id="13" name="Picture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85817" y="8104848"/>
            <a:ext cx="1649779" cy="1603952"/>
          </a:xfrm>
          <a:prstGeom prst="rect">
            <a:avLst/>
          </a:prstGeom>
        </p:spPr>
      </p:pic>
      <p:pic>
        <p:nvPicPr>
          <p:cNvPr id="6" name="Picture 5"/>
          <p:cNvPicPr>
            <a:picLocks noChangeAspect="1"/>
          </p:cNvPicPr>
          <p:nvPr/>
        </p:nvPicPr>
        <p:blipFill>
          <a:blip r:embed="rId3"/>
          <a:stretch>
            <a:fillRect/>
          </a:stretch>
        </p:blipFill>
        <p:spPr>
          <a:xfrm>
            <a:off x="190500" y="8576959"/>
            <a:ext cx="2295317" cy="1131841"/>
          </a:xfrm>
          <a:prstGeom prst="rect">
            <a:avLst/>
          </a:prstGeom>
        </p:spPr>
      </p:pic>
      <p:pic>
        <p:nvPicPr>
          <p:cNvPr id="14" name="Picture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87996" y="8741538"/>
            <a:ext cx="2295317" cy="802681"/>
          </a:xfrm>
          <a:prstGeom prst="rect">
            <a:avLst/>
          </a:prstGeom>
        </p:spPr>
      </p:pic>
      <p:graphicFrame>
        <p:nvGraphicFramePr>
          <p:cNvPr id="7" name="Table 6"/>
          <p:cNvGraphicFramePr>
            <a:graphicFrameLocks noGrp="1"/>
          </p:cNvGraphicFramePr>
          <p:nvPr>
            <p:extLst>
              <p:ext uri="{D42A27DB-BD31-4B8C-83A1-F6EECF244321}">
                <p14:modId xmlns:p14="http://schemas.microsoft.com/office/powerpoint/2010/main" val="40267714"/>
              </p:ext>
            </p:extLst>
          </p:nvPr>
        </p:nvGraphicFramePr>
        <p:xfrm>
          <a:off x="466858" y="2228850"/>
          <a:ext cx="6116455" cy="5467350"/>
        </p:xfrm>
        <a:graphic>
          <a:graphicData uri="http://schemas.openxmlformats.org/drawingml/2006/table">
            <a:tbl>
              <a:tblPr firstRow="1" firstCol="1" bandRow="1">
                <a:tableStyleId>{5C22544A-7EE6-4342-B048-85BDC9FD1C3A}</a:tableStyleId>
              </a:tblPr>
              <a:tblGrid>
                <a:gridCol w="6116455">
                  <a:extLst>
                    <a:ext uri="{9D8B030D-6E8A-4147-A177-3AD203B41FA5}">
                      <a16:colId xmlns:a16="http://schemas.microsoft.com/office/drawing/2014/main" val="2399601763"/>
                    </a:ext>
                  </a:extLst>
                </a:gridCol>
              </a:tblGrid>
              <a:tr h="908738">
                <a:tc>
                  <a:txBody>
                    <a:bodyPr/>
                    <a:lstStyle/>
                    <a:p>
                      <a:pPr algn="ctr">
                        <a:spcAft>
                          <a:spcPts val="0"/>
                        </a:spcAft>
                      </a:pPr>
                      <a:r>
                        <a:rPr lang="en-US" sz="2800" dirty="0">
                          <a:solidFill>
                            <a:schemeClr val="tx1"/>
                          </a:solidFill>
                          <a:effectLst/>
                          <a:latin typeface="+mn-lt"/>
                        </a:rPr>
                        <a:t>Learning Aims</a:t>
                      </a:r>
                    </a:p>
                    <a:p>
                      <a:pPr algn="ctr">
                        <a:spcAft>
                          <a:spcPts val="0"/>
                        </a:spcAft>
                      </a:pPr>
                      <a:endParaRPr lang="en-GB" sz="2800" dirty="0">
                        <a:solidFill>
                          <a:schemeClr val="tx1"/>
                        </a:solidFill>
                        <a:effectLst/>
                        <a:latin typeface="Cambria" panose="02040503050406030204" pitchFamily="18" charset="0"/>
                        <a:ea typeface="MS Mincho" panose="02020609040205080304"/>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182697517"/>
                  </a:ext>
                </a:extLst>
              </a:tr>
              <a:tr h="4558612">
                <a:tc>
                  <a:txBody>
                    <a:bodyPr/>
                    <a:lstStyle/>
                    <a:p>
                      <a:pPr marL="342900" lvl="0" indent="-342900">
                        <a:spcAft>
                          <a:spcPts val="0"/>
                        </a:spcAft>
                        <a:buFont typeface="+mj-lt"/>
                        <a:buAutoNum type="alphaUcPeriod"/>
                      </a:pPr>
                      <a:r>
                        <a:rPr lang="en-US" sz="2000" b="0" dirty="0">
                          <a:solidFill>
                            <a:schemeClr val="tx1"/>
                          </a:solidFill>
                          <a:effectLst/>
                        </a:rPr>
                        <a:t>Explore the features of different businesses and analyse what makes them successful</a:t>
                      </a:r>
                      <a:endParaRPr lang="en-GB" sz="2000" b="0" dirty="0">
                        <a:solidFill>
                          <a:schemeClr val="tx1"/>
                        </a:solidFill>
                        <a:effectLst/>
                      </a:endParaRPr>
                    </a:p>
                    <a:p>
                      <a:pPr marL="514350">
                        <a:spcAft>
                          <a:spcPts val="0"/>
                        </a:spcAft>
                      </a:pPr>
                      <a:r>
                        <a:rPr lang="en-US" sz="2000" b="0" dirty="0">
                          <a:solidFill>
                            <a:schemeClr val="tx1"/>
                          </a:solidFill>
                          <a:effectLst/>
                        </a:rPr>
                        <a:t> </a:t>
                      </a:r>
                      <a:endParaRPr lang="en-GB" sz="2000" b="0" dirty="0">
                        <a:solidFill>
                          <a:schemeClr val="tx1"/>
                        </a:solidFill>
                        <a:effectLst/>
                      </a:endParaRPr>
                    </a:p>
                    <a:p>
                      <a:pPr marL="0" lvl="0" indent="0">
                        <a:spcAft>
                          <a:spcPts val="0"/>
                        </a:spcAft>
                        <a:buFont typeface="+mj-lt"/>
                        <a:buNone/>
                      </a:pPr>
                      <a:r>
                        <a:rPr lang="en-US" sz="2000" b="0" dirty="0">
                          <a:solidFill>
                            <a:schemeClr val="tx1"/>
                          </a:solidFill>
                          <a:effectLst/>
                        </a:rPr>
                        <a:t>B. Investigate how businesses are organised</a:t>
                      </a:r>
                      <a:endParaRPr lang="en-GB" sz="2000" b="0" dirty="0">
                        <a:solidFill>
                          <a:schemeClr val="tx1"/>
                        </a:solidFill>
                        <a:effectLst/>
                      </a:endParaRPr>
                    </a:p>
                    <a:p>
                      <a:pPr>
                        <a:spcAft>
                          <a:spcPts val="0"/>
                        </a:spcAft>
                      </a:pPr>
                      <a:r>
                        <a:rPr lang="en-US" sz="2000" b="0" dirty="0">
                          <a:solidFill>
                            <a:schemeClr val="tx1"/>
                          </a:solidFill>
                          <a:effectLst/>
                        </a:rPr>
                        <a:t> </a:t>
                      </a:r>
                      <a:endParaRPr lang="en-GB" sz="2000" b="0" dirty="0">
                        <a:solidFill>
                          <a:schemeClr val="tx1"/>
                        </a:solidFill>
                        <a:effectLst/>
                      </a:endParaRPr>
                    </a:p>
                    <a:p>
                      <a:pPr marL="0" lvl="0" indent="0">
                        <a:spcAft>
                          <a:spcPts val="0"/>
                        </a:spcAft>
                        <a:buFont typeface="+mj-lt"/>
                        <a:buNone/>
                      </a:pPr>
                      <a:r>
                        <a:rPr lang="en-US" sz="2000" b="0" dirty="0">
                          <a:solidFill>
                            <a:schemeClr val="tx1"/>
                          </a:solidFill>
                          <a:effectLst/>
                        </a:rPr>
                        <a:t>C. Examine the environment in which businesses operate</a:t>
                      </a:r>
                      <a:br>
                        <a:rPr lang="en-US" sz="2000" b="0" dirty="0">
                          <a:solidFill>
                            <a:schemeClr val="tx1"/>
                          </a:solidFill>
                          <a:effectLst/>
                        </a:rPr>
                      </a:br>
                      <a:endParaRPr lang="en-GB" sz="2000" b="0" dirty="0">
                        <a:solidFill>
                          <a:schemeClr val="tx1"/>
                        </a:solidFill>
                        <a:effectLst/>
                      </a:endParaRPr>
                    </a:p>
                    <a:p>
                      <a:pPr marL="0" lvl="0" indent="0">
                        <a:spcAft>
                          <a:spcPts val="0"/>
                        </a:spcAft>
                        <a:buFont typeface="+mj-lt"/>
                        <a:buNone/>
                      </a:pPr>
                      <a:r>
                        <a:rPr lang="en-US" sz="2000" b="0" dirty="0">
                          <a:solidFill>
                            <a:schemeClr val="tx1"/>
                          </a:solidFill>
                          <a:effectLst/>
                        </a:rPr>
                        <a:t>D.  Examine business markets</a:t>
                      </a:r>
                      <a:br>
                        <a:rPr lang="en-US" sz="2000" b="0" dirty="0">
                          <a:solidFill>
                            <a:schemeClr val="tx1"/>
                          </a:solidFill>
                          <a:effectLst/>
                        </a:rPr>
                      </a:br>
                      <a:endParaRPr lang="en-GB" sz="2000" b="0" dirty="0">
                        <a:solidFill>
                          <a:schemeClr val="tx1"/>
                        </a:solidFill>
                        <a:effectLst/>
                      </a:endParaRPr>
                    </a:p>
                    <a:p>
                      <a:pPr marL="0" lvl="0" indent="0">
                        <a:spcAft>
                          <a:spcPts val="0"/>
                        </a:spcAft>
                        <a:buFont typeface="+mj-lt"/>
                        <a:buNone/>
                      </a:pPr>
                      <a:r>
                        <a:rPr lang="en-US" sz="2000" b="0" dirty="0">
                          <a:solidFill>
                            <a:schemeClr val="tx1"/>
                          </a:solidFill>
                          <a:effectLst/>
                        </a:rPr>
                        <a:t>E. Investigate the role and contribution of innovation and enterprise to business success.</a:t>
                      </a:r>
                      <a:endParaRPr lang="en-GB" sz="2000" b="0" dirty="0">
                        <a:solidFill>
                          <a:schemeClr val="tx1"/>
                        </a:solidFill>
                        <a:effectLst/>
                      </a:endParaRPr>
                    </a:p>
                    <a:p>
                      <a:pPr>
                        <a:spcAft>
                          <a:spcPts val="0"/>
                        </a:spcAft>
                      </a:pPr>
                      <a:r>
                        <a:rPr lang="en-US" sz="2000" b="0" dirty="0">
                          <a:solidFill>
                            <a:schemeClr val="tx1"/>
                          </a:solidFill>
                          <a:effectLst/>
                        </a:rPr>
                        <a:t> </a:t>
                      </a:r>
                    </a:p>
                    <a:p>
                      <a:pPr>
                        <a:spcAft>
                          <a:spcPts val="0"/>
                        </a:spcAft>
                      </a:pPr>
                      <a:endParaRPr lang="en-GB" sz="2000" b="0" dirty="0">
                        <a:solidFill>
                          <a:schemeClr val="tx1"/>
                        </a:solidFill>
                        <a:effectLst/>
                        <a:latin typeface="Cambria" panose="02040503050406030204" pitchFamily="18" charset="0"/>
                        <a:ea typeface="MS Mincho" panose="02020609040205080304"/>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2213542186"/>
                  </a:ext>
                </a:extLst>
              </a:tr>
            </a:tbl>
          </a:graphicData>
        </a:graphic>
      </p:graphicFrame>
      <p:pic>
        <p:nvPicPr>
          <p:cNvPr id="8" name="Picture 7"/>
          <p:cNvPicPr>
            <a:picLocks noChangeAspect="1"/>
          </p:cNvPicPr>
          <p:nvPr/>
        </p:nvPicPr>
        <p:blipFill>
          <a:blip r:embed="rId5"/>
          <a:stretch>
            <a:fillRect/>
          </a:stretch>
        </p:blipFill>
        <p:spPr>
          <a:xfrm>
            <a:off x="577389" y="7341411"/>
            <a:ext cx="6005924" cy="240768"/>
          </a:xfrm>
          <a:prstGeom prst="rect">
            <a:avLst/>
          </a:prstGeom>
        </p:spPr>
      </p:pic>
    </p:spTree>
    <p:extLst>
      <p:ext uri="{BB962C8B-B14F-4D97-AF65-F5344CB8AC3E}">
        <p14:creationId xmlns:p14="http://schemas.microsoft.com/office/powerpoint/2010/main" val="16013410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B2CC45C-C36E-4C60-BFA7-8EB0873918C1}"/>
              </a:ext>
            </a:extLst>
          </p:cNvPr>
          <p:cNvSpPr>
            <a:spLocks noGrp="1"/>
          </p:cNvSpPr>
          <p:nvPr>
            <p:ph type="title"/>
          </p:nvPr>
        </p:nvSpPr>
        <p:spPr>
          <a:xfrm>
            <a:off x="194636" y="686557"/>
            <a:ext cx="5915025" cy="1513666"/>
          </a:xfrm>
          <a:solidFill>
            <a:schemeClr val="accent1">
              <a:lumMod val="40000"/>
              <a:lumOff val="60000"/>
            </a:schemeClr>
          </a:solidFill>
        </p:spPr>
        <p:txBody>
          <a:bodyPr/>
          <a:lstStyle/>
          <a:p>
            <a:r>
              <a:rPr lang="en-GB" dirty="0"/>
              <a:t>Unit 2 </a:t>
            </a:r>
            <a:r>
              <a:rPr lang="en-GB" b="1" dirty="0"/>
              <a:t>Developing a marketing Campaign </a:t>
            </a:r>
          </a:p>
        </p:txBody>
      </p:sp>
      <p:sp>
        <p:nvSpPr>
          <p:cNvPr id="2" name="Slide Number Placeholder 1">
            <a:extLst>
              <a:ext uri="{FF2B5EF4-FFF2-40B4-BE49-F238E27FC236}">
                <a16:creationId xmlns:a16="http://schemas.microsoft.com/office/drawing/2014/main" id="{7108286C-85FC-4C29-B3BF-F8763FE5A30D}"/>
              </a:ext>
            </a:extLst>
          </p:cNvPr>
          <p:cNvSpPr>
            <a:spLocks noGrp="1"/>
          </p:cNvSpPr>
          <p:nvPr>
            <p:ph type="sldNum" sz="quarter" idx="12"/>
          </p:nvPr>
        </p:nvSpPr>
        <p:spPr/>
        <p:txBody>
          <a:bodyPr/>
          <a:lstStyle/>
          <a:p>
            <a:fld id="{42197ACC-EB3C-4466-A41B-F6CC006DF8B4}" type="slidenum">
              <a:rPr lang="en-GB" smtClean="0"/>
              <a:t>6</a:t>
            </a:fld>
            <a:endParaRPr lang="en-GB"/>
          </a:p>
        </p:txBody>
      </p:sp>
      <p:pic>
        <p:nvPicPr>
          <p:cNvPr id="9" name="Picture 8">
            <a:extLst>
              <a:ext uri="{FF2B5EF4-FFF2-40B4-BE49-F238E27FC236}">
                <a16:creationId xmlns:a16="http://schemas.microsoft.com/office/drawing/2014/main" id="{B5CFE894-FEA2-418A-BC31-57EE7DD83D9D}"/>
              </a:ext>
            </a:extLst>
          </p:cNvPr>
          <p:cNvPicPr>
            <a:picLocks noChangeAspect="1"/>
          </p:cNvPicPr>
          <p:nvPr/>
        </p:nvPicPr>
        <p:blipFill>
          <a:blip r:embed="rId2"/>
          <a:stretch>
            <a:fillRect/>
          </a:stretch>
        </p:blipFill>
        <p:spPr>
          <a:xfrm>
            <a:off x="306241" y="2384202"/>
            <a:ext cx="5691814" cy="3718512"/>
          </a:xfrm>
          <a:prstGeom prst="rect">
            <a:avLst/>
          </a:prstGeom>
        </p:spPr>
      </p:pic>
      <p:pic>
        <p:nvPicPr>
          <p:cNvPr id="12" name="Picture 11">
            <a:extLst>
              <a:ext uri="{FF2B5EF4-FFF2-40B4-BE49-F238E27FC236}">
                <a16:creationId xmlns:a16="http://schemas.microsoft.com/office/drawing/2014/main" id="{48D0993A-8F69-44CC-B340-B2E898BC5190}"/>
              </a:ext>
            </a:extLst>
          </p:cNvPr>
          <p:cNvPicPr>
            <a:picLocks noChangeAspect="1"/>
          </p:cNvPicPr>
          <p:nvPr/>
        </p:nvPicPr>
        <p:blipFill>
          <a:blip r:embed="rId3"/>
          <a:stretch>
            <a:fillRect/>
          </a:stretch>
        </p:blipFill>
        <p:spPr>
          <a:xfrm>
            <a:off x="3524250" y="7113733"/>
            <a:ext cx="3043766" cy="1330373"/>
          </a:xfrm>
          <a:prstGeom prst="rect">
            <a:avLst/>
          </a:prstGeom>
        </p:spPr>
      </p:pic>
      <p:pic>
        <p:nvPicPr>
          <p:cNvPr id="3" name="Picture 2"/>
          <p:cNvPicPr>
            <a:picLocks noChangeAspect="1"/>
          </p:cNvPicPr>
          <p:nvPr/>
        </p:nvPicPr>
        <p:blipFill>
          <a:blip r:embed="rId4"/>
          <a:stretch>
            <a:fillRect/>
          </a:stretch>
        </p:blipFill>
        <p:spPr>
          <a:xfrm>
            <a:off x="3209300" y="8506953"/>
            <a:ext cx="3358716" cy="1314871"/>
          </a:xfrm>
          <a:prstGeom prst="rect">
            <a:avLst/>
          </a:prstGeom>
        </p:spPr>
      </p:pic>
      <p:pic>
        <p:nvPicPr>
          <p:cNvPr id="5" name="Picture 4"/>
          <p:cNvPicPr>
            <a:picLocks noChangeAspect="1"/>
          </p:cNvPicPr>
          <p:nvPr/>
        </p:nvPicPr>
        <p:blipFill>
          <a:blip r:embed="rId5"/>
          <a:stretch>
            <a:fillRect/>
          </a:stretch>
        </p:blipFill>
        <p:spPr>
          <a:xfrm>
            <a:off x="495299" y="8575878"/>
            <a:ext cx="2714001" cy="1319894"/>
          </a:xfrm>
          <a:prstGeom prst="rect">
            <a:avLst/>
          </a:prstGeom>
        </p:spPr>
      </p:pic>
      <p:pic>
        <p:nvPicPr>
          <p:cNvPr id="5122" name="Picture 2" descr="The Marketing Planning Processes | Oxford College of Marketing Blo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81050" y="7155878"/>
            <a:ext cx="2609754" cy="1275943"/>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51628" y="6091730"/>
            <a:ext cx="6108027" cy="646331"/>
          </a:xfrm>
          <a:prstGeom prst="rect">
            <a:avLst/>
          </a:prstGeom>
        </p:spPr>
        <p:txBody>
          <a:bodyPr wrap="square">
            <a:spAutoFit/>
          </a:bodyPr>
          <a:lstStyle/>
          <a:p>
            <a:r>
              <a:rPr lang="en-US" i="1" dirty="0"/>
              <a:t>This unit is assessed under supervised conditions. Part A is released two weeks ahead of part B. It is marked externally.</a:t>
            </a:r>
            <a:endParaRPr lang="en-GB" i="1" dirty="0"/>
          </a:p>
        </p:txBody>
      </p:sp>
    </p:spTree>
    <p:extLst>
      <p:ext uri="{BB962C8B-B14F-4D97-AF65-F5344CB8AC3E}">
        <p14:creationId xmlns:p14="http://schemas.microsoft.com/office/powerpoint/2010/main" val="29715911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B2CC45C-C36E-4C60-BFA7-8EB0873918C1}"/>
              </a:ext>
            </a:extLst>
          </p:cNvPr>
          <p:cNvSpPr>
            <a:spLocks noGrp="1"/>
          </p:cNvSpPr>
          <p:nvPr>
            <p:ph type="title"/>
          </p:nvPr>
        </p:nvSpPr>
        <p:spPr>
          <a:xfrm>
            <a:off x="219658" y="527406"/>
            <a:ext cx="6166855" cy="1513666"/>
          </a:xfrm>
          <a:solidFill>
            <a:schemeClr val="accent1">
              <a:lumMod val="40000"/>
              <a:lumOff val="60000"/>
            </a:schemeClr>
          </a:solidFill>
        </p:spPr>
        <p:txBody>
          <a:bodyPr/>
          <a:lstStyle/>
          <a:p>
            <a:r>
              <a:rPr lang="en-GB" dirty="0"/>
              <a:t>Unit 3 </a:t>
            </a:r>
            <a:r>
              <a:rPr lang="en-GB" b="1" dirty="0"/>
              <a:t>Personal and Business Finance</a:t>
            </a:r>
          </a:p>
        </p:txBody>
      </p:sp>
      <p:sp>
        <p:nvSpPr>
          <p:cNvPr id="2" name="Slide Number Placeholder 1">
            <a:extLst>
              <a:ext uri="{FF2B5EF4-FFF2-40B4-BE49-F238E27FC236}">
                <a16:creationId xmlns:a16="http://schemas.microsoft.com/office/drawing/2014/main" id="{7108286C-85FC-4C29-B3BF-F8763FE5A30D}"/>
              </a:ext>
            </a:extLst>
          </p:cNvPr>
          <p:cNvSpPr>
            <a:spLocks noGrp="1"/>
          </p:cNvSpPr>
          <p:nvPr>
            <p:ph type="sldNum" sz="quarter" idx="12"/>
          </p:nvPr>
        </p:nvSpPr>
        <p:spPr/>
        <p:txBody>
          <a:bodyPr/>
          <a:lstStyle/>
          <a:p>
            <a:fld id="{42197ACC-EB3C-4466-A41B-F6CC006DF8B4}" type="slidenum">
              <a:rPr lang="en-GB" smtClean="0"/>
              <a:t>7</a:t>
            </a:fld>
            <a:endParaRPr lang="en-GB"/>
          </a:p>
        </p:txBody>
      </p:sp>
      <p:pic>
        <p:nvPicPr>
          <p:cNvPr id="6" name="Content Placeholder 8"/>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19659" y="8556007"/>
            <a:ext cx="1614988" cy="1152793"/>
          </a:xfrm>
        </p:spPr>
      </p:pic>
      <p:sp>
        <p:nvSpPr>
          <p:cNvPr id="8" name="Content Placeholder 2"/>
          <p:cNvSpPr txBox="1">
            <a:spLocks/>
          </p:cNvSpPr>
          <p:nvPr/>
        </p:nvSpPr>
        <p:spPr>
          <a:xfrm>
            <a:off x="219658" y="2414278"/>
            <a:ext cx="6638342" cy="5434322"/>
          </a:xfrm>
          <a:prstGeom prst="rect">
            <a:avLst/>
          </a:prstGeom>
        </p:spPr>
        <p:txBody>
          <a:bodyPr vert="horz" lIns="91440" tIns="45720" rIns="91440" bIns="45720" rtlCol="0">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buFont typeface="Arial" panose="020B0604020202020204" pitchFamily="34" charset="0"/>
              <a:buNone/>
            </a:pPr>
            <a:r>
              <a:rPr lang="en-GB" sz="2800" b="1" dirty="0"/>
              <a:t>Learning Aims</a:t>
            </a:r>
          </a:p>
          <a:p>
            <a:pPr marL="0" indent="0">
              <a:buFont typeface="Arial" panose="020B0604020202020204" pitchFamily="34" charset="0"/>
              <a:buNone/>
            </a:pPr>
            <a:endParaRPr lang="en-GB" dirty="0">
              <a:latin typeface="Calibri" panose="020F0502020204030204" pitchFamily="34" charset="0"/>
              <a:cs typeface="Calibri" panose="020F0502020204030204" pitchFamily="34" charset="0"/>
            </a:endParaRPr>
          </a:p>
          <a:p>
            <a:pPr marL="457200" indent="-457200">
              <a:buFont typeface="+mj-lt"/>
              <a:buAutoNum type="alphaUcPeriod"/>
            </a:pPr>
            <a:r>
              <a:rPr lang="en-GB" dirty="0">
                <a:latin typeface="Calibri" panose="020F0502020204030204" pitchFamily="34" charset="0"/>
                <a:cs typeface="Calibri" panose="020F0502020204030204" pitchFamily="34" charset="0"/>
              </a:rPr>
              <a:t>Understand the importance of managing personal finance </a:t>
            </a:r>
          </a:p>
          <a:p>
            <a:pPr marL="457200" indent="-457200">
              <a:buFont typeface="+mj-lt"/>
              <a:buAutoNum type="alphaUcPeriod"/>
            </a:pPr>
            <a:r>
              <a:rPr lang="en-GB" dirty="0">
                <a:latin typeface="Calibri" panose="020F0502020204030204" pitchFamily="34" charset="0"/>
                <a:cs typeface="Calibri" panose="020F0502020204030204" pitchFamily="34" charset="0"/>
              </a:rPr>
              <a:t>Explore the personal finance sector </a:t>
            </a:r>
          </a:p>
          <a:p>
            <a:pPr marL="457200" indent="-457200">
              <a:buFont typeface="+mj-lt"/>
              <a:buAutoNum type="alphaUcPeriod"/>
            </a:pPr>
            <a:r>
              <a:rPr lang="en-GB" dirty="0">
                <a:latin typeface="Calibri" panose="020F0502020204030204" pitchFamily="34" charset="0"/>
                <a:cs typeface="Calibri" panose="020F0502020204030204" pitchFamily="34" charset="0"/>
              </a:rPr>
              <a:t>Understand the purpose of accounting</a:t>
            </a:r>
          </a:p>
          <a:p>
            <a:pPr marL="457200" indent="-457200">
              <a:buFont typeface="+mj-lt"/>
              <a:buAutoNum type="alphaUcPeriod"/>
            </a:pPr>
            <a:r>
              <a:rPr lang="en-GB" dirty="0">
                <a:latin typeface="Calibri" panose="020F0502020204030204" pitchFamily="34" charset="0"/>
                <a:cs typeface="Calibri" panose="020F0502020204030204" pitchFamily="34" charset="0"/>
              </a:rPr>
              <a:t>Select and evaluate different sources of business finance </a:t>
            </a:r>
          </a:p>
          <a:p>
            <a:pPr marL="457200" indent="-457200">
              <a:buFont typeface="+mj-lt"/>
              <a:buAutoNum type="alphaUcPeriod"/>
            </a:pPr>
            <a:r>
              <a:rPr lang="en-GB" dirty="0">
                <a:latin typeface="Calibri" panose="020F0502020204030204" pitchFamily="34" charset="0"/>
                <a:cs typeface="Calibri" panose="020F0502020204030204" pitchFamily="34" charset="0"/>
              </a:rPr>
              <a:t>Break even and cash flow forecasts</a:t>
            </a:r>
          </a:p>
          <a:p>
            <a:pPr marL="457200" indent="-457200">
              <a:buFont typeface="+mj-lt"/>
              <a:buAutoNum type="alphaUcPeriod"/>
            </a:pPr>
            <a:r>
              <a:rPr lang="en-GB" dirty="0">
                <a:latin typeface="Calibri" panose="020F0502020204030204" pitchFamily="34" charset="0"/>
                <a:cs typeface="Calibri" panose="020F0502020204030204" pitchFamily="34" charset="0"/>
              </a:rPr>
              <a:t>Complete statements of income and financial position and evaluate a business’ performance</a:t>
            </a:r>
          </a:p>
          <a:p>
            <a:pPr marL="0" indent="0">
              <a:buNone/>
            </a:pPr>
            <a:endParaRPr lang="en-GB" dirty="0">
              <a:latin typeface="Calibri" panose="020F0502020204030204" pitchFamily="34" charset="0"/>
              <a:cs typeface="Calibri" panose="020F0502020204030204" pitchFamily="34" charset="0"/>
            </a:endParaRPr>
          </a:p>
          <a:p>
            <a:pPr marL="0" indent="0">
              <a:buNone/>
            </a:pPr>
            <a:r>
              <a:rPr lang="en-US" i="1" dirty="0"/>
              <a:t>This unit is externally marked and assessed under supervised examination conditions. </a:t>
            </a:r>
            <a:endParaRPr lang="en-GB" i="1" dirty="0">
              <a:latin typeface="Comic Sans MS" panose="030F0702030302020204" pitchFamily="66" charset="0"/>
            </a:endParaRPr>
          </a:p>
          <a:p>
            <a:pPr marL="0" indent="0">
              <a:buFont typeface="Arial" panose="020B0604020202020204" pitchFamily="34" charset="0"/>
              <a:buNone/>
            </a:pPr>
            <a:endParaRPr lang="en-GB" dirty="0">
              <a:latin typeface="Comic Sans MS" panose="030F0702030302020204" pitchFamily="66" charset="0"/>
            </a:endParaRPr>
          </a:p>
        </p:txBody>
      </p:sp>
      <p:pic>
        <p:nvPicPr>
          <p:cNvPr id="10" name="Picture 9"/>
          <p:cNvPicPr>
            <a:picLocks noChangeAspect="1"/>
          </p:cNvPicPr>
          <p:nvPr/>
        </p:nvPicPr>
        <p:blipFill>
          <a:blip r:embed="rId3"/>
          <a:stretch>
            <a:fillRect/>
          </a:stretch>
        </p:blipFill>
        <p:spPr>
          <a:xfrm>
            <a:off x="4395338" y="8556007"/>
            <a:ext cx="2305587" cy="1152794"/>
          </a:xfrm>
          <a:prstGeom prst="rect">
            <a:avLst/>
          </a:prstGeom>
        </p:spPr>
      </p:pic>
      <p:pic>
        <p:nvPicPr>
          <p:cNvPr id="11" name="Picture 1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17889" y="8521101"/>
            <a:ext cx="1177449" cy="1187699"/>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5" name="image60.png" descr="Related image"/>
          <p:cNvPicPr/>
          <p:nvPr/>
        </p:nvPicPr>
        <p:blipFill>
          <a:blip r:embed="rId5"/>
          <a:srcRect l="12917" t="10879" r="12916" b="10322"/>
          <a:stretch>
            <a:fillRect/>
          </a:stretch>
        </p:blipFill>
        <p:spPr>
          <a:xfrm>
            <a:off x="1949683" y="8521101"/>
            <a:ext cx="1162104" cy="1187699"/>
          </a:xfrm>
          <a:prstGeom prst="rect">
            <a:avLst/>
          </a:prstGeom>
          <a:ln/>
        </p:spPr>
      </p:pic>
    </p:spTree>
    <p:extLst>
      <p:ext uri="{BB962C8B-B14F-4D97-AF65-F5344CB8AC3E}">
        <p14:creationId xmlns:p14="http://schemas.microsoft.com/office/powerpoint/2010/main" val="2539338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randombar(horizontal)">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randombar(horizontal)">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randombar(horizontal)">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randombar(horizontal)">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Effect transition="in" filter="randombar(horizontal)">
                                      <p:cBhvr>
                                        <p:cTn id="27" dur="500"/>
                                        <p:tgtEl>
                                          <p:spTgt spid="8">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8">
                                            <p:txEl>
                                              <p:pRg st="6" end="6"/>
                                            </p:txEl>
                                          </p:spTgt>
                                        </p:tgtEl>
                                        <p:attrNameLst>
                                          <p:attrName>style.visibility</p:attrName>
                                        </p:attrNameLst>
                                      </p:cBhvr>
                                      <p:to>
                                        <p:strVal val="visible"/>
                                      </p:to>
                                    </p:set>
                                    <p:animEffect transition="in" filter="randombar(horizontal)">
                                      <p:cBhvr>
                                        <p:cTn id="32" dur="500"/>
                                        <p:tgtEl>
                                          <p:spTgt spid="8">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8">
                                            <p:txEl>
                                              <p:pRg st="7" end="7"/>
                                            </p:txEl>
                                          </p:spTgt>
                                        </p:tgtEl>
                                        <p:attrNameLst>
                                          <p:attrName>style.visibility</p:attrName>
                                        </p:attrNameLst>
                                      </p:cBhvr>
                                      <p:to>
                                        <p:strVal val="visible"/>
                                      </p:to>
                                    </p:set>
                                    <p:animEffect transition="in" filter="randombar(horizontal)">
                                      <p:cBhvr>
                                        <p:cTn id="37" dur="500"/>
                                        <p:tgtEl>
                                          <p:spTgt spid="8">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8">
                                            <p:txEl>
                                              <p:pRg st="9" end="9"/>
                                            </p:txEl>
                                          </p:spTgt>
                                        </p:tgtEl>
                                        <p:attrNameLst>
                                          <p:attrName>style.visibility</p:attrName>
                                        </p:attrNameLst>
                                      </p:cBhvr>
                                      <p:to>
                                        <p:strVal val="visible"/>
                                      </p:to>
                                    </p:set>
                                    <p:animEffect transition="in" filter="randombar(horizontal)">
                                      <p:cBhvr>
                                        <p:cTn id="42" dur="500"/>
                                        <p:tgtEl>
                                          <p:spTgt spid="8">
                                            <p:txEl>
                                              <p:pRg st="9" end="9"/>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B2CC45C-C36E-4C60-BFA7-8EB0873918C1}"/>
              </a:ext>
            </a:extLst>
          </p:cNvPr>
          <p:cNvSpPr>
            <a:spLocks noGrp="1"/>
          </p:cNvSpPr>
          <p:nvPr>
            <p:ph type="title"/>
          </p:nvPr>
        </p:nvSpPr>
        <p:spPr>
          <a:xfrm>
            <a:off x="471488" y="527406"/>
            <a:ext cx="5915025" cy="1513666"/>
          </a:xfrm>
          <a:solidFill>
            <a:schemeClr val="accent1">
              <a:lumMod val="40000"/>
              <a:lumOff val="60000"/>
            </a:schemeClr>
          </a:solidFill>
        </p:spPr>
        <p:txBody>
          <a:bodyPr/>
          <a:lstStyle/>
          <a:p>
            <a:r>
              <a:rPr lang="en-GB" dirty="0"/>
              <a:t>Unit 8  </a:t>
            </a:r>
            <a:r>
              <a:rPr lang="en-GB" b="1" dirty="0"/>
              <a:t>Recruitment and Selection</a:t>
            </a:r>
          </a:p>
        </p:txBody>
      </p:sp>
      <p:sp>
        <p:nvSpPr>
          <p:cNvPr id="2" name="Slide Number Placeholder 1">
            <a:extLst>
              <a:ext uri="{FF2B5EF4-FFF2-40B4-BE49-F238E27FC236}">
                <a16:creationId xmlns:a16="http://schemas.microsoft.com/office/drawing/2014/main" id="{7108286C-85FC-4C29-B3BF-F8763FE5A30D}"/>
              </a:ext>
            </a:extLst>
          </p:cNvPr>
          <p:cNvSpPr>
            <a:spLocks noGrp="1"/>
          </p:cNvSpPr>
          <p:nvPr>
            <p:ph type="sldNum" sz="quarter" idx="12"/>
          </p:nvPr>
        </p:nvSpPr>
        <p:spPr/>
        <p:txBody>
          <a:bodyPr/>
          <a:lstStyle/>
          <a:p>
            <a:fld id="{42197ACC-EB3C-4466-A41B-F6CC006DF8B4}" type="slidenum">
              <a:rPr lang="en-GB" smtClean="0"/>
              <a:t>8</a:t>
            </a:fld>
            <a:endParaRPr lang="en-GB"/>
          </a:p>
        </p:txBody>
      </p:sp>
      <p:pic>
        <p:nvPicPr>
          <p:cNvPr id="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2079" y="8168565"/>
            <a:ext cx="2037085" cy="154023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7" name="Picture 6">
            <a:extLst>
              <a:ext uri="{FF2B5EF4-FFF2-40B4-BE49-F238E27FC236}">
                <a16:creationId xmlns:a16="http://schemas.microsoft.com/office/drawing/2014/main" id="{BC66CC5B-872F-4ACD-B414-93DAA1D7C6D9}"/>
              </a:ext>
            </a:extLst>
          </p:cNvPr>
          <p:cNvPicPr>
            <a:picLocks noChangeAspect="1"/>
          </p:cNvPicPr>
          <p:nvPr/>
        </p:nvPicPr>
        <p:blipFill>
          <a:blip r:embed="rId3"/>
          <a:stretch>
            <a:fillRect/>
          </a:stretch>
        </p:blipFill>
        <p:spPr>
          <a:xfrm>
            <a:off x="2189164" y="8168565"/>
            <a:ext cx="2268053" cy="1540235"/>
          </a:xfrm>
          <a:prstGeom prst="rect">
            <a:avLst/>
          </a:prstGeom>
        </p:spPr>
      </p:pic>
      <p:pic>
        <p:nvPicPr>
          <p:cNvPr id="4098" name="Picture 2" descr="16 Best and Effective Employee Selection Methods - WiseStep"/>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44510" y="8168566"/>
            <a:ext cx="2122990" cy="152065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376238" y="2381251"/>
            <a:ext cx="6291262" cy="3907223"/>
          </a:xfrm>
          <a:prstGeom prst="rect">
            <a:avLst/>
          </a:prstGeom>
        </p:spPr>
        <p:txBody>
          <a:bodyPr wrap="square">
            <a:spAutoFit/>
          </a:bodyPr>
          <a:lstStyle/>
          <a:p>
            <a:pPr defTabSz="685800">
              <a:lnSpc>
                <a:spcPct val="90000"/>
              </a:lnSpc>
              <a:spcBef>
                <a:spcPts val="750"/>
              </a:spcBef>
            </a:pPr>
            <a:r>
              <a:rPr lang="en-US" sz="2800" b="1" dirty="0"/>
              <a:t>Learning aims </a:t>
            </a:r>
          </a:p>
          <a:p>
            <a:pPr defTabSz="685800">
              <a:lnSpc>
                <a:spcPct val="90000"/>
              </a:lnSpc>
              <a:spcBef>
                <a:spcPts val="750"/>
              </a:spcBef>
            </a:pPr>
            <a:endParaRPr lang="en-US" sz="2800" b="1" dirty="0"/>
          </a:p>
          <a:p>
            <a:pPr marL="457200" indent="-457200" defTabSz="685800">
              <a:lnSpc>
                <a:spcPct val="90000"/>
              </a:lnSpc>
              <a:spcBef>
                <a:spcPts val="750"/>
              </a:spcBef>
              <a:buFont typeface="+mj-lt"/>
              <a:buAutoNum type="alphaUcPeriod"/>
            </a:pPr>
            <a:r>
              <a:rPr lang="en-US" sz="2100" dirty="0">
                <a:latin typeface="Calibri" panose="020F0502020204030204" pitchFamily="34" charset="0"/>
                <a:cs typeface="Calibri" panose="020F0502020204030204" pitchFamily="34" charset="0"/>
              </a:rPr>
              <a:t>Examine how effective recruitment and selection contribute to business success</a:t>
            </a:r>
          </a:p>
          <a:p>
            <a:pPr marL="457200" indent="-457200" defTabSz="685800">
              <a:lnSpc>
                <a:spcPct val="90000"/>
              </a:lnSpc>
              <a:spcBef>
                <a:spcPts val="750"/>
              </a:spcBef>
              <a:buFont typeface="+mj-lt"/>
              <a:buAutoNum type="alphaUcPeriod"/>
            </a:pPr>
            <a:endParaRPr lang="en-US" sz="2100" dirty="0">
              <a:latin typeface="Calibri" panose="020F0502020204030204" pitchFamily="34" charset="0"/>
              <a:cs typeface="Calibri" panose="020F0502020204030204" pitchFamily="34" charset="0"/>
            </a:endParaRPr>
          </a:p>
          <a:p>
            <a:pPr marL="457200" indent="-457200" defTabSz="685800">
              <a:lnSpc>
                <a:spcPct val="90000"/>
              </a:lnSpc>
              <a:spcBef>
                <a:spcPts val="750"/>
              </a:spcBef>
              <a:buFont typeface="+mj-lt"/>
              <a:buAutoNum type="alphaUcPeriod"/>
            </a:pPr>
            <a:r>
              <a:rPr lang="en-US" sz="2100" dirty="0">
                <a:latin typeface="Calibri" panose="020F0502020204030204" pitchFamily="34" charset="0"/>
                <a:cs typeface="Calibri" panose="020F0502020204030204" pitchFamily="34" charset="0"/>
              </a:rPr>
              <a:t> Undertake a recruitment activity to demonstrate the processes leading to a successful job offer</a:t>
            </a:r>
          </a:p>
          <a:p>
            <a:pPr marL="457200" indent="-457200" defTabSz="685800">
              <a:lnSpc>
                <a:spcPct val="90000"/>
              </a:lnSpc>
              <a:spcBef>
                <a:spcPts val="750"/>
              </a:spcBef>
              <a:buFont typeface="+mj-lt"/>
              <a:buAutoNum type="alphaUcPeriod"/>
            </a:pPr>
            <a:endParaRPr lang="en-US" sz="2100" dirty="0">
              <a:latin typeface="Calibri" panose="020F0502020204030204" pitchFamily="34" charset="0"/>
              <a:cs typeface="Calibri" panose="020F0502020204030204" pitchFamily="34" charset="0"/>
            </a:endParaRPr>
          </a:p>
          <a:p>
            <a:pPr marL="457200" indent="-457200" defTabSz="685800">
              <a:lnSpc>
                <a:spcPct val="90000"/>
              </a:lnSpc>
              <a:spcBef>
                <a:spcPts val="750"/>
              </a:spcBef>
              <a:buFont typeface="+mj-lt"/>
              <a:buAutoNum type="alphaUcPeriod"/>
            </a:pPr>
            <a:r>
              <a:rPr lang="en-US" sz="2100" dirty="0">
                <a:latin typeface="Calibri" panose="020F0502020204030204" pitchFamily="34" charset="0"/>
                <a:cs typeface="Calibri" panose="020F0502020204030204" pitchFamily="34" charset="0"/>
              </a:rPr>
              <a:t> Reflect on the recruitment and selection process and your individual performance</a:t>
            </a:r>
            <a:endParaRPr lang="en-GB" sz="2100" dirty="0">
              <a:latin typeface="Calibri" panose="020F0502020204030204" pitchFamily="34" charset="0"/>
              <a:cs typeface="Calibri" panose="020F0502020204030204" pitchFamily="34" charset="0"/>
            </a:endParaRPr>
          </a:p>
        </p:txBody>
      </p:sp>
      <p:pic>
        <p:nvPicPr>
          <p:cNvPr id="10" name="Picture 9"/>
          <p:cNvPicPr>
            <a:picLocks noChangeAspect="1"/>
          </p:cNvPicPr>
          <p:nvPr/>
        </p:nvPicPr>
        <p:blipFill>
          <a:blip r:embed="rId5"/>
          <a:stretch>
            <a:fillRect/>
          </a:stretch>
        </p:blipFill>
        <p:spPr>
          <a:xfrm>
            <a:off x="518907" y="6987751"/>
            <a:ext cx="6005924" cy="240768"/>
          </a:xfrm>
          <a:prstGeom prst="rect">
            <a:avLst/>
          </a:prstGeom>
        </p:spPr>
      </p:pic>
    </p:spTree>
    <p:extLst>
      <p:ext uri="{BB962C8B-B14F-4D97-AF65-F5344CB8AC3E}">
        <p14:creationId xmlns:p14="http://schemas.microsoft.com/office/powerpoint/2010/main" val="2204814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639" y="-65505"/>
            <a:ext cx="5262562" cy="1341855"/>
          </a:xfrm>
        </p:spPr>
        <p:txBody>
          <a:bodyPr/>
          <a:lstStyle/>
          <a:p>
            <a:r>
              <a:rPr lang="en-GB" dirty="0"/>
              <a:t>Reading List</a:t>
            </a:r>
          </a:p>
        </p:txBody>
      </p:sp>
      <p:sp>
        <p:nvSpPr>
          <p:cNvPr id="4" name="Slide Number Placeholder 3"/>
          <p:cNvSpPr>
            <a:spLocks noGrp="1"/>
          </p:cNvSpPr>
          <p:nvPr>
            <p:ph type="sldNum" sz="quarter" idx="12"/>
          </p:nvPr>
        </p:nvSpPr>
        <p:spPr/>
        <p:txBody>
          <a:bodyPr/>
          <a:lstStyle/>
          <a:p>
            <a:fld id="{42197ACC-EB3C-4466-A41B-F6CC006DF8B4}" type="slidenum">
              <a:rPr lang="en-GB" smtClean="0"/>
              <a:t>9</a:t>
            </a:fld>
            <a:endParaRPr lang="en-GB"/>
          </a:p>
        </p:txBody>
      </p:sp>
      <p:pic>
        <p:nvPicPr>
          <p:cNvPr id="5" name="Content Placeholder 4"/>
          <p:cNvPicPr>
            <a:picLocks noGrp="1"/>
          </p:cNvPicPr>
          <p:nvPr>
            <p:ph idx="1"/>
          </p:nvPr>
        </p:nvPicPr>
        <p:blipFill rotWithShape="1">
          <a:blip r:embed="rId2"/>
          <a:srcRect l="32406" t="14187" r="34689" b="12217"/>
          <a:stretch/>
        </p:blipFill>
        <p:spPr bwMode="auto">
          <a:xfrm>
            <a:off x="309476" y="1258378"/>
            <a:ext cx="1428751" cy="1562100"/>
          </a:xfrm>
          <a:prstGeom prst="rect">
            <a:avLst/>
          </a:prstGeom>
          <a:ln>
            <a:noFill/>
          </a:ln>
          <a:extLst>
            <a:ext uri="{53640926-AAD7-44D8-BBD7-CCE9431645EC}">
              <a14:shadowObscured xmlns:a14="http://schemas.microsoft.com/office/drawing/2010/main"/>
            </a:ext>
          </a:extLst>
        </p:spPr>
      </p:pic>
      <p:sp>
        <p:nvSpPr>
          <p:cNvPr id="6" name="Rectangle 5"/>
          <p:cNvSpPr/>
          <p:nvPr/>
        </p:nvSpPr>
        <p:spPr>
          <a:xfrm>
            <a:off x="1738227" y="1132405"/>
            <a:ext cx="4386349" cy="1754326"/>
          </a:xfrm>
          <a:prstGeom prst="rect">
            <a:avLst/>
          </a:prstGeom>
        </p:spPr>
        <p:txBody>
          <a:bodyPr wrap="square">
            <a:spAutoFit/>
          </a:bodyPr>
          <a:lstStyle/>
          <a:p>
            <a:r>
              <a:rPr lang="en-US" dirty="0"/>
              <a:t>BTEC Nationals Business Student Book </a:t>
            </a:r>
          </a:p>
          <a:p>
            <a:r>
              <a:rPr lang="en-US" dirty="0"/>
              <a:t>Publisher: Pearson</a:t>
            </a:r>
          </a:p>
          <a:p>
            <a:r>
              <a:rPr lang="en-US" dirty="0"/>
              <a:t>Author: Jenny Phillips,Helen Coupland-Smith,Catherine Richards,Julie Smith,Ann Summerscales</a:t>
            </a:r>
          </a:p>
          <a:p>
            <a:r>
              <a:rPr lang="en-US" dirty="0"/>
              <a:t>ISBN: 9781292126241</a:t>
            </a:r>
            <a:endParaRPr lang="en-GB" dirty="0"/>
          </a:p>
        </p:txBody>
      </p:sp>
      <p:pic>
        <p:nvPicPr>
          <p:cNvPr id="7170" name="Picture 2" descr="http://images.pearsoned-ema.com/jpeg/small/978129215011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9476" y="2915081"/>
            <a:ext cx="1428751" cy="1755359"/>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1738227" y="2886731"/>
            <a:ext cx="4648286" cy="1754326"/>
          </a:xfrm>
          <a:prstGeom prst="rect">
            <a:avLst/>
          </a:prstGeom>
        </p:spPr>
        <p:txBody>
          <a:bodyPr wrap="square">
            <a:spAutoFit/>
          </a:bodyPr>
          <a:lstStyle/>
          <a:p>
            <a:r>
              <a:rPr lang="en-GB" dirty="0"/>
              <a:t>Revise BTEC National Business Revision Workbook</a:t>
            </a:r>
          </a:p>
          <a:p>
            <a:r>
              <a:rPr lang="en-GB" dirty="0"/>
              <a:t>Publisher: Pearson</a:t>
            </a:r>
          </a:p>
          <a:p>
            <a:r>
              <a:rPr lang="en-GB" dirty="0"/>
              <a:t>Author: Claire Parry,Steve Jakubowski,Diane Sutherland,Jon Sutherland</a:t>
            </a:r>
          </a:p>
          <a:p>
            <a:r>
              <a:rPr lang="en-GB" dirty="0"/>
              <a:t>ISBN: 9781292150116</a:t>
            </a:r>
          </a:p>
        </p:txBody>
      </p:sp>
      <p:pic>
        <p:nvPicPr>
          <p:cNvPr id="9" name="Picture 8"/>
          <p:cNvPicPr>
            <a:picLocks noChangeAspect="1"/>
          </p:cNvPicPr>
          <p:nvPr/>
        </p:nvPicPr>
        <p:blipFill>
          <a:blip r:embed="rId4"/>
          <a:stretch>
            <a:fillRect/>
          </a:stretch>
        </p:blipFill>
        <p:spPr>
          <a:xfrm>
            <a:off x="309477" y="4765043"/>
            <a:ext cx="1582660" cy="1486395"/>
          </a:xfrm>
          <a:prstGeom prst="rect">
            <a:avLst/>
          </a:prstGeom>
        </p:spPr>
      </p:pic>
      <p:sp>
        <p:nvSpPr>
          <p:cNvPr id="10" name="Rectangle 9"/>
          <p:cNvSpPr/>
          <p:nvPr/>
        </p:nvSpPr>
        <p:spPr>
          <a:xfrm>
            <a:off x="1892136" y="4670440"/>
            <a:ext cx="4642013" cy="1477328"/>
          </a:xfrm>
          <a:prstGeom prst="rect">
            <a:avLst/>
          </a:prstGeom>
        </p:spPr>
        <p:txBody>
          <a:bodyPr wrap="square">
            <a:spAutoFit/>
          </a:bodyPr>
          <a:lstStyle/>
          <a:p>
            <a:r>
              <a:rPr lang="en-GB" dirty="0"/>
              <a:t>Revise BTEC National Business Revision Guide</a:t>
            </a:r>
          </a:p>
          <a:p>
            <a:r>
              <a:rPr lang="en-GB" dirty="0"/>
              <a:t>Publisher: Pearson</a:t>
            </a:r>
          </a:p>
          <a:p>
            <a:r>
              <a:rPr lang="en-GB" dirty="0"/>
              <a:t>Author: Diane Sutherland,Jon Sutherland,Steve Jakubowski</a:t>
            </a:r>
          </a:p>
          <a:p>
            <a:r>
              <a:rPr lang="en-GB" dirty="0"/>
              <a:t>ISBN: 9781292230566</a:t>
            </a:r>
          </a:p>
        </p:txBody>
      </p:sp>
      <p:sp>
        <p:nvSpPr>
          <p:cNvPr id="12" name="Rectangle 11"/>
          <p:cNvSpPr/>
          <p:nvPr/>
        </p:nvSpPr>
        <p:spPr>
          <a:xfrm>
            <a:off x="147639" y="6360321"/>
            <a:ext cx="6386510" cy="1754326"/>
          </a:xfrm>
          <a:prstGeom prst="rect">
            <a:avLst/>
          </a:prstGeom>
        </p:spPr>
        <p:txBody>
          <a:bodyPr wrap="square">
            <a:spAutoFit/>
          </a:bodyPr>
          <a:lstStyle/>
          <a:p>
            <a:r>
              <a:rPr lang="en-US" dirty="0"/>
              <a:t>Other recommended reads - Quality newspapers/magazines such as The Times, Guardian, Telegraph, Independent, journals such as The Economist (N.B there are reduced rates for students on some of these, for example, students were able to buy The Economist for 6p per copy instead of the standard £2!) Also, you can sign up online and receive free articles.</a:t>
            </a:r>
            <a:endParaRPr lang="en-GB" dirty="0"/>
          </a:p>
        </p:txBody>
      </p:sp>
      <p:pic>
        <p:nvPicPr>
          <p:cNvPr id="14" name="image42.png"/>
          <p:cNvPicPr/>
          <p:nvPr/>
        </p:nvPicPr>
        <p:blipFill>
          <a:blip r:embed="rId5"/>
          <a:srcRect/>
          <a:stretch>
            <a:fillRect/>
          </a:stretch>
        </p:blipFill>
        <p:spPr>
          <a:xfrm>
            <a:off x="147639" y="8194423"/>
            <a:ext cx="1395411" cy="1514377"/>
          </a:xfrm>
          <a:prstGeom prst="rect">
            <a:avLst/>
          </a:prstGeom>
          <a:ln/>
        </p:spPr>
      </p:pic>
      <p:pic>
        <p:nvPicPr>
          <p:cNvPr id="15" name="image32.png"/>
          <p:cNvPicPr/>
          <p:nvPr/>
        </p:nvPicPr>
        <p:blipFill>
          <a:blip r:embed="rId6"/>
          <a:srcRect/>
          <a:stretch>
            <a:fillRect/>
          </a:stretch>
        </p:blipFill>
        <p:spPr>
          <a:xfrm>
            <a:off x="1543050" y="8240680"/>
            <a:ext cx="1428750" cy="1547896"/>
          </a:xfrm>
          <a:prstGeom prst="rect">
            <a:avLst/>
          </a:prstGeom>
          <a:ln/>
        </p:spPr>
      </p:pic>
      <p:pic>
        <p:nvPicPr>
          <p:cNvPr id="16" name="image20.png"/>
          <p:cNvPicPr/>
          <p:nvPr/>
        </p:nvPicPr>
        <p:blipFill>
          <a:blip r:embed="rId7"/>
          <a:srcRect/>
          <a:stretch>
            <a:fillRect/>
          </a:stretch>
        </p:blipFill>
        <p:spPr>
          <a:xfrm>
            <a:off x="3037479" y="8240680"/>
            <a:ext cx="1329731" cy="1446932"/>
          </a:xfrm>
          <a:prstGeom prst="rect">
            <a:avLst/>
          </a:prstGeom>
          <a:ln/>
        </p:spPr>
      </p:pic>
    </p:spTree>
    <p:extLst>
      <p:ext uri="{BB962C8B-B14F-4D97-AF65-F5344CB8AC3E}">
        <p14:creationId xmlns:p14="http://schemas.microsoft.com/office/powerpoint/2010/main" val="1223944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TV - </a:t>
            </a:r>
            <a:r>
              <a:rPr lang="en-US" sz="1800" dirty="0"/>
              <a:t>Recommended Watching for Business Studies </a:t>
            </a:r>
            <a:br>
              <a:rPr lang="en-US" dirty="0"/>
            </a:br>
            <a:r>
              <a:rPr lang="en-GB" dirty="0"/>
              <a:t>- </a:t>
            </a:r>
          </a:p>
        </p:txBody>
      </p:sp>
      <p:sp>
        <p:nvSpPr>
          <p:cNvPr id="4" name="Slide Number Placeholder 3"/>
          <p:cNvSpPr>
            <a:spLocks noGrp="1"/>
          </p:cNvSpPr>
          <p:nvPr>
            <p:ph type="sldNum" sz="quarter" idx="12"/>
          </p:nvPr>
        </p:nvSpPr>
        <p:spPr/>
        <p:txBody>
          <a:bodyPr/>
          <a:lstStyle/>
          <a:p>
            <a:fld id="{42197ACC-EB3C-4466-A41B-F6CC006DF8B4}" type="slidenum">
              <a:rPr lang="en-GB" smtClean="0"/>
              <a:t>10</a:t>
            </a:fld>
            <a:endParaRPr lang="en-GB"/>
          </a:p>
        </p:txBody>
      </p:sp>
      <p:pic>
        <p:nvPicPr>
          <p:cNvPr id="5" name="image35.png"/>
          <p:cNvPicPr>
            <a:picLocks noGrp="1"/>
          </p:cNvPicPr>
          <p:nvPr>
            <p:ph idx="1"/>
          </p:nvPr>
        </p:nvPicPr>
        <p:blipFill>
          <a:blip r:embed="rId2"/>
          <a:srcRect l="20623" r="13858"/>
          <a:stretch>
            <a:fillRect/>
          </a:stretch>
        </p:blipFill>
        <p:spPr>
          <a:xfrm>
            <a:off x="223838" y="1925732"/>
            <a:ext cx="2424111" cy="1636618"/>
          </a:xfrm>
          <a:prstGeom prst="rect">
            <a:avLst/>
          </a:prstGeom>
          <a:ln/>
        </p:spPr>
      </p:pic>
      <p:sp>
        <p:nvSpPr>
          <p:cNvPr id="6" name="Rectangle 5"/>
          <p:cNvSpPr/>
          <p:nvPr/>
        </p:nvSpPr>
        <p:spPr>
          <a:xfrm>
            <a:off x="223838" y="3562350"/>
            <a:ext cx="2728912" cy="738664"/>
          </a:xfrm>
          <a:prstGeom prst="rect">
            <a:avLst/>
          </a:prstGeom>
        </p:spPr>
        <p:txBody>
          <a:bodyPr wrap="square">
            <a:spAutoFit/>
          </a:bodyPr>
          <a:lstStyle/>
          <a:p>
            <a:r>
              <a:rPr lang="en-US" sz="1400" b="1" u="sng" dirty="0">
                <a:latin typeface="Cambria" panose="02040503050406030204" pitchFamily="18" charset="0"/>
                <a:ea typeface="Cambria" panose="02040503050406030204" pitchFamily="18" charset="0"/>
                <a:cs typeface="Cambria" panose="02040503050406030204" pitchFamily="18" charset="0"/>
              </a:rPr>
              <a:t>BBC News</a:t>
            </a:r>
            <a:br>
              <a:rPr lang="en-US" sz="1400" dirty="0">
                <a:latin typeface="Cambria" panose="02040503050406030204" pitchFamily="18" charset="0"/>
                <a:ea typeface="Cambria" panose="02040503050406030204" pitchFamily="18" charset="0"/>
                <a:cs typeface="Cambria" panose="02040503050406030204" pitchFamily="18" charset="0"/>
              </a:rPr>
            </a:br>
            <a:r>
              <a:rPr lang="en-US" sz="1400" dirty="0">
                <a:latin typeface="Cambria" panose="02040503050406030204" pitchFamily="18" charset="0"/>
                <a:ea typeface="Cambria" panose="02040503050406030204" pitchFamily="18" charset="0"/>
                <a:cs typeface="Cambria" panose="02040503050406030204" pitchFamily="18" charset="0"/>
              </a:rPr>
              <a:t>Latest news from around the world. </a:t>
            </a:r>
            <a:endParaRPr lang="en-GB" sz="1400" dirty="0"/>
          </a:p>
        </p:txBody>
      </p:sp>
      <p:pic>
        <p:nvPicPr>
          <p:cNvPr id="7" name="image61.png"/>
          <p:cNvPicPr/>
          <p:nvPr/>
        </p:nvPicPr>
        <p:blipFill>
          <a:blip r:embed="rId3"/>
          <a:srcRect/>
          <a:stretch>
            <a:fillRect/>
          </a:stretch>
        </p:blipFill>
        <p:spPr>
          <a:xfrm>
            <a:off x="3333750" y="1925733"/>
            <a:ext cx="2724150" cy="1484217"/>
          </a:xfrm>
          <a:prstGeom prst="rect">
            <a:avLst/>
          </a:prstGeom>
          <a:ln/>
        </p:spPr>
      </p:pic>
      <p:sp>
        <p:nvSpPr>
          <p:cNvPr id="8" name="Rectangle 7"/>
          <p:cNvSpPr/>
          <p:nvPr/>
        </p:nvSpPr>
        <p:spPr>
          <a:xfrm>
            <a:off x="3333750" y="3462814"/>
            <a:ext cx="3429000" cy="738664"/>
          </a:xfrm>
          <a:prstGeom prst="rect">
            <a:avLst/>
          </a:prstGeom>
        </p:spPr>
        <p:txBody>
          <a:bodyPr>
            <a:spAutoFit/>
          </a:bodyPr>
          <a:lstStyle/>
          <a:p>
            <a:r>
              <a:rPr lang="en-US" sz="1400" b="1" u="sng" dirty="0">
                <a:latin typeface="Cambria" panose="02040503050406030204" pitchFamily="18" charset="0"/>
                <a:ea typeface="Cambria" panose="02040503050406030204" pitchFamily="18" charset="0"/>
                <a:cs typeface="Cambria" panose="02040503050406030204" pitchFamily="18" charset="0"/>
              </a:rPr>
              <a:t>BBC Panorama</a:t>
            </a:r>
            <a:br>
              <a:rPr lang="en-US" sz="1400" dirty="0">
                <a:latin typeface="Cambria" panose="02040503050406030204" pitchFamily="18" charset="0"/>
                <a:ea typeface="Cambria" panose="02040503050406030204" pitchFamily="18" charset="0"/>
                <a:cs typeface="Cambria" panose="02040503050406030204" pitchFamily="18" charset="0"/>
              </a:rPr>
            </a:br>
            <a:r>
              <a:rPr lang="en-US" sz="1400" dirty="0">
                <a:latin typeface="Cambria" panose="02040503050406030204" pitchFamily="18" charset="0"/>
                <a:ea typeface="Cambria" panose="02040503050406030204" pitchFamily="18" charset="0"/>
                <a:cs typeface="Cambria" panose="02040503050406030204" pitchFamily="18" charset="0"/>
              </a:rPr>
              <a:t>British current affairs documentary programme</a:t>
            </a:r>
            <a:endParaRPr lang="en-GB" sz="1400" dirty="0"/>
          </a:p>
        </p:txBody>
      </p:sp>
      <p:pic>
        <p:nvPicPr>
          <p:cNvPr id="9" name="image47.png"/>
          <p:cNvPicPr/>
          <p:nvPr/>
        </p:nvPicPr>
        <p:blipFill>
          <a:blip r:embed="rId4"/>
          <a:srcRect/>
          <a:stretch>
            <a:fillRect/>
          </a:stretch>
        </p:blipFill>
        <p:spPr>
          <a:xfrm>
            <a:off x="376238" y="4841819"/>
            <a:ext cx="2443162" cy="1539931"/>
          </a:xfrm>
          <a:prstGeom prst="rect">
            <a:avLst/>
          </a:prstGeom>
          <a:ln/>
        </p:spPr>
      </p:pic>
      <p:sp>
        <p:nvSpPr>
          <p:cNvPr id="10" name="Rectangle 9"/>
          <p:cNvSpPr/>
          <p:nvPr/>
        </p:nvSpPr>
        <p:spPr>
          <a:xfrm>
            <a:off x="223838" y="6381750"/>
            <a:ext cx="3109912" cy="1169551"/>
          </a:xfrm>
          <a:prstGeom prst="rect">
            <a:avLst/>
          </a:prstGeom>
        </p:spPr>
        <p:txBody>
          <a:bodyPr wrap="square">
            <a:spAutoFit/>
          </a:bodyPr>
          <a:lstStyle/>
          <a:p>
            <a:pPr>
              <a:spcAft>
                <a:spcPts val="0"/>
              </a:spcAft>
            </a:pPr>
            <a:r>
              <a:rPr lang="en-US" sz="1400" b="1" u="sng" dirty="0">
                <a:latin typeface="Cambria" panose="02040503050406030204" pitchFamily="18" charset="0"/>
                <a:ea typeface="Cambria" panose="02040503050406030204" pitchFamily="18" charset="0"/>
                <a:cs typeface="Cambria" panose="02040503050406030204" pitchFamily="18" charset="0"/>
              </a:rPr>
              <a:t>Dragons Den</a:t>
            </a:r>
            <a:br>
              <a:rPr lang="en-US" sz="1400" dirty="0">
                <a:latin typeface="Cambria" panose="02040503050406030204" pitchFamily="18" charset="0"/>
                <a:ea typeface="Cambria" panose="02040503050406030204" pitchFamily="18" charset="0"/>
                <a:cs typeface="Cambria" panose="02040503050406030204" pitchFamily="18" charset="0"/>
              </a:rPr>
            </a:br>
            <a:r>
              <a:rPr lang="en-US" sz="1400" dirty="0">
                <a:latin typeface="Cambria" panose="02040503050406030204" pitchFamily="18" charset="0"/>
                <a:ea typeface="Cambria" panose="02040503050406030204" pitchFamily="18" charset="0"/>
                <a:cs typeface="Cambria" panose="02040503050406030204" pitchFamily="18" charset="0"/>
              </a:rPr>
              <a:t>Programme about entrepreneurs presenting their business ideas to gain funding from the Dragons. (Venture Capitalists)  </a:t>
            </a:r>
            <a:endParaRPr lang="en-GB" sz="1400" dirty="0">
              <a:effectLst/>
              <a:latin typeface="Cambria" panose="02040503050406030204" pitchFamily="18" charset="0"/>
              <a:ea typeface="Cambria" panose="02040503050406030204" pitchFamily="18" charset="0"/>
              <a:cs typeface="Cambria" panose="02040503050406030204" pitchFamily="18" charset="0"/>
            </a:endParaRPr>
          </a:p>
        </p:txBody>
      </p:sp>
      <p:pic>
        <p:nvPicPr>
          <p:cNvPr id="11" name="image45.png"/>
          <p:cNvPicPr/>
          <p:nvPr/>
        </p:nvPicPr>
        <p:blipFill>
          <a:blip r:embed="rId5"/>
          <a:srcRect/>
          <a:stretch>
            <a:fillRect/>
          </a:stretch>
        </p:blipFill>
        <p:spPr>
          <a:xfrm>
            <a:off x="3429000" y="4808278"/>
            <a:ext cx="2628900" cy="1573472"/>
          </a:xfrm>
          <a:prstGeom prst="rect">
            <a:avLst/>
          </a:prstGeom>
          <a:ln/>
        </p:spPr>
      </p:pic>
      <p:sp>
        <p:nvSpPr>
          <p:cNvPr id="12" name="Rectangle 11"/>
          <p:cNvSpPr/>
          <p:nvPr/>
        </p:nvSpPr>
        <p:spPr>
          <a:xfrm>
            <a:off x="3352800" y="6381750"/>
            <a:ext cx="3276600" cy="1169551"/>
          </a:xfrm>
          <a:prstGeom prst="rect">
            <a:avLst/>
          </a:prstGeom>
        </p:spPr>
        <p:txBody>
          <a:bodyPr wrap="square">
            <a:spAutoFit/>
          </a:bodyPr>
          <a:lstStyle/>
          <a:p>
            <a:r>
              <a:rPr lang="en-US" sz="1400" b="1" u="sng" dirty="0">
                <a:latin typeface="Cambria" panose="02040503050406030204" pitchFamily="18" charset="0"/>
                <a:ea typeface="Cambria" panose="02040503050406030204" pitchFamily="18" charset="0"/>
                <a:cs typeface="Cambria" panose="02040503050406030204" pitchFamily="18" charset="0"/>
              </a:rPr>
              <a:t>The Apprentice</a:t>
            </a:r>
            <a:br>
              <a:rPr lang="en-US" sz="1400" dirty="0">
                <a:latin typeface="Cambria" panose="02040503050406030204" pitchFamily="18" charset="0"/>
                <a:ea typeface="Cambria" panose="02040503050406030204" pitchFamily="18" charset="0"/>
                <a:cs typeface="Cambria" panose="02040503050406030204" pitchFamily="18" charset="0"/>
              </a:rPr>
            </a:br>
            <a:r>
              <a:rPr lang="en-US" sz="1400" dirty="0">
                <a:latin typeface="Cambria" panose="02040503050406030204" pitchFamily="18" charset="0"/>
                <a:ea typeface="Cambria" panose="02040503050406030204" pitchFamily="18" charset="0"/>
                <a:cs typeface="Cambria" panose="02040503050406030204" pitchFamily="18" charset="0"/>
              </a:rPr>
              <a:t>Programme about entrepreneurs working in teams and being interviewed so they can gain backing from Sir Alan Sugar for their business idea. </a:t>
            </a:r>
            <a:endParaRPr lang="en-GB" sz="1400" dirty="0"/>
          </a:p>
        </p:txBody>
      </p:sp>
    </p:spTree>
    <p:extLst>
      <p:ext uri="{BB962C8B-B14F-4D97-AF65-F5344CB8AC3E}">
        <p14:creationId xmlns:p14="http://schemas.microsoft.com/office/powerpoint/2010/main" val="15750642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Films - </a:t>
            </a:r>
            <a:r>
              <a:rPr lang="en-US" sz="1800" dirty="0"/>
              <a:t>Recommended Watching for Business Studies </a:t>
            </a:r>
            <a:br>
              <a:rPr lang="en-US" dirty="0"/>
            </a:br>
            <a:endParaRPr lang="en-GB" dirty="0"/>
          </a:p>
        </p:txBody>
      </p:sp>
      <p:sp>
        <p:nvSpPr>
          <p:cNvPr id="4" name="Slide Number Placeholder 3"/>
          <p:cNvSpPr>
            <a:spLocks noGrp="1"/>
          </p:cNvSpPr>
          <p:nvPr>
            <p:ph type="sldNum" sz="quarter" idx="12"/>
          </p:nvPr>
        </p:nvSpPr>
        <p:spPr/>
        <p:txBody>
          <a:bodyPr/>
          <a:lstStyle/>
          <a:p>
            <a:fld id="{42197ACC-EB3C-4466-A41B-F6CC006DF8B4}" type="slidenum">
              <a:rPr lang="en-GB" smtClean="0"/>
              <a:t>11</a:t>
            </a:fld>
            <a:endParaRPr lang="en-GB"/>
          </a:p>
        </p:txBody>
      </p:sp>
      <p:sp>
        <p:nvSpPr>
          <p:cNvPr id="6" name="Rectangle 5"/>
          <p:cNvSpPr/>
          <p:nvPr/>
        </p:nvSpPr>
        <p:spPr>
          <a:xfrm>
            <a:off x="223838" y="3720070"/>
            <a:ext cx="2805112" cy="4801314"/>
          </a:xfrm>
          <a:prstGeom prst="rect">
            <a:avLst/>
          </a:prstGeom>
        </p:spPr>
        <p:txBody>
          <a:bodyPr wrap="square">
            <a:spAutoFit/>
          </a:bodyPr>
          <a:lstStyle/>
          <a:p>
            <a:pPr lvl="0"/>
            <a:r>
              <a:rPr lang="en-US" b="1" i="1" u="sng" dirty="0"/>
              <a:t>Up In The Air with George Clooney (2010);</a:t>
            </a:r>
          </a:p>
          <a:p>
            <a:pPr lvl="0"/>
            <a:endParaRPr lang="en-GB" dirty="0"/>
          </a:p>
          <a:p>
            <a:r>
              <a:rPr lang="en-US" i="1" dirty="0"/>
              <a:t>Up in the Air is a 2009 American comedy-drama film directed by Jason Reitman and written by Reitman and Sheldon Turner, based on the career of J Weller. The story is centered on corporate "downsizer" Ryan Bingham (George Clooney) and his travels.</a:t>
            </a:r>
            <a:endParaRPr lang="en-GB" dirty="0"/>
          </a:p>
          <a:p>
            <a:r>
              <a:rPr lang="en-US" i="1" dirty="0"/>
              <a:t> </a:t>
            </a:r>
            <a:endParaRPr lang="en-GB" dirty="0"/>
          </a:p>
          <a:p>
            <a:r>
              <a:rPr lang="en-US" b="1" i="1" dirty="0"/>
              <a:t>Business reference: Human Resources, retrenchment </a:t>
            </a:r>
            <a:endParaRPr lang="en-GB" sz="1400" dirty="0"/>
          </a:p>
        </p:txBody>
      </p:sp>
      <p:pic>
        <p:nvPicPr>
          <p:cNvPr id="16" name="image10.jpg" descr="Image result for up in the air with george clooney"/>
          <p:cNvPicPr>
            <a:picLocks noGrp="1"/>
          </p:cNvPicPr>
          <p:nvPr>
            <p:ph idx="1"/>
          </p:nvPr>
        </p:nvPicPr>
        <p:blipFill>
          <a:blip r:embed="rId2"/>
          <a:srcRect/>
          <a:stretch>
            <a:fillRect/>
          </a:stretch>
        </p:blipFill>
        <p:spPr>
          <a:xfrm>
            <a:off x="471488" y="1657350"/>
            <a:ext cx="2309812" cy="2014918"/>
          </a:xfrm>
          <a:prstGeom prst="rect">
            <a:avLst/>
          </a:prstGeom>
          <a:ln/>
        </p:spPr>
      </p:pic>
      <p:pic>
        <p:nvPicPr>
          <p:cNvPr id="17" name="image15.png"/>
          <p:cNvPicPr/>
          <p:nvPr/>
        </p:nvPicPr>
        <p:blipFill>
          <a:blip r:embed="rId3"/>
          <a:srcRect/>
          <a:stretch>
            <a:fillRect/>
          </a:stretch>
        </p:blipFill>
        <p:spPr>
          <a:xfrm>
            <a:off x="3333750" y="1705506"/>
            <a:ext cx="2324100" cy="1966762"/>
          </a:xfrm>
          <a:prstGeom prst="rect">
            <a:avLst/>
          </a:prstGeom>
          <a:ln/>
        </p:spPr>
      </p:pic>
      <p:sp>
        <p:nvSpPr>
          <p:cNvPr id="18" name="Rectangle 17"/>
          <p:cNvSpPr/>
          <p:nvPr/>
        </p:nvSpPr>
        <p:spPr>
          <a:xfrm>
            <a:off x="3128962" y="3826593"/>
            <a:ext cx="3481387" cy="4801314"/>
          </a:xfrm>
          <a:prstGeom prst="rect">
            <a:avLst/>
          </a:prstGeom>
        </p:spPr>
        <p:txBody>
          <a:bodyPr wrap="square">
            <a:spAutoFit/>
          </a:bodyPr>
          <a:lstStyle/>
          <a:p>
            <a:r>
              <a:rPr lang="en-US" b="1" u="sng" dirty="0"/>
              <a:t>Enron: The Smartest Guys in the Room (2005); </a:t>
            </a:r>
          </a:p>
          <a:p>
            <a:endParaRPr lang="en-US" b="1" u="sng" dirty="0"/>
          </a:p>
          <a:p>
            <a:r>
              <a:rPr lang="en-US" i="1" dirty="0"/>
              <a:t>The film examines the 2001 collapse of the Enron Corporation which resulted in criminal trials for several of the company's top executives during the ensuing Enron scandal it also shows the involvement of the Enron traders in the California electricity crisis.</a:t>
            </a:r>
          </a:p>
          <a:p>
            <a:endParaRPr lang="en-US" dirty="0"/>
          </a:p>
          <a:p>
            <a:endParaRPr lang="en-US" b="1" i="1" dirty="0"/>
          </a:p>
          <a:p>
            <a:endParaRPr lang="en-US" b="1" i="1" dirty="0"/>
          </a:p>
          <a:p>
            <a:r>
              <a:rPr lang="en-US" b="1" i="1" dirty="0"/>
              <a:t>Business reference: Profit, Public Limited Companies, Stock market, insider trading</a:t>
            </a:r>
          </a:p>
        </p:txBody>
      </p:sp>
    </p:spTree>
    <p:extLst>
      <p:ext uri="{BB962C8B-B14F-4D97-AF65-F5344CB8AC3E}">
        <p14:creationId xmlns:p14="http://schemas.microsoft.com/office/powerpoint/2010/main" val="23725868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Films - </a:t>
            </a:r>
            <a:r>
              <a:rPr lang="en-US" sz="1800" dirty="0"/>
              <a:t>Recommended Watching for Business Studies </a:t>
            </a:r>
            <a:br>
              <a:rPr lang="en-US" dirty="0"/>
            </a:br>
            <a:endParaRPr lang="en-GB" dirty="0"/>
          </a:p>
        </p:txBody>
      </p:sp>
      <p:sp>
        <p:nvSpPr>
          <p:cNvPr id="4" name="Slide Number Placeholder 3"/>
          <p:cNvSpPr>
            <a:spLocks noGrp="1"/>
          </p:cNvSpPr>
          <p:nvPr>
            <p:ph type="sldNum" sz="quarter" idx="12"/>
          </p:nvPr>
        </p:nvSpPr>
        <p:spPr/>
        <p:txBody>
          <a:bodyPr/>
          <a:lstStyle/>
          <a:p>
            <a:fld id="{42197ACC-EB3C-4466-A41B-F6CC006DF8B4}" type="slidenum">
              <a:rPr lang="en-GB" smtClean="0"/>
              <a:t>12</a:t>
            </a:fld>
            <a:endParaRPr lang="en-GB"/>
          </a:p>
        </p:txBody>
      </p:sp>
      <p:pic>
        <p:nvPicPr>
          <p:cNvPr id="9" name="image1.jpg" descr="Image result for Glengarry Glen Rossâ (1992)"/>
          <p:cNvPicPr>
            <a:picLocks noGrp="1"/>
          </p:cNvPicPr>
          <p:nvPr>
            <p:ph idx="1"/>
          </p:nvPr>
        </p:nvPicPr>
        <p:blipFill>
          <a:blip r:embed="rId2"/>
          <a:srcRect/>
          <a:stretch>
            <a:fillRect/>
          </a:stretch>
        </p:blipFill>
        <p:spPr>
          <a:xfrm>
            <a:off x="471488" y="1592172"/>
            <a:ext cx="2133599" cy="2258321"/>
          </a:xfrm>
          <a:prstGeom prst="rect">
            <a:avLst/>
          </a:prstGeom>
          <a:ln/>
        </p:spPr>
      </p:pic>
      <p:sp>
        <p:nvSpPr>
          <p:cNvPr id="5" name="Rectangle 4"/>
          <p:cNvSpPr/>
          <p:nvPr/>
        </p:nvSpPr>
        <p:spPr>
          <a:xfrm>
            <a:off x="247650" y="4021411"/>
            <a:ext cx="2881312" cy="3170099"/>
          </a:xfrm>
          <a:prstGeom prst="rect">
            <a:avLst/>
          </a:prstGeom>
        </p:spPr>
        <p:txBody>
          <a:bodyPr wrap="square">
            <a:spAutoFit/>
          </a:bodyPr>
          <a:lstStyle/>
          <a:p>
            <a:pPr>
              <a:spcAft>
                <a:spcPts val="0"/>
              </a:spcAft>
            </a:pPr>
            <a:r>
              <a:rPr lang="en-US" b="1" i="1" u="sng" dirty="0">
                <a:latin typeface="Calibri" panose="020F0502020204030204" pitchFamily="34" charset="0"/>
                <a:ea typeface="Calibri" panose="020F0502020204030204" pitchFamily="34" charset="0"/>
                <a:cs typeface="Cambria" panose="02040503050406030204" pitchFamily="18" charset="0"/>
              </a:rPr>
              <a:t>Glengarry Glen Ross” (1992)</a:t>
            </a:r>
            <a:r>
              <a:rPr lang="en-US" sz="2000" b="1" u="sng" dirty="0">
                <a:latin typeface="Cambria" panose="02040503050406030204" pitchFamily="18" charset="0"/>
                <a:ea typeface="Cambria" panose="02040503050406030204" pitchFamily="18" charset="0"/>
                <a:cs typeface="Cambria" panose="02040503050406030204" pitchFamily="18" charset="0"/>
              </a:rPr>
              <a:t> </a:t>
            </a:r>
            <a:br>
              <a:rPr lang="en-US" sz="2000" dirty="0">
                <a:latin typeface="Cambria" panose="02040503050406030204" pitchFamily="18" charset="0"/>
                <a:ea typeface="Cambria" panose="02040503050406030204" pitchFamily="18" charset="0"/>
                <a:cs typeface="Cambria" panose="02040503050406030204" pitchFamily="18" charset="0"/>
              </a:rPr>
            </a:br>
            <a:r>
              <a:rPr lang="en-US" i="1" dirty="0">
                <a:latin typeface="Calibri" panose="020F0502020204030204" pitchFamily="34" charset="0"/>
                <a:ea typeface="Calibri" panose="020F0502020204030204" pitchFamily="34" charset="0"/>
                <a:cs typeface="Cambria" panose="02040503050406030204" pitchFamily="18" charset="0"/>
              </a:rPr>
              <a:t>This film follows the lives of four unethical Chicago real estate agents who are prepared to go to any lengths (legal or illegal) to unload undesirable real estate on unwilling prospective buyers.</a:t>
            </a:r>
            <a:endParaRPr lang="en-GB" sz="2000" dirty="0">
              <a:latin typeface="Cambria" panose="02040503050406030204" pitchFamily="18" charset="0"/>
              <a:ea typeface="Cambria" panose="02040503050406030204" pitchFamily="18" charset="0"/>
              <a:cs typeface="Cambria" panose="02040503050406030204" pitchFamily="18" charset="0"/>
            </a:endParaRPr>
          </a:p>
          <a:p>
            <a:pPr>
              <a:spcAft>
                <a:spcPts val="0"/>
              </a:spcAft>
            </a:pPr>
            <a:r>
              <a:rPr lang="en-US" i="1" dirty="0">
                <a:latin typeface="Calibri" panose="020F0502020204030204" pitchFamily="34" charset="0"/>
                <a:ea typeface="Calibri" panose="020F0502020204030204" pitchFamily="34" charset="0"/>
                <a:cs typeface="Cambria" panose="02040503050406030204" pitchFamily="18" charset="0"/>
              </a:rPr>
              <a:t> </a:t>
            </a:r>
            <a:endParaRPr lang="en-GB" sz="2000" dirty="0">
              <a:latin typeface="Cambria" panose="02040503050406030204" pitchFamily="18" charset="0"/>
              <a:ea typeface="Cambria" panose="02040503050406030204" pitchFamily="18" charset="0"/>
              <a:cs typeface="Cambria" panose="02040503050406030204" pitchFamily="18" charset="0"/>
            </a:endParaRPr>
          </a:p>
          <a:p>
            <a:r>
              <a:rPr lang="en-US" b="1" i="1" dirty="0">
                <a:latin typeface="Calibri" panose="020F0502020204030204" pitchFamily="34" charset="0"/>
                <a:ea typeface="Calibri" panose="020F0502020204030204" pitchFamily="34" charset="0"/>
              </a:rPr>
              <a:t>Business reference: Profit </a:t>
            </a:r>
            <a:endParaRPr lang="en-GB" dirty="0"/>
          </a:p>
        </p:txBody>
      </p:sp>
      <p:pic>
        <p:nvPicPr>
          <p:cNvPr id="7" name="Picture 6"/>
          <p:cNvPicPr>
            <a:picLocks noChangeAspect="1"/>
          </p:cNvPicPr>
          <p:nvPr/>
        </p:nvPicPr>
        <p:blipFill>
          <a:blip r:embed="rId3"/>
          <a:stretch>
            <a:fillRect/>
          </a:stretch>
        </p:blipFill>
        <p:spPr>
          <a:xfrm>
            <a:off x="3771900" y="1577380"/>
            <a:ext cx="1752600" cy="2082511"/>
          </a:xfrm>
          <a:prstGeom prst="rect">
            <a:avLst/>
          </a:prstGeom>
        </p:spPr>
      </p:pic>
      <p:sp>
        <p:nvSpPr>
          <p:cNvPr id="8" name="Rectangle 7"/>
          <p:cNvSpPr/>
          <p:nvPr/>
        </p:nvSpPr>
        <p:spPr>
          <a:xfrm>
            <a:off x="3295650" y="3965092"/>
            <a:ext cx="3429000" cy="3693319"/>
          </a:xfrm>
          <a:prstGeom prst="rect">
            <a:avLst/>
          </a:prstGeom>
        </p:spPr>
        <p:txBody>
          <a:bodyPr>
            <a:spAutoFit/>
          </a:bodyPr>
          <a:lstStyle/>
          <a:p>
            <a:r>
              <a:rPr lang="en-US" b="1" u="sng" dirty="0"/>
              <a:t>Pursuit of Happyness</a:t>
            </a:r>
          </a:p>
          <a:p>
            <a:r>
              <a:rPr lang="en-US" i="1" dirty="0"/>
              <a:t>The Pursuit of Happyness is a 2006 American biographical drama film based on entrepreneur Chris Gardner's nearly one-year struggle being homeless. Directed by Gabriele Muccino, the film features Will Smith as Gardner, a homeless salesman.</a:t>
            </a:r>
          </a:p>
          <a:p>
            <a:endParaRPr lang="en-US" dirty="0"/>
          </a:p>
          <a:p>
            <a:r>
              <a:rPr lang="en-US" b="1" i="1" dirty="0"/>
              <a:t>Business reference : Entrepreneurial spirit, sales, finance</a:t>
            </a:r>
          </a:p>
        </p:txBody>
      </p:sp>
    </p:spTree>
    <p:extLst>
      <p:ext uri="{BB962C8B-B14F-4D97-AF65-F5344CB8AC3E}">
        <p14:creationId xmlns:p14="http://schemas.microsoft.com/office/powerpoint/2010/main" val="12653448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6" name="Picture 2" descr="Image result for netflix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75249" y="-289256"/>
            <a:ext cx="3550151" cy="188916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53796" y="1472316"/>
            <a:ext cx="1745039" cy="276999"/>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Narrow" panose="020B0606020202030204" pitchFamily="34" charset="0"/>
                <a:ea typeface="+mn-ea"/>
                <a:cs typeface="+mn-cs"/>
              </a:rPr>
              <a:t>Made in Dagenham</a:t>
            </a:r>
          </a:p>
        </p:txBody>
      </p:sp>
      <p:sp>
        <p:nvSpPr>
          <p:cNvPr id="7" name="TextBox 6"/>
          <p:cNvSpPr txBox="1"/>
          <p:nvPr/>
        </p:nvSpPr>
        <p:spPr>
          <a:xfrm>
            <a:off x="834222" y="5909836"/>
            <a:ext cx="1245664" cy="276999"/>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Narrow" panose="020B0606020202030204" pitchFamily="34" charset="0"/>
                <a:ea typeface="+mn-ea"/>
                <a:cs typeface="+mn-cs"/>
              </a:rPr>
              <a:t>The Iron Lady </a:t>
            </a:r>
          </a:p>
        </p:txBody>
      </p:sp>
      <p:sp>
        <p:nvSpPr>
          <p:cNvPr id="10" name="TextBox 9"/>
          <p:cNvSpPr txBox="1"/>
          <p:nvPr/>
        </p:nvSpPr>
        <p:spPr>
          <a:xfrm>
            <a:off x="3677669" y="1518482"/>
            <a:ext cx="1581367" cy="261610"/>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dirty="0">
                <a:ln>
                  <a:noFill/>
                </a:ln>
                <a:solidFill>
                  <a:prstClr val="white"/>
                </a:solidFill>
                <a:effectLst/>
                <a:uLnTx/>
                <a:uFillTx/>
                <a:latin typeface="Arial Narrow" panose="020B0606020202030204" pitchFamily="34" charset="0"/>
                <a:ea typeface="+mn-ea"/>
                <a:cs typeface="+mn-cs"/>
              </a:rPr>
              <a:t>Churchill</a:t>
            </a:r>
          </a:p>
        </p:txBody>
      </p:sp>
      <p:sp>
        <p:nvSpPr>
          <p:cNvPr id="33" name="Rectangle 32">
            <a:extLst>
              <a:ext uri="{FF2B5EF4-FFF2-40B4-BE49-F238E27FC236}">
                <a16:creationId xmlns:a16="http://schemas.microsoft.com/office/drawing/2014/main" id="{22849B12-F086-453F-B3CA-B97FE98CC5E5}"/>
              </a:ext>
            </a:extLst>
          </p:cNvPr>
          <p:cNvSpPr/>
          <p:nvPr/>
        </p:nvSpPr>
        <p:spPr>
          <a:xfrm>
            <a:off x="380974" y="9228170"/>
            <a:ext cx="6305265" cy="461665"/>
          </a:xfrm>
          <a:prstGeom prst="rect">
            <a:avLst/>
          </a:prstGeom>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FFFFFF"/>
                </a:solidFill>
                <a:effectLst/>
                <a:uLnTx/>
                <a:uFillTx/>
                <a:latin typeface="Arial Narrow" panose="020B0606020202030204" pitchFamily="34" charset="0"/>
                <a:ea typeface="+mn-ea"/>
                <a:cs typeface="+mn-cs"/>
              </a:rPr>
              <a:t>Recommended Watching for Business Studies </a:t>
            </a:r>
            <a:endParaRPr kumimoji="0" lang="en-GB" sz="2400" b="0" i="0" u="none" strike="noStrike" kern="1200" cap="none" spc="0" normalizeH="0" baseline="0" noProof="0" dirty="0">
              <a:ln>
                <a:noFill/>
              </a:ln>
              <a:solidFill>
                <a:prstClr val="black"/>
              </a:solidFill>
              <a:effectLst/>
              <a:uLnTx/>
              <a:uFillTx/>
              <a:latin typeface="Arial Narrow" panose="020B0606020202030204" pitchFamily="34" charset="0"/>
              <a:ea typeface="+mn-ea"/>
              <a:cs typeface="+mn-cs"/>
            </a:endParaRPr>
          </a:p>
        </p:txBody>
      </p:sp>
      <p:sp>
        <p:nvSpPr>
          <p:cNvPr id="2" name="Slide Number Placeholder 1">
            <a:extLst>
              <a:ext uri="{FF2B5EF4-FFF2-40B4-BE49-F238E27FC236}">
                <a16:creationId xmlns:a16="http://schemas.microsoft.com/office/drawing/2014/main" id="{654B9E12-A547-425E-A22B-1F35E051528B}"/>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2197ACC-EB3C-4466-A41B-F6CC006DF8B4}" type="slidenum">
              <a:rPr kumimoji="0" lang="en-GB" sz="9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13</a:t>
            </a:fld>
            <a:endParaRPr kumimoji="0" lang="en-GB" sz="9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3AB25788-5DD4-48A5-A0A5-C69ECEA20351}"/>
              </a:ext>
            </a:extLst>
          </p:cNvPr>
          <p:cNvPicPr>
            <a:picLocks noChangeAspect="1"/>
          </p:cNvPicPr>
          <p:nvPr/>
        </p:nvPicPr>
        <p:blipFill>
          <a:blip r:embed="rId3"/>
          <a:stretch>
            <a:fillRect/>
          </a:stretch>
        </p:blipFill>
        <p:spPr>
          <a:xfrm>
            <a:off x="390709" y="1995889"/>
            <a:ext cx="1733550" cy="2638425"/>
          </a:xfrm>
          <a:prstGeom prst="rect">
            <a:avLst/>
          </a:prstGeom>
        </p:spPr>
      </p:pic>
      <p:pic>
        <p:nvPicPr>
          <p:cNvPr id="5" name="Picture 4">
            <a:extLst>
              <a:ext uri="{FF2B5EF4-FFF2-40B4-BE49-F238E27FC236}">
                <a16:creationId xmlns:a16="http://schemas.microsoft.com/office/drawing/2014/main" id="{D1432A7D-4F31-46F6-957B-D178654E2B01}"/>
              </a:ext>
            </a:extLst>
          </p:cNvPr>
          <p:cNvPicPr>
            <a:picLocks noChangeAspect="1"/>
          </p:cNvPicPr>
          <p:nvPr/>
        </p:nvPicPr>
        <p:blipFill>
          <a:blip r:embed="rId4"/>
          <a:stretch>
            <a:fillRect/>
          </a:stretch>
        </p:blipFill>
        <p:spPr>
          <a:xfrm>
            <a:off x="840411" y="6343170"/>
            <a:ext cx="1258424" cy="2030720"/>
          </a:xfrm>
          <a:prstGeom prst="rect">
            <a:avLst/>
          </a:prstGeom>
        </p:spPr>
      </p:pic>
      <p:pic>
        <p:nvPicPr>
          <p:cNvPr id="6" name="Picture 5">
            <a:extLst>
              <a:ext uri="{FF2B5EF4-FFF2-40B4-BE49-F238E27FC236}">
                <a16:creationId xmlns:a16="http://schemas.microsoft.com/office/drawing/2014/main" id="{782E7685-572B-45BB-95C1-5A6E1D127186}"/>
              </a:ext>
            </a:extLst>
          </p:cNvPr>
          <p:cNvPicPr>
            <a:picLocks noChangeAspect="1"/>
          </p:cNvPicPr>
          <p:nvPr/>
        </p:nvPicPr>
        <p:blipFill>
          <a:blip r:embed="rId5"/>
          <a:stretch>
            <a:fillRect/>
          </a:stretch>
        </p:blipFill>
        <p:spPr>
          <a:xfrm>
            <a:off x="4025580" y="1831037"/>
            <a:ext cx="1635766" cy="2251704"/>
          </a:xfrm>
          <a:prstGeom prst="rect">
            <a:avLst/>
          </a:prstGeom>
        </p:spPr>
      </p:pic>
      <p:pic>
        <p:nvPicPr>
          <p:cNvPr id="14" name="Picture 13">
            <a:extLst>
              <a:ext uri="{FF2B5EF4-FFF2-40B4-BE49-F238E27FC236}">
                <a16:creationId xmlns:a16="http://schemas.microsoft.com/office/drawing/2014/main" id="{8DA140B5-DB49-4DA0-8DFE-4C8D6F4D9092}"/>
              </a:ext>
            </a:extLst>
          </p:cNvPr>
          <p:cNvPicPr>
            <a:picLocks noChangeAspect="1"/>
          </p:cNvPicPr>
          <p:nvPr/>
        </p:nvPicPr>
        <p:blipFill rotWithShape="1">
          <a:blip r:embed="rId6"/>
          <a:srcRect l="14286" t="33106" r="38095" b="6127"/>
          <a:stretch/>
        </p:blipFill>
        <p:spPr>
          <a:xfrm>
            <a:off x="3725854" y="5928500"/>
            <a:ext cx="2660659" cy="2251704"/>
          </a:xfrm>
          <a:prstGeom prst="rect">
            <a:avLst/>
          </a:prstGeom>
        </p:spPr>
      </p:pic>
      <p:sp>
        <p:nvSpPr>
          <p:cNvPr id="18" name="TextBox 17">
            <a:extLst>
              <a:ext uri="{FF2B5EF4-FFF2-40B4-BE49-F238E27FC236}">
                <a16:creationId xmlns:a16="http://schemas.microsoft.com/office/drawing/2014/main" id="{ACE6CE4F-5D75-4510-B13C-24A2CA9E1B1B}"/>
              </a:ext>
            </a:extLst>
          </p:cNvPr>
          <p:cNvSpPr txBox="1"/>
          <p:nvPr/>
        </p:nvSpPr>
        <p:spPr>
          <a:xfrm>
            <a:off x="4293131" y="5535782"/>
            <a:ext cx="1526104" cy="246221"/>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rPr>
              <a:t>The </a:t>
            </a:r>
            <a:r>
              <a:rPr kumimoji="0" lang="en-GB" sz="1000" b="0" i="0" u="none" strike="noStrike" kern="1200" cap="none" spc="0" normalizeH="0" baseline="0" noProof="0" dirty="0" err="1">
                <a:ln>
                  <a:noFill/>
                </a:ln>
                <a:solidFill>
                  <a:prstClr val="white"/>
                </a:solidFill>
                <a:effectLst/>
                <a:uLnTx/>
                <a:uFillTx/>
                <a:latin typeface="Calibri" panose="020F0502020204030204"/>
                <a:ea typeface="+mn-ea"/>
                <a:cs typeface="+mn-cs"/>
              </a:rPr>
              <a:t>The</a:t>
            </a:r>
            <a:r>
              <a:rPr kumimoji="0" lang="en-GB" sz="1000" b="0" i="0" u="none" strike="noStrike" kern="1200" cap="none" spc="0" normalizeH="0" baseline="0" noProof="0" dirty="0">
                <a:ln>
                  <a:noFill/>
                </a:ln>
                <a:solidFill>
                  <a:prstClr val="white"/>
                </a:solidFill>
                <a:effectLst/>
                <a:uLnTx/>
                <a:uFillTx/>
                <a:latin typeface="Calibri" panose="020F0502020204030204"/>
                <a:ea typeface="+mn-ea"/>
                <a:cs typeface="+mn-cs"/>
              </a:rPr>
              <a:t> True cost</a:t>
            </a: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786209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6" name="Picture 2" descr="Image result for netflix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75249" y="-289256"/>
            <a:ext cx="3550151" cy="188916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53796" y="1472316"/>
            <a:ext cx="1745039" cy="276999"/>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Narrow" panose="020B0606020202030204" pitchFamily="34" charset="0"/>
                <a:ea typeface="+mn-ea"/>
                <a:cs typeface="+mn-cs"/>
              </a:rPr>
              <a:t>The social network </a:t>
            </a:r>
          </a:p>
        </p:txBody>
      </p:sp>
      <p:sp>
        <p:nvSpPr>
          <p:cNvPr id="10" name="TextBox 9"/>
          <p:cNvSpPr txBox="1"/>
          <p:nvPr/>
        </p:nvSpPr>
        <p:spPr>
          <a:xfrm>
            <a:off x="4434716" y="1413004"/>
            <a:ext cx="1581367" cy="261610"/>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dirty="0">
                <a:ln>
                  <a:noFill/>
                </a:ln>
                <a:solidFill>
                  <a:prstClr val="white"/>
                </a:solidFill>
                <a:effectLst/>
                <a:uLnTx/>
                <a:uFillTx/>
                <a:latin typeface="Arial Narrow" panose="020B0606020202030204" pitchFamily="34" charset="0"/>
                <a:ea typeface="+mn-ea"/>
                <a:cs typeface="+mn-cs"/>
              </a:rPr>
              <a:t>Boom bust Boom</a:t>
            </a:r>
          </a:p>
        </p:txBody>
      </p:sp>
      <p:sp>
        <p:nvSpPr>
          <p:cNvPr id="34" name="TextBox 33"/>
          <p:cNvSpPr txBox="1"/>
          <p:nvPr/>
        </p:nvSpPr>
        <p:spPr>
          <a:xfrm>
            <a:off x="-1079848" y="4771024"/>
            <a:ext cx="4949719" cy="282360"/>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Narrow" panose="020B0606020202030204" pitchFamily="34" charset="0"/>
                <a:ea typeface="+mn-ea"/>
                <a:cs typeface="+mn-cs"/>
              </a:rPr>
              <a:t>Mad men</a:t>
            </a:r>
          </a:p>
        </p:txBody>
      </p:sp>
      <p:sp>
        <p:nvSpPr>
          <p:cNvPr id="33" name="Rectangle 32">
            <a:extLst>
              <a:ext uri="{FF2B5EF4-FFF2-40B4-BE49-F238E27FC236}">
                <a16:creationId xmlns:a16="http://schemas.microsoft.com/office/drawing/2014/main" id="{22849B12-F086-453F-B3CA-B97FE98CC5E5}"/>
              </a:ext>
            </a:extLst>
          </p:cNvPr>
          <p:cNvSpPr/>
          <p:nvPr/>
        </p:nvSpPr>
        <p:spPr>
          <a:xfrm>
            <a:off x="380974" y="9228170"/>
            <a:ext cx="6305265" cy="461665"/>
          </a:xfrm>
          <a:prstGeom prst="rect">
            <a:avLst/>
          </a:prstGeom>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FFFFFF"/>
                </a:solidFill>
                <a:effectLst/>
                <a:uLnTx/>
                <a:uFillTx/>
                <a:latin typeface="Arial Narrow" panose="020B0606020202030204" pitchFamily="34" charset="0"/>
                <a:ea typeface="+mn-ea"/>
                <a:cs typeface="+mn-cs"/>
              </a:rPr>
              <a:t>Recommended Watching for Business Studies </a:t>
            </a:r>
            <a:endParaRPr kumimoji="0" lang="en-GB" sz="2400" b="0" i="0" u="none" strike="noStrike" kern="1200" cap="none" spc="0" normalizeH="0" baseline="0" noProof="0" dirty="0">
              <a:ln>
                <a:noFill/>
              </a:ln>
              <a:solidFill>
                <a:prstClr val="black"/>
              </a:solidFill>
              <a:effectLst/>
              <a:uLnTx/>
              <a:uFillTx/>
              <a:latin typeface="Arial Narrow" panose="020B0606020202030204" pitchFamily="34" charset="0"/>
              <a:ea typeface="+mn-ea"/>
              <a:cs typeface="+mn-cs"/>
            </a:endParaRPr>
          </a:p>
        </p:txBody>
      </p:sp>
      <p:sp>
        <p:nvSpPr>
          <p:cNvPr id="2" name="Slide Number Placeholder 1">
            <a:extLst>
              <a:ext uri="{FF2B5EF4-FFF2-40B4-BE49-F238E27FC236}">
                <a16:creationId xmlns:a16="http://schemas.microsoft.com/office/drawing/2014/main" id="{654B9E12-A547-425E-A22B-1F35E051528B}"/>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2197ACC-EB3C-4466-A41B-F6CC006DF8B4}" type="slidenum">
              <a:rPr kumimoji="0" lang="en-GB" sz="9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14</a:t>
            </a:fld>
            <a:endParaRPr kumimoji="0" lang="en-GB" sz="9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ACE6CE4F-5D75-4510-B13C-24A2CA9E1B1B}"/>
              </a:ext>
            </a:extLst>
          </p:cNvPr>
          <p:cNvSpPr txBox="1"/>
          <p:nvPr/>
        </p:nvSpPr>
        <p:spPr>
          <a:xfrm>
            <a:off x="4489979" y="4653274"/>
            <a:ext cx="1526104" cy="40011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rPr>
              <a:t>The </a:t>
            </a:r>
            <a:r>
              <a:rPr kumimoji="0" lang="en-GB" sz="1000" b="0" i="0" u="none" strike="noStrike" kern="1200" cap="none" spc="0" normalizeH="0" baseline="0" noProof="0" dirty="0">
                <a:ln>
                  <a:noFill/>
                </a:ln>
                <a:solidFill>
                  <a:prstClr val="white"/>
                </a:solidFill>
                <a:effectLst/>
                <a:uLnTx/>
                <a:uFillTx/>
                <a:latin typeface="Calibri" panose="020F0502020204030204"/>
                <a:ea typeface="+mn-ea"/>
                <a:cs typeface="+mn-cs"/>
              </a:rPr>
              <a:t>Steve Jobs; the last interview </a:t>
            </a: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D5679178-2086-4BF3-B387-FF76EDDA459C}"/>
              </a:ext>
            </a:extLst>
          </p:cNvPr>
          <p:cNvPicPr>
            <a:picLocks noChangeAspect="1"/>
          </p:cNvPicPr>
          <p:nvPr/>
        </p:nvPicPr>
        <p:blipFill>
          <a:blip r:embed="rId3"/>
          <a:stretch>
            <a:fillRect/>
          </a:stretch>
        </p:blipFill>
        <p:spPr>
          <a:xfrm>
            <a:off x="380974" y="1885305"/>
            <a:ext cx="1752600" cy="2600325"/>
          </a:xfrm>
          <a:prstGeom prst="rect">
            <a:avLst/>
          </a:prstGeom>
        </p:spPr>
      </p:pic>
      <p:pic>
        <p:nvPicPr>
          <p:cNvPr id="11" name="Picture 10">
            <a:extLst>
              <a:ext uri="{FF2B5EF4-FFF2-40B4-BE49-F238E27FC236}">
                <a16:creationId xmlns:a16="http://schemas.microsoft.com/office/drawing/2014/main" id="{6DBAAFE2-68F0-478F-A0F4-93449612D2AC}"/>
              </a:ext>
            </a:extLst>
          </p:cNvPr>
          <p:cNvPicPr>
            <a:picLocks noChangeAspect="1"/>
          </p:cNvPicPr>
          <p:nvPr/>
        </p:nvPicPr>
        <p:blipFill>
          <a:blip r:embed="rId4"/>
          <a:stretch>
            <a:fillRect/>
          </a:stretch>
        </p:blipFill>
        <p:spPr>
          <a:xfrm>
            <a:off x="4327071" y="2045395"/>
            <a:ext cx="2149956" cy="2068734"/>
          </a:xfrm>
          <a:prstGeom prst="rect">
            <a:avLst/>
          </a:prstGeom>
        </p:spPr>
      </p:pic>
      <p:pic>
        <p:nvPicPr>
          <p:cNvPr id="12" name="Picture 11">
            <a:extLst>
              <a:ext uri="{FF2B5EF4-FFF2-40B4-BE49-F238E27FC236}">
                <a16:creationId xmlns:a16="http://schemas.microsoft.com/office/drawing/2014/main" id="{27B37D1C-15A6-4EBA-8116-B11B70A9FF81}"/>
              </a:ext>
            </a:extLst>
          </p:cNvPr>
          <p:cNvPicPr>
            <a:picLocks noChangeAspect="1"/>
          </p:cNvPicPr>
          <p:nvPr/>
        </p:nvPicPr>
        <p:blipFill rotWithShape="1">
          <a:blip r:embed="rId5"/>
          <a:srcRect l="13246" t="34943" r="39437" b="6659"/>
          <a:stretch/>
        </p:blipFill>
        <p:spPr>
          <a:xfrm>
            <a:off x="353796" y="5255635"/>
            <a:ext cx="3245022" cy="2251704"/>
          </a:xfrm>
          <a:prstGeom prst="rect">
            <a:avLst/>
          </a:prstGeom>
        </p:spPr>
      </p:pic>
      <p:pic>
        <p:nvPicPr>
          <p:cNvPr id="15" name="Picture 14">
            <a:extLst>
              <a:ext uri="{FF2B5EF4-FFF2-40B4-BE49-F238E27FC236}">
                <a16:creationId xmlns:a16="http://schemas.microsoft.com/office/drawing/2014/main" id="{C3DECC00-F28C-4623-90E3-75A0F8A3AC1B}"/>
              </a:ext>
            </a:extLst>
          </p:cNvPr>
          <p:cNvPicPr>
            <a:picLocks noChangeAspect="1"/>
          </p:cNvPicPr>
          <p:nvPr/>
        </p:nvPicPr>
        <p:blipFill rotWithShape="1">
          <a:blip r:embed="rId6"/>
          <a:srcRect l="14048" t="37879" r="38635" b="14482"/>
          <a:stretch/>
        </p:blipFill>
        <p:spPr>
          <a:xfrm>
            <a:off x="4327071" y="5463064"/>
            <a:ext cx="2149956" cy="1836845"/>
          </a:xfrm>
          <a:prstGeom prst="rect">
            <a:avLst/>
          </a:prstGeom>
        </p:spPr>
      </p:pic>
    </p:spTree>
    <p:extLst>
      <p:ext uri="{BB962C8B-B14F-4D97-AF65-F5344CB8AC3E}">
        <p14:creationId xmlns:p14="http://schemas.microsoft.com/office/powerpoint/2010/main" val="18430288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6" name="Picture 2" descr="Image result for netflix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13470" y="-131934"/>
            <a:ext cx="3550151" cy="199696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2476902" y="13042"/>
            <a:ext cx="1823289" cy="615595"/>
          </a:xfrm>
        </p:spPr>
        <p:txBody>
          <a:bodyPr>
            <a:normAutofit/>
          </a:bodyPr>
          <a:lstStyle/>
          <a:p>
            <a:pPr algn="ctr"/>
            <a:r>
              <a:rPr lang="en-GB" sz="3600" b="1" dirty="0">
                <a:solidFill>
                  <a:schemeClr val="bg1"/>
                </a:solidFill>
              </a:rPr>
              <a:t>Beyond</a:t>
            </a:r>
          </a:p>
        </p:txBody>
      </p:sp>
      <p:sp>
        <p:nvSpPr>
          <p:cNvPr id="15" name="TextBox 14"/>
          <p:cNvSpPr txBox="1"/>
          <p:nvPr/>
        </p:nvSpPr>
        <p:spPr>
          <a:xfrm>
            <a:off x="633974" y="4231537"/>
            <a:ext cx="1245664" cy="461665"/>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200" b="1" i="1" u="none" strike="noStrike" kern="1200" cap="none" spc="0" normalizeH="0" baseline="0" noProof="0" dirty="0">
                <a:ln>
                  <a:noFill/>
                </a:ln>
                <a:solidFill>
                  <a:prstClr val="white"/>
                </a:solidFill>
                <a:effectLst/>
                <a:uLnTx/>
                <a:uFillTx/>
                <a:latin typeface="Arial Narrow" panose="020B0606020202030204" pitchFamily="34" charset="0"/>
                <a:ea typeface="+mn-ea"/>
                <a:cs typeface="+mn-cs"/>
              </a:rPr>
              <a:t>The Hate U Give</a:t>
            </a:r>
            <a:r>
              <a:rPr kumimoji="0" lang="en-GB" sz="1200" b="1" i="0" u="none" strike="noStrike" kern="1200" cap="none" spc="0" normalizeH="0" baseline="0" noProof="0" dirty="0">
                <a:ln>
                  <a:noFill/>
                </a:ln>
                <a:solidFill>
                  <a:prstClr val="white"/>
                </a:solidFill>
                <a:effectLst/>
                <a:uLnTx/>
                <a:uFillTx/>
                <a:latin typeface="Arial Narrow" panose="020B0606020202030204" pitchFamily="34" charset="0"/>
                <a:ea typeface="+mn-ea"/>
                <a:cs typeface="+mn-cs"/>
              </a:rPr>
              <a:t> by Angie Thomas</a:t>
            </a:r>
            <a:endParaRPr kumimoji="0" lang="en-GB" sz="1200" b="1" i="1" u="none" strike="noStrike" kern="1200" cap="none" spc="0" normalizeH="0" baseline="0" noProof="0" dirty="0">
              <a:ln>
                <a:noFill/>
              </a:ln>
              <a:solidFill>
                <a:prstClr val="white"/>
              </a:solidFill>
              <a:effectLst/>
              <a:uLnTx/>
              <a:uFillTx/>
              <a:latin typeface="Arial Narrow" panose="020B0606020202030204" pitchFamily="34" charset="0"/>
              <a:ea typeface="+mn-ea"/>
              <a:cs typeface="+mn-cs"/>
            </a:endParaRPr>
          </a:p>
        </p:txBody>
      </p:sp>
      <p:sp>
        <p:nvSpPr>
          <p:cNvPr id="17" name="TextBox 16"/>
          <p:cNvSpPr txBox="1"/>
          <p:nvPr/>
        </p:nvSpPr>
        <p:spPr>
          <a:xfrm>
            <a:off x="2316701" y="4231536"/>
            <a:ext cx="1245664" cy="461665"/>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200" b="1" i="1" u="none" strike="noStrike" kern="1200" cap="none" spc="0" normalizeH="0" baseline="0" noProof="0" dirty="0">
                <a:ln>
                  <a:noFill/>
                </a:ln>
                <a:solidFill>
                  <a:prstClr val="white"/>
                </a:solidFill>
                <a:effectLst/>
                <a:uLnTx/>
                <a:uFillTx/>
                <a:latin typeface="Arial Narrow" panose="020B0606020202030204" pitchFamily="34" charset="0"/>
                <a:ea typeface="+mn-ea"/>
                <a:cs typeface="+mn-cs"/>
              </a:rPr>
              <a:t>Me Before you</a:t>
            </a:r>
            <a:r>
              <a:rPr kumimoji="0" lang="en-GB" sz="1200" b="1" i="0" u="none" strike="noStrike" kern="1200" cap="none" spc="0" normalizeH="0" baseline="0" noProof="0" dirty="0">
                <a:ln>
                  <a:noFill/>
                </a:ln>
                <a:solidFill>
                  <a:prstClr val="white"/>
                </a:solidFill>
                <a:effectLst/>
                <a:uLnTx/>
                <a:uFillTx/>
                <a:latin typeface="Arial Narrow" panose="020B0606020202030204" pitchFamily="34" charset="0"/>
                <a:ea typeface="+mn-ea"/>
                <a:cs typeface="+mn-cs"/>
              </a:rPr>
              <a:t> by </a:t>
            </a:r>
            <a:r>
              <a:rPr kumimoji="0" lang="en-GB" sz="1200" b="1" i="0" u="none" strike="noStrike" kern="1200" cap="none" spc="0" normalizeH="0" baseline="0" noProof="0" dirty="0" err="1">
                <a:ln>
                  <a:noFill/>
                </a:ln>
                <a:solidFill>
                  <a:prstClr val="white"/>
                </a:solidFill>
                <a:effectLst/>
                <a:uLnTx/>
                <a:uFillTx/>
                <a:latin typeface="Arial Narrow" panose="020B0606020202030204" pitchFamily="34" charset="0"/>
                <a:ea typeface="+mn-ea"/>
                <a:cs typeface="+mn-cs"/>
              </a:rPr>
              <a:t>Jojo</a:t>
            </a:r>
            <a:r>
              <a:rPr kumimoji="0" lang="en-GB" sz="1200" b="1" i="0" u="none" strike="noStrike" kern="1200" cap="none" spc="0" normalizeH="0" baseline="0" noProof="0" dirty="0">
                <a:ln>
                  <a:noFill/>
                </a:ln>
                <a:solidFill>
                  <a:prstClr val="white"/>
                </a:solidFill>
                <a:effectLst/>
                <a:uLnTx/>
                <a:uFillTx/>
                <a:latin typeface="Arial Narrow" panose="020B0606020202030204" pitchFamily="34" charset="0"/>
                <a:ea typeface="+mn-ea"/>
                <a:cs typeface="+mn-cs"/>
              </a:rPr>
              <a:t> Moyes</a:t>
            </a:r>
            <a:endParaRPr kumimoji="0" lang="en-GB" sz="1200" b="1" i="1" u="none" strike="noStrike" kern="1200" cap="none" spc="0" normalizeH="0" baseline="0" noProof="0" dirty="0">
              <a:ln>
                <a:noFill/>
              </a:ln>
              <a:solidFill>
                <a:prstClr val="white"/>
              </a:solidFill>
              <a:effectLst/>
              <a:uLnTx/>
              <a:uFillTx/>
              <a:latin typeface="Arial Narrow" panose="020B0606020202030204" pitchFamily="34" charset="0"/>
              <a:ea typeface="+mn-ea"/>
              <a:cs typeface="+mn-cs"/>
            </a:endParaRPr>
          </a:p>
        </p:txBody>
      </p:sp>
      <p:sp>
        <p:nvSpPr>
          <p:cNvPr id="21" name="TextBox 20"/>
          <p:cNvSpPr txBox="1"/>
          <p:nvPr/>
        </p:nvSpPr>
        <p:spPr>
          <a:xfrm>
            <a:off x="3724938" y="4169807"/>
            <a:ext cx="1449608" cy="461665"/>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200" b="1" i="1" u="none" strike="noStrike" kern="1200" cap="none" spc="0" normalizeH="0" baseline="0" noProof="0" dirty="0">
                <a:ln>
                  <a:noFill/>
                </a:ln>
                <a:solidFill>
                  <a:prstClr val="white"/>
                </a:solidFill>
                <a:effectLst/>
                <a:uLnTx/>
                <a:uFillTx/>
                <a:latin typeface="Arial Narrow" panose="020B0606020202030204" pitchFamily="34" charset="0"/>
                <a:ea typeface="+mn-ea"/>
                <a:cs typeface="+mn-cs"/>
              </a:rPr>
              <a:t>The Fault in Our Stars</a:t>
            </a:r>
            <a:r>
              <a:rPr kumimoji="0" lang="en-GB" sz="1200" b="1" i="0" u="none" strike="noStrike" kern="1200" cap="none" spc="0" normalizeH="0" baseline="0" noProof="0" dirty="0">
                <a:ln>
                  <a:noFill/>
                </a:ln>
                <a:solidFill>
                  <a:prstClr val="white"/>
                </a:solidFill>
                <a:effectLst/>
                <a:uLnTx/>
                <a:uFillTx/>
                <a:latin typeface="Arial Narrow" panose="020B0606020202030204" pitchFamily="34" charset="0"/>
                <a:ea typeface="+mn-ea"/>
                <a:cs typeface="+mn-cs"/>
              </a:rPr>
              <a:t> by John Green</a:t>
            </a:r>
            <a:endParaRPr kumimoji="0" lang="en-GB" sz="1200" b="1" i="1" u="none" strike="noStrike" kern="1200" cap="none" spc="0" normalizeH="0" baseline="0" noProof="0" dirty="0">
              <a:ln>
                <a:noFill/>
              </a:ln>
              <a:solidFill>
                <a:prstClr val="white"/>
              </a:solidFill>
              <a:effectLst/>
              <a:uLnTx/>
              <a:uFillTx/>
              <a:latin typeface="Arial Narrow" panose="020B0606020202030204" pitchFamily="34" charset="0"/>
              <a:ea typeface="+mn-ea"/>
              <a:cs typeface="+mn-cs"/>
            </a:endParaRPr>
          </a:p>
        </p:txBody>
      </p:sp>
      <p:sp>
        <p:nvSpPr>
          <p:cNvPr id="24" name="TextBox 23"/>
          <p:cNvSpPr txBox="1"/>
          <p:nvPr/>
        </p:nvSpPr>
        <p:spPr>
          <a:xfrm>
            <a:off x="5245093" y="4248823"/>
            <a:ext cx="1449608" cy="461665"/>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200" b="1" i="1" u="none" strike="noStrike" kern="1200" cap="none" spc="0" normalizeH="0" baseline="0" noProof="0" dirty="0">
                <a:ln>
                  <a:noFill/>
                </a:ln>
                <a:solidFill>
                  <a:prstClr val="white"/>
                </a:solidFill>
                <a:effectLst/>
                <a:uLnTx/>
                <a:uFillTx/>
                <a:latin typeface="Arial Narrow" panose="020B0606020202030204" pitchFamily="34" charset="0"/>
                <a:ea typeface="+mn-ea"/>
                <a:cs typeface="+mn-cs"/>
              </a:rPr>
              <a:t>The Story of Baby P</a:t>
            </a:r>
            <a:r>
              <a:rPr kumimoji="0" lang="en-GB" sz="1200" b="1" i="0" u="none" strike="noStrike" kern="1200" cap="none" spc="0" normalizeH="0" baseline="0" noProof="0" dirty="0">
                <a:ln>
                  <a:noFill/>
                </a:ln>
                <a:solidFill>
                  <a:prstClr val="white"/>
                </a:solidFill>
                <a:effectLst/>
                <a:uLnTx/>
                <a:uFillTx/>
                <a:latin typeface="Arial Narrow" panose="020B0606020202030204" pitchFamily="34" charset="0"/>
                <a:ea typeface="+mn-ea"/>
                <a:cs typeface="+mn-cs"/>
              </a:rPr>
              <a:t> by Ray James</a:t>
            </a:r>
            <a:endParaRPr kumimoji="0" lang="en-GB" sz="1200" b="1" i="1" u="none" strike="noStrike" kern="1200" cap="none" spc="0" normalizeH="0" baseline="0" noProof="0" dirty="0">
              <a:ln>
                <a:noFill/>
              </a:ln>
              <a:solidFill>
                <a:prstClr val="white"/>
              </a:solidFill>
              <a:effectLst/>
              <a:uLnTx/>
              <a:uFillTx/>
              <a:latin typeface="Arial Narrow" panose="020B0606020202030204" pitchFamily="34" charset="0"/>
              <a:ea typeface="+mn-ea"/>
              <a:cs typeface="+mn-cs"/>
            </a:endParaRPr>
          </a:p>
        </p:txBody>
      </p:sp>
      <p:sp>
        <p:nvSpPr>
          <p:cNvPr id="26" name="TextBox 25"/>
          <p:cNvSpPr txBox="1"/>
          <p:nvPr/>
        </p:nvSpPr>
        <p:spPr>
          <a:xfrm rot="5400000">
            <a:off x="-821676" y="2662602"/>
            <a:ext cx="2103575" cy="369332"/>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white"/>
                </a:solidFill>
                <a:effectLst/>
                <a:uLnTx/>
                <a:uFillTx/>
                <a:latin typeface="Calibri" panose="020F0502020204030204"/>
                <a:ea typeface="+mn-ea"/>
                <a:cs typeface="+mn-cs"/>
              </a:rPr>
              <a:t>Further Reading</a:t>
            </a:r>
          </a:p>
        </p:txBody>
      </p:sp>
      <p:sp>
        <p:nvSpPr>
          <p:cNvPr id="27" name="TextBox 26"/>
          <p:cNvSpPr txBox="1"/>
          <p:nvPr/>
        </p:nvSpPr>
        <p:spPr>
          <a:xfrm>
            <a:off x="353795" y="6802884"/>
            <a:ext cx="1745039" cy="461665"/>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200" b="1" i="1" u="none" strike="noStrike" kern="1200" cap="none" spc="0" normalizeH="0" baseline="0" noProof="0" dirty="0">
                <a:ln>
                  <a:noFill/>
                </a:ln>
                <a:solidFill>
                  <a:prstClr val="white"/>
                </a:solidFill>
                <a:effectLst/>
                <a:uLnTx/>
                <a:uFillTx/>
                <a:latin typeface="Arial Narrow" panose="020B0606020202030204" pitchFamily="34" charset="0"/>
                <a:ea typeface="+mn-ea"/>
                <a:cs typeface="+mn-cs"/>
              </a:rPr>
              <a:t>Savage Girls and Wild Boys</a:t>
            </a:r>
            <a:r>
              <a:rPr kumimoji="0" lang="en-GB" sz="1200" b="1" i="0" u="none" strike="noStrike" kern="1200" cap="none" spc="0" normalizeH="0" baseline="0" noProof="0" dirty="0">
                <a:ln>
                  <a:noFill/>
                </a:ln>
                <a:solidFill>
                  <a:prstClr val="white"/>
                </a:solidFill>
                <a:effectLst/>
                <a:uLnTx/>
                <a:uFillTx/>
                <a:latin typeface="Arial Narrow" panose="020B0606020202030204" pitchFamily="34" charset="0"/>
                <a:ea typeface="+mn-ea"/>
                <a:cs typeface="+mn-cs"/>
              </a:rPr>
              <a:t> by Michael Newton</a:t>
            </a:r>
            <a:endParaRPr kumimoji="0" lang="en-GB" sz="1200" b="1" i="1" u="none" strike="noStrike" kern="1200" cap="none" spc="0" normalizeH="0" baseline="0" noProof="0" dirty="0">
              <a:ln>
                <a:noFill/>
              </a:ln>
              <a:solidFill>
                <a:prstClr val="white"/>
              </a:solidFill>
              <a:effectLst/>
              <a:uLnTx/>
              <a:uFillTx/>
              <a:latin typeface="Arial Narrow" panose="020B0606020202030204" pitchFamily="34" charset="0"/>
              <a:ea typeface="+mn-ea"/>
              <a:cs typeface="+mn-cs"/>
            </a:endParaRPr>
          </a:p>
        </p:txBody>
      </p:sp>
      <p:sp>
        <p:nvSpPr>
          <p:cNvPr id="29" name="TextBox 28"/>
          <p:cNvSpPr txBox="1"/>
          <p:nvPr/>
        </p:nvSpPr>
        <p:spPr>
          <a:xfrm>
            <a:off x="2316701" y="6818841"/>
            <a:ext cx="1427202" cy="646331"/>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200" b="1" i="1" u="none" strike="noStrike" kern="1200" cap="none" spc="0" normalizeH="0" baseline="0" noProof="0" dirty="0">
                <a:ln>
                  <a:noFill/>
                </a:ln>
                <a:solidFill>
                  <a:prstClr val="white"/>
                </a:solidFill>
                <a:effectLst/>
                <a:uLnTx/>
                <a:uFillTx/>
                <a:latin typeface="Arial Narrow" panose="020B0606020202030204" pitchFamily="34" charset="0"/>
                <a:ea typeface="+mn-ea"/>
                <a:cs typeface="+mn-cs"/>
              </a:rPr>
              <a:t>The Language of Kindness</a:t>
            </a:r>
            <a:r>
              <a:rPr kumimoji="0" lang="en-GB" sz="1200" b="1" i="0" u="none" strike="noStrike" kern="1200" cap="none" spc="0" normalizeH="0" baseline="0" noProof="0" dirty="0">
                <a:ln>
                  <a:noFill/>
                </a:ln>
                <a:solidFill>
                  <a:prstClr val="white"/>
                </a:solidFill>
                <a:effectLst/>
                <a:uLnTx/>
                <a:uFillTx/>
                <a:latin typeface="Arial Narrow" panose="020B0606020202030204" pitchFamily="34" charset="0"/>
                <a:ea typeface="+mn-ea"/>
                <a:cs typeface="+mn-cs"/>
              </a:rPr>
              <a:t> by Christie Watson</a:t>
            </a:r>
            <a:endParaRPr kumimoji="0" lang="en-GB" sz="1200" b="1" i="1" u="none" strike="noStrike" kern="1200" cap="none" spc="0" normalizeH="0" baseline="0" noProof="0" dirty="0">
              <a:ln>
                <a:noFill/>
              </a:ln>
              <a:solidFill>
                <a:prstClr val="white"/>
              </a:solidFill>
              <a:effectLst/>
              <a:uLnTx/>
              <a:uFillTx/>
              <a:latin typeface="Arial Narrow" panose="020B0606020202030204" pitchFamily="34" charset="0"/>
              <a:ea typeface="+mn-ea"/>
              <a:cs typeface="+mn-cs"/>
            </a:endParaRPr>
          </a:p>
        </p:txBody>
      </p:sp>
      <p:sp>
        <p:nvSpPr>
          <p:cNvPr id="32" name="TextBox 31"/>
          <p:cNvSpPr txBox="1"/>
          <p:nvPr/>
        </p:nvSpPr>
        <p:spPr>
          <a:xfrm>
            <a:off x="3801414" y="6821132"/>
            <a:ext cx="1427202" cy="461665"/>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200" b="1" i="1" u="none" strike="noStrike" kern="1200" cap="none" spc="0" normalizeH="0" baseline="0" noProof="0" dirty="0">
                <a:ln>
                  <a:noFill/>
                </a:ln>
                <a:solidFill>
                  <a:prstClr val="white"/>
                </a:solidFill>
                <a:effectLst/>
                <a:uLnTx/>
                <a:uFillTx/>
                <a:latin typeface="Arial Narrow" panose="020B0606020202030204" pitchFamily="34" charset="0"/>
                <a:ea typeface="+mn-ea"/>
                <a:cs typeface="+mn-cs"/>
              </a:rPr>
              <a:t>I am Malala</a:t>
            </a:r>
            <a:r>
              <a:rPr kumimoji="0" lang="en-GB" sz="1200" b="1" i="0" u="none" strike="noStrike" kern="1200" cap="none" spc="0" normalizeH="0" baseline="0" noProof="0" dirty="0">
                <a:ln>
                  <a:noFill/>
                </a:ln>
                <a:solidFill>
                  <a:prstClr val="white"/>
                </a:solidFill>
                <a:effectLst/>
                <a:uLnTx/>
                <a:uFillTx/>
                <a:latin typeface="Arial Narrow" panose="020B0606020202030204" pitchFamily="34" charset="0"/>
                <a:ea typeface="+mn-ea"/>
                <a:cs typeface="+mn-cs"/>
              </a:rPr>
              <a:t> by Malala Yousafzai</a:t>
            </a:r>
            <a:endParaRPr kumimoji="0" lang="en-GB" sz="1200" b="1" i="1" u="none" strike="noStrike" kern="1200" cap="none" spc="0" normalizeH="0" baseline="0" noProof="0" dirty="0">
              <a:ln>
                <a:noFill/>
              </a:ln>
              <a:solidFill>
                <a:prstClr val="white"/>
              </a:solidFill>
              <a:effectLst/>
              <a:uLnTx/>
              <a:uFillTx/>
              <a:latin typeface="Arial Narrow" panose="020B0606020202030204" pitchFamily="34" charset="0"/>
              <a:ea typeface="+mn-ea"/>
              <a:cs typeface="+mn-cs"/>
            </a:endParaRPr>
          </a:p>
        </p:txBody>
      </p:sp>
      <p:sp>
        <p:nvSpPr>
          <p:cNvPr id="34" name="TextBox 33"/>
          <p:cNvSpPr txBox="1"/>
          <p:nvPr/>
        </p:nvSpPr>
        <p:spPr>
          <a:xfrm>
            <a:off x="5286127" y="6745154"/>
            <a:ext cx="1427202" cy="830997"/>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200" b="1" i="1" u="none" strike="noStrike" kern="1200" cap="none" spc="0" normalizeH="0" baseline="0" noProof="0" dirty="0">
                <a:ln>
                  <a:noFill/>
                </a:ln>
                <a:solidFill>
                  <a:prstClr val="white"/>
                </a:solidFill>
                <a:effectLst/>
                <a:uLnTx/>
                <a:uFillTx/>
                <a:latin typeface="Arial Narrow" panose="020B0606020202030204" pitchFamily="34" charset="0"/>
                <a:ea typeface="+mn-ea"/>
                <a:cs typeface="+mn-cs"/>
              </a:rPr>
              <a:t>The Boy Who Couldn’t Stop Washing  </a:t>
            </a:r>
            <a:r>
              <a:rPr kumimoji="0" lang="en-GB" sz="1200" b="1" i="0" u="none" strike="noStrike" kern="1200" cap="none" spc="0" normalizeH="0" baseline="0" noProof="0" dirty="0">
                <a:ln>
                  <a:noFill/>
                </a:ln>
                <a:solidFill>
                  <a:prstClr val="white"/>
                </a:solidFill>
                <a:effectLst/>
                <a:uLnTx/>
                <a:uFillTx/>
                <a:latin typeface="Arial Narrow" panose="020B0606020202030204" pitchFamily="34" charset="0"/>
                <a:ea typeface="+mn-ea"/>
                <a:cs typeface="+mn-cs"/>
              </a:rPr>
              <a:t>by Dr Judith Rapaport</a:t>
            </a:r>
            <a:endParaRPr kumimoji="0" lang="en-GB" sz="1200" b="1" i="1" u="none" strike="noStrike" kern="1200" cap="none" spc="0" normalizeH="0" baseline="0" noProof="0" dirty="0">
              <a:ln>
                <a:noFill/>
              </a:ln>
              <a:solidFill>
                <a:prstClr val="white"/>
              </a:solidFill>
              <a:effectLst/>
              <a:uLnTx/>
              <a:uFillTx/>
              <a:latin typeface="Arial Narrow" panose="020B0606020202030204" pitchFamily="34" charset="0"/>
              <a:ea typeface="+mn-ea"/>
              <a:cs typeface="+mn-cs"/>
            </a:endParaRPr>
          </a:p>
        </p:txBody>
      </p:sp>
      <p:pic>
        <p:nvPicPr>
          <p:cNvPr id="5124" name="Picture 4" descr="Cartoon little girl reading a book Royalty Free Vector Image">
            <a:extLst>
              <a:ext uri="{FF2B5EF4-FFF2-40B4-BE49-F238E27FC236}">
                <a16:creationId xmlns:a16="http://schemas.microsoft.com/office/drawing/2014/main" id="{8EC76A5D-0351-44D5-B7BC-AD51EB1A3F8C}"/>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7507"/>
          <a:stretch/>
        </p:blipFill>
        <p:spPr bwMode="auto">
          <a:xfrm>
            <a:off x="353795" y="176434"/>
            <a:ext cx="990600" cy="1094603"/>
          </a:xfrm>
          <a:prstGeom prst="rect">
            <a:avLst/>
          </a:prstGeom>
          <a:noFill/>
          <a:extLst>
            <a:ext uri="{909E8E84-426E-40DD-AFC4-6F175D3DCCD1}">
              <a14:hiddenFill xmlns:a14="http://schemas.microsoft.com/office/drawing/2010/main">
                <a:solidFill>
                  <a:srgbClr val="FFFFFF"/>
                </a:solidFill>
              </a14:hiddenFill>
            </a:ext>
          </a:extLst>
        </p:spPr>
      </p:pic>
      <p:sp>
        <p:nvSpPr>
          <p:cNvPr id="35" name="Rectangle 34">
            <a:extLst>
              <a:ext uri="{FF2B5EF4-FFF2-40B4-BE49-F238E27FC236}">
                <a16:creationId xmlns:a16="http://schemas.microsoft.com/office/drawing/2014/main" id="{EE106D03-5326-476A-AB9A-BD8B3D816E75}"/>
              </a:ext>
            </a:extLst>
          </p:cNvPr>
          <p:cNvSpPr/>
          <p:nvPr/>
        </p:nvSpPr>
        <p:spPr>
          <a:xfrm>
            <a:off x="380974" y="9228170"/>
            <a:ext cx="6305265" cy="677108"/>
          </a:xfrm>
          <a:prstGeom prst="rect">
            <a:avLst/>
          </a:prstGeom>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FFFFFF"/>
                </a:solidFill>
                <a:effectLst/>
                <a:uLnTx/>
                <a:uFillTx/>
                <a:latin typeface="Arial Narrow" panose="020B0606020202030204" pitchFamily="34" charset="0"/>
                <a:ea typeface="+mn-ea"/>
                <a:cs typeface="+mn-cs"/>
              </a:rPr>
              <a:t>Recommended Reading for Business Studies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FFFFFF"/>
                </a:solidFill>
                <a:effectLst/>
                <a:uLnTx/>
                <a:uFillTx/>
                <a:latin typeface="Arial Narrow" panose="020B0606020202030204" pitchFamily="34" charset="0"/>
                <a:ea typeface="+mn-ea"/>
                <a:cs typeface="+mn-cs"/>
              </a:rPr>
              <a:t>Yes some of these are also films, if you prefer!</a:t>
            </a:r>
            <a:endParaRPr kumimoji="0" lang="en-GB" sz="1400" b="0" i="0" u="none" strike="noStrike" kern="1200" cap="none" spc="0" normalizeH="0" baseline="0" noProof="0" dirty="0">
              <a:ln>
                <a:noFill/>
              </a:ln>
              <a:solidFill>
                <a:prstClr val="black"/>
              </a:solidFill>
              <a:effectLst/>
              <a:uLnTx/>
              <a:uFillTx/>
              <a:latin typeface="Arial Narrow" panose="020B0606020202030204" pitchFamily="34" charset="0"/>
              <a:ea typeface="+mn-ea"/>
              <a:cs typeface="+mn-cs"/>
            </a:endParaRPr>
          </a:p>
        </p:txBody>
      </p:sp>
      <p:sp>
        <p:nvSpPr>
          <p:cNvPr id="5" name="Slide Number Placeholder 4">
            <a:extLst>
              <a:ext uri="{FF2B5EF4-FFF2-40B4-BE49-F238E27FC236}">
                <a16:creationId xmlns:a16="http://schemas.microsoft.com/office/drawing/2014/main" id="{70864F21-AB04-4A03-B62D-8819AB947730}"/>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2197ACC-EB3C-4466-A41B-F6CC006DF8B4}" type="slidenum">
              <a:rPr kumimoji="0" lang="en-GB" sz="9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15</a:t>
            </a:fld>
            <a:endParaRPr kumimoji="0" lang="en-GB" sz="9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802FEFBB-251C-4BA2-8225-235F45A8E8F2}"/>
              </a:ext>
            </a:extLst>
          </p:cNvPr>
          <p:cNvPicPr>
            <a:picLocks noChangeAspect="1"/>
          </p:cNvPicPr>
          <p:nvPr/>
        </p:nvPicPr>
        <p:blipFill>
          <a:blip r:embed="rId4"/>
          <a:stretch>
            <a:fillRect/>
          </a:stretch>
        </p:blipFill>
        <p:spPr>
          <a:xfrm>
            <a:off x="414778" y="1795480"/>
            <a:ext cx="6298551" cy="6586520"/>
          </a:xfrm>
          <a:prstGeom prst="rect">
            <a:avLst/>
          </a:prstGeom>
        </p:spPr>
      </p:pic>
    </p:spTree>
    <p:extLst>
      <p:ext uri="{BB962C8B-B14F-4D97-AF65-F5344CB8AC3E}">
        <p14:creationId xmlns:p14="http://schemas.microsoft.com/office/powerpoint/2010/main" val="11045783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650" y="105637"/>
            <a:ext cx="5986463" cy="634645"/>
          </a:xfrm>
        </p:spPr>
        <p:txBody>
          <a:bodyPr/>
          <a:lstStyle/>
          <a:p>
            <a:r>
              <a:rPr lang="en-GB" dirty="0"/>
              <a:t>Research Task 1</a:t>
            </a:r>
          </a:p>
        </p:txBody>
      </p:sp>
      <p:sp>
        <p:nvSpPr>
          <p:cNvPr id="3" name="Slide Number Placeholder 2"/>
          <p:cNvSpPr>
            <a:spLocks noGrp="1"/>
          </p:cNvSpPr>
          <p:nvPr>
            <p:ph type="sldNum" sz="quarter" idx="12"/>
          </p:nvPr>
        </p:nvSpPr>
        <p:spPr/>
        <p:txBody>
          <a:bodyPr/>
          <a:lstStyle/>
          <a:p>
            <a:fld id="{42197ACC-EB3C-4466-A41B-F6CC006DF8B4}" type="slidenum">
              <a:rPr lang="en-GB" smtClean="0"/>
              <a:t>16</a:t>
            </a:fld>
            <a:endParaRPr lang="en-GB"/>
          </a:p>
        </p:txBody>
      </p:sp>
      <p:graphicFrame>
        <p:nvGraphicFramePr>
          <p:cNvPr id="5" name="Table 4"/>
          <p:cNvGraphicFramePr>
            <a:graphicFrameLocks noGrp="1"/>
          </p:cNvGraphicFramePr>
          <p:nvPr>
            <p:extLst>
              <p:ext uri="{D42A27DB-BD31-4B8C-83A1-F6EECF244321}">
                <p14:modId xmlns:p14="http://schemas.microsoft.com/office/powerpoint/2010/main" val="2416708614"/>
              </p:ext>
            </p:extLst>
          </p:nvPr>
        </p:nvGraphicFramePr>
        <p:xfrm>
          <a:off x="247650" y="740282"/>
          <a:ext cx="6324600" cy="9022080"/>
        </p:xfrm>
        <a:graphic>
          <a:graphicData uri="http://schemas.openxmlformats.org/drawingml/2006/table">
            <a:tbl>
              <a:tblPr bandRow="1">
                <a:tableStyleId>{5C22544A-7EE6-4342-B048-85BDC9FD1C3A}</a:tableStyleId>
              </a:tblPr>
              <a:tblGrid>
                <a:gridCol w="6324600">
                  <a:extLst>
                    <a:ext uri="{9D8B030D-6E8A-4147-A177-3AD203B41FA5}">
                      <a16:colId xmlns:a16="http://schemas.microsoft.com/office/drawing/2014/main" val="1137497309"/>
                    </a:ext>
                  </a:extLst>
                </a:gridCol>
              </a:tblGrid>
              <a:tr h="953818">
                <a:tc>
                  <a:txBody>
                    <a:bodyPr/>
                    <a:lstStyle/>
                    <a:p>
                      <a:pPr marL="0" lvl="0" indent="0">
                        <a:spcAft>
                          <a:spcPts val="0"/>
                        </a:spcAft>
                        <a:buFont typeface="+mj-lt"/>
                        <a:buNone/>
                      </a:pPr>
                      <a:r>
                        <a:rPr lang="en-US" sz="1600" b="1" dirty="0">
                          <a:effectLst/>
                        </a:rPr>
                        <a:t>Select a company </a:t>
                      </a:r>
                      <a:br>
                        <a:rPr lang="en-US" sz="1600" dirty="0">
                          <a:effectLst/>
                        </a:rPr>
                      </a:br>
                      <a:r>
                        <a:rPr lang="en-US" sz="1600" dirty="0">
                          <a:effectLst/>
                        </a:rPr>
                        <a:t>(Picking a Public Limited Company (PLC) will make it easier to find information on the internet).</a:t>
                      </a:r>
                      <a:endParaRPr lang="en-GB" sz="1600" dirty="0">
                        <a:effectLst/>
                      </a:endParaRPr>
                    </a:p>
                    <a:p>
                      <a:pPr>
                        <a:spcAft>
                          <a:spcPts val="0"/>
                        </a:spcAft>
                      </a:pPr>
                      <a:r>
                        <a:rPr lang="en-US" sz="1600" u="none" strike="noStrike" dirty="0">
                          <a:effectLst/>
                        </a:rPr>
                        <a:t> </a:t>
                      </a:r>
                      <a:endParaRPr lang="en-GB" sz="1600" dirty="0">
                        <a:effectLst/>
                        <a:latin typeface="Cambria" panose="02040503050406030204" pitchFamily="18" charset="0"/>
                        <a:ea typeface="Cambria" panose="02040503050406030204" pitchFamily="18" charset="0"/>
                        <a:cs typeface="Cambria" panose="02040503050406030204" pitchFamily="18" charset="0"/>
                      </a:endParaRPr>
                    </a:p>
                  </a:txBody>
                  <a:tcPr marL="62710" marR="62710" marT="0" marB="0"/>
                </a:tc>
                <a:extLst>
                  <a:ext uri="{0D108BD9-81ED-4DB2-BD59-A6C34878D82A}">
                    <a16:rowId xmlns:a16="http://schemas.microsoft.com/office/drawing/2014/main" val="933062595"/>
                  </a:ext>
                </a:extLst>
              </a:tr>
              <a:tr h="4053727">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US" sz="1600" dirty="0">
                          <a:effectLst/>
                        </a:rPr>
                        <a:t> </a:t>
                      </a:r>
                      <a:r>
                        <a:rPr lang="en-US" sz="1600" b="1" i="1" kern="1200" dirty="0">
                          <a:solidFill>
                            <a:schemeClr val="dk1"/>
                          </a:solidFill>
                          <a:effectLst/>
                          <a:latin typeface="+mn-lt"/>
                          <a:ea typeface="+mn-ea"/>
                          <a:cs typeface="+mn-cs"/>
                        </a:rPr>
                        <a:t>Present your information as a report, PowerPoint presentation or poster.</a:t>
                      </a:r>
                      <a:endParaRPr lang="en-GB" sz="1600" b="1" kern="1200" dirty="0">
                        <a:solidFill>
                          <a:schemeClr val="dk1"/>
                        </a:solidFill>
                        <a:effectLst/>
                        <a:latin typeface="+mn-lt"/>
                        <a:ea typeface="+mn-ea"/>
                        <a:cs typeface="+mn-cs"/>
                      </a:endParaRPr>
                    </a:p>
                    <a:p>
                      <a:pPr>
                        <a:spcAft>
                          <a:spcPts val="0"/>
                        </a:spcAft>
                      </a:pPr>
                      <a:endParaRPr lang="en-GB" sz="1600" dirty="0">
                        <a:effectLst/>
                      </a:endParaRPr>
                    </a:p>
                    <a:p>
                      <a:pPr marL="0" lvl="0" indent="0">
                        <a:spcAft>
                          <a:spcPts val="0"/>
                        </a:spcAft>
                        <a:buFont typeface="+mj-lt"/>
                        <a:buNone/>
                      </a:pPr>
                      <a:r>
                        <a:rPr lang="en-US" sz="1600" b="0" dirty="0">
                          <a:effectLst/>
                        </a:rPr>
                        <a:t>Research some basic facts:  </a:t>
                      </a:r>
                      <a:endParaRPr lang="en-GB" sz="1600" b="0" dirty="0">
                        <a:effectLst/>
                      </a:endParaRPr>
                    </a:p>
                    <a:p>
                      <a:pPr marL="457200" indent="-457200">
                        <a:spcAft>
                          <a:spcPts val="0"/>
                        </a:spcAft>
                      </a:pPr>
                      <a:r>
                        <a:rPr lang="en-US" sz="1600" dirty="0">
                          <a:effectLst/>
                        </a:rPr>
                        <a:t> </a:t>
                      </a:r>
                      <a:endParaRPr lang="en-GB" sz="1600" dirty="0">
                        <a:effectLst/>
                      </a:endParaRPr>
                    </a:p>
                    <a:p>
                      <a:pPr marL="342900" lvl="0" indent="-342900">
                        <a:spcAft>
                          <a:spcPts val="0"/>
                        </a:spcAft>
                        <a:buFont typeface="Arial" panose="020B0604020202020204" pitchFamily="34" charset="0"/>
                        <a:buChar char="⮚"/>
                      </a:pPr>
                      <a:r>
                        <a:rPr lang="en-US" sz="1600" dirty="0">
                          <a:effectLst/>
                        </a:rPr>
                        <a:t>Research and</a:t>
                      </a:r>
                      <a:r>
                        <a:rPr lang="en-US" sz="1600" baseline="0" dirty="0">
                          <a:effectLst/>
                        </a:rPr>
                        <a:t> explain the term “</a:t>
                      </a:r>
                      <a:r>
                        <a:rPr lang="en-US" sz="1600" dirty="0">
                          <a:effectLst/>
                        </a:rPr>
                        <a:t>PLC”</a:t>
                      </a:r>
                      <a:endParaRPr lang="en-GB" sz="1600" dirty="0">
                        <a:effectLst/>
                      </a:endParaRPr>
                    </a:p>
                    <a:p>
                      <a:pPr marL="342900" lvl="0" indent="-342900">
                        <a:spcAft>
                          <a:spcPts val="0"/>
                        </a:spcAft>
                        <a:buFont typeface="Arial" panose="020B0604020202020204" pitchFamily="34" charset="0"/>
                        <a:buChar char="⮚"/>
                      </a:pPr>
                      <a:r>
                        <a:rPr lang="en-US" sz="1600" dirty="0">
                          <a:effectLst/>
                        </a:rPr>
                        <a:t>Download the your</a:t>
                      </a:r>
                      <a:r>
                        <a:rPr lang="en-US" sz="1600" baseline="0" dirty="0">
                          <a:effectLst/>
                        </a:rPr>
                        <a:t> chosen “PLC’s” annual accounts</a:t>
                      </a:r>
                      <a:endParaRPr lang="en-GB" sz="1600" dirty="0">
                        <a:effectLst/>
                      </a:endParaRPr>
                    </a:p>
                    <a:p>
                      <a:pPr marL="342900" lvl="0" indent="-342900">
                        <a:spcAft>
                          <a:spcPts val="0"/>
                        </a:spcAft>
                        <a:buFont typeface="Arial" panose="020B0604020202020204" pitchFamily="34" charset="0"/>
                        <a:buChar char="⮚"/>
                      </a:pPr>
                      <a:r>
                        <a:rPr lang="en-US" sz="1600" dirty="0">
                          <a:effectLst/>
                        </a:rPr>
                        <a:t>Read the chairman’s and CEO message at front of the pack</a:t>
                      </a:r>
                      <a:endParaRPr lang="en-GB" sz="1600" dirty="0">
                        <a:effectLst/>
                      </a:endParaRPr>
                    </a:p>
                    <a:p>
                      <a:pPr marL="342900" lvl="0" indent="-342900">
                        <a:spcAft>
                          <a:spcPts val="0"/>
                        </a:spcAft>
                        <a:buFont typeface="Arial" panose="020B0604020202020204" pitchFamily="34" charset="0"/>
                        <a:buChar char="⮚"/>
                      </a:pPr>
                      <a:r>
                        <a:rPr lang="en-US" sz="1600" dirty="0">
                          <a:effectLst/>
                        </a:rPr>
                        <a:t>Look through the pack to find the financial information (Income statement) this will show the revenue and profit. </a:t>
                      </a:r>
                      <a:endParaRPr lang="en-GB" sz="1600" dirty="0">
                        <a:effectLst/>
                      </a:endParaRPr>
                    </a:p>
                    <a:p>
                      <a:pPr marL="457200" indent="-457200">
                        <a:spcAft>
                          <a:spcPts val="0"/>
                        </a:spcAft>
                      </a:pPr>
                      <a:r>
                        <a:rPr lang="en-US" sz="1600" dirty="0">
                          <a:effectLst/>
                        </a:rPr>
                        <a:t> </a:t>
                      </a:r>
                      <a:endParaRPr lang="en-GB" sz="1600" dirty="0">
                        <a:effectLst/>
                      </a:endParaRPr>
                    </a:p>
                    <a:p>
                      <a:pPr marL="228600">
                        <a:spcAft>
                          <a:spcPts val="0"/>
                        </a:spcAft>
                      </a:pPr>
                      <a:r>
                        <a:rPr lang="en-US" sz="1600" dirty="0">
                          <a:effectLst/>
                        </a:rPr>
                        <a:t>Explain the following</a:t>
                      </a:r>
                      <a:endParaRPr lang="en-GB" sz="1600" dirty="0">
                        <a:effectLst/>
                      </a:endParaRPr>
                    </a:p>
                    <a:p>
                      <a:pPr marL="342900" lvl="0" indent="-342900">
                        <a:spcAft>
                          <a:spcPts val="0"/>
                        </a:spcAft>
                        <a:buFont typeface="Arial" panose="020B0604020202020204" pitchFamily="34" charset="0"/>
                        <a:buChar char="⮚"/>
                      </a:pPr>
                      <a:r>
                        <a:rPr lang="en-US" sz="1600" dirty="0">
                          <a:effectLst/>
                        </a:rPr>
                        <a:t>What does the business do?  </a:t>
                      </a:r>
                      <a:endParaRPr lang="en-GB" sz="1600" dirty="0">
                        <a:effectLst/>
                      </a:endParaRPr>
                    </a:p>
                    <a:p>
                      <a:pPr marL="342900" lvl="0" indent="-342900">
                        <a:spcAft>
                          <a:spcPts val="0"/>
                        </a:spcAft>
                        <a:buFont typeface="Arial" panose="020B0604020202020204" pitchFamily="34" charset="0"/>
                        <a:buChar char="⮚"/>
                      </a:pPr>
                      <a:r>
                        <a:rPr lang="en-US" sz="1600" dirty="0">
                          <a:effectLst/>
                        </a:rPr>
                        <a:t>How large is it?  </a:t>
                      </a:r>
                      <a:endParaRPr lang="en-GB" sz="1600" dirty="0">
                        <a:effectLst/>
                      </a:endParaRPr>
                    </a:p>
                    <a:p>
                      <a:pPr marL="342900" lvl="0" indent="-342900">
                        <a:spcAft>
                          <a:spcPts val="0"/>
                        </a:spcAft>
                        <a:buFont typeface="Arial" panose="020B0604020202020204" pitchFamily="34" charset="0"/>
                        <a:buChar char="⮚"/>
                      </a:pPr>
                      <a:r>
                        <a:rPr lang="en-US" sz="1600" dirty="0">
                          <a:effectLst/>
                        </a:rPr>
                        <a:t>Where is it based?  </a:t>
                      </a:r>
                      <a:endParaRPr lang="en-GB" sz="1600" dirty="0">
                        <a:effectLst/>
                      </a:endParaRPr>
                    </a:p>
                    <a:p>
                      <a:pPr marL="342900" lvl="0" indent="-342900">
                        <a:spcAft>
                          <a:spcPts val="0"/>
                        </a:spcAft>
                        <a:buFont typeface="Arial" panose="020B0604020202020204" pitchFamily="34" charset="0"/>
                        <a:buChar char="⮚"/>
                      </a:pPr>
                      <a:r>
                        <a:rPr lang="en-US" sz="1600" dirty="0">
                          <a:effectLst/>
                        </a:rPr>
                        <a:t>What are its key objectives? (Hint:  look in the Chairman’s statement in the annual report)</a:t>
                      </a:r>
                      <a:endParaRPr lang="en-GB" sz="1600" dirty="0">
                        <a:effectLst/>
                      </a:endParaRPr>
                    </a:p>
                    <a:p>
                      <a:pPr>
                        <a:spcAft>
                          <a:spcPts val="0"/>
                        </a:spcAft>
                      </a:pPr>
                      <a:r>
                        <a:rPr lang="en-US" sz="1600" u="none" strike="noStrike" dirty="0">
                          <a:effectLst/>
                        </a:rPr>
                        <a:t> </a:t>
                      </a:r>
                      <a:endParaRPr lang="en-GB" sz="1600" dirty="0">
                        <a:effectLst/>
                        <a:latin typeface="Cambria" panose="02040503050406030204" pitchFamily="18" charset="0"/>
                        <a:ea typeface="Cambria" panose="02040503050406030204" pitchFamily="18" charset="0"/>
                        <a:cs typeface="Cambria" panose="02040503050406030204" pitchFamily="18" charset="0"/>
                      </a:endParaRPr>
                    </a:p>
                  </a:txBody>
                  <a:tcPr marL="62710" marR="62710" marT="0" marB="0"/>
                </a:tc>
                <a:extLst>
                  <a:ext uri="{0D108BD9-81ED-4DB2-BD59-A6C34878D82A}">
                    <a16:rowId xmlns:a16="http://schemas.microsoft.com/office/drawing/2014/main" val="1855304735"/>
                  </a:ext>
                </a:extLst>
              </a:tr>
              <a:tr h="1192273">
                <a:tc>
                  <a:txBody>
                    <a:bodyPr/>
                    <a:lstStyle/>
                    <a:p>
                      <a:pPr>
                        <a:spcAft>
                          <a:spcPts val="0"/>
                        </a:spcAft>
                      </a:pPr>
                      <a:r>
                        <a:rPr lang="en-US" sz="1600" dirty="0">
                          <a:effectLst/>
                        </a:rPr>
                        <a:t> </a:t>
                      </a:r>
                      <a:endParaRPr lang="en-GB" sz="1600" dirty="0">
                        <a:effectLst/>
                      </a:endParaRPr>
                    </a:p>
                    <a:p>
                      <a:pPr marL="0" lvl="0" indent="0">
                        <a:spcAft>
                          <a:spcPts val="0"/>
                        </a:spcAft>
                        <a:buFont typeface="+mj-lt"/>
                        <a:buNone/>
                      </a:pPr>
                      <a:r>
                        <a:rPr lang="en-US" sz="1600" dirty="0">
                          <a:effectLst/>
                        </a:rPr>
                        <a:t>How successful is it?</a:t>
                      </a:r>
                      <a:br>
                        <a:rPr lang="en-US" sz="1600" dirty="0">
                          <a:effectLst/>
                        </a:rPr>
                      </a:br>
                      <a:r>
                        <a:rPr lang="en-US" sz="1600" dirty="0">
                          <a:effectLst/>
                        </a:rPr>
                        <a:t> Give evidence (Think about numbers: sales revenue, profit, market share etc. and get facts and figures).  </a:t>
                      </a:r>
                      <a:endParaRPr lang="en-GB" sz="1600" dirty="0">
                        <a:effectLst/>
                      </a:endParaRPr>
                    </a:p>
                    <a:p>
                      <a:pPr marL="228600" indent="-457200">
                        <a:spcAft>
                          <a:spcPts val="0"/>
                        </a:spcAft>
                      </a:pPr>
                      <a:r>
                        <a:rPr lang="en-US" sz="1600" dirty="0">
                          <a:effectLst/>
                        </a:rPr>
                        <a:t> </a:t>
                      </a:r>
                      <a:endParaRPr lang="en-GB" sz="1600" dirty="0">
                        <a:effectLst/>
                        <a:latin typeface="Cambria" panose="02040503050406030204" pitchFamily="18" charset="0"/>
                        <a:ea typeface="Cambria" panose="02040503050406030204" pitchFamily="18" charset="0"/>
                        <a:cs typeface="Cambria" panose="02040503050406030204" pitchFamily="18" charset="0"/>
                      </a:endParaRPr>
                    </a:p>
                  </a:txBody>
                  <a:tcPr marL="62710" marR="62710" marT="0" marB="0"/>
                </a:tc>
                <a:extLst>
                  <a:ext uri="{0D108BD9-81ED-4DB2-BD59-A6C34878D82A}">
                    <a16:rowId xmlns:a16="http://schemas.microsoft.com/office/drawing/2014/main" val="3352994696"/>
                  </a:ext>
                </a:extLst>
              </a:tr>
              <a:tr h="953818">
                <a:tc>
                  <a:txBody>
                    <a:bodyPr/>
                    <a:lstStyle/>
                    <a:p>
                      <a:pPr>
                        <a:spcAft>
                          <a:spcPts val="0"/>
                        </a:spcAft>
                      </a:pPr>
                      <a:r>
                        <a:rPr lang="en-US" sz="1600" u="none" strike="noStrike" dirty="0">
                          <a:effectLst/>
                        </a:rPr>
                        <a:t> </a:t>
                      </a:r>
                      <a:endParaRPr lang="en-GB" sz="1600" dirty="0">
                        <a:effectLst/>
                      </a:endParaRPr>
                    </a:p>
                    <a:p>
                      <a:pPr marL="0" lvl="0" indent="0">
                        <a:spcAft>
                          <a:spcPts val="0"/>
                        </a:spcAft>
                        <a:buFont typeface="+mj-lt"/>
                        <a:buNone/>
                      </a:pPr>
                      <a:r>
                        <a:rPr lang="en-US" sz="1600" dirty="0">
                          <a:effectLst/>
                        </a:rPr>
                        <a:t>Has it become more or less successful over the last few years? </a:t>
                      </a:r>
                      <a:br>
                        <a:rPr lang="en-US" sz="1600" dirty="0">
                          <a:effectLst/>
                        </a:rPr>
                      </a:br>
                      <a:r>
                        <a:rPr lang="en-US" sz="1600" dirty="0">
                          <a:effectLst/>
                        </a:rPr>
                        <a:t>(again, get evidence from annual report, compare finance for a few years)</a:t>
                      </a:r>
                      <a:endParaRPr lang="en-GB" sz="1600" dirty="0">
                        <a:effectLst/>
                      </a:endParaRPr>
                    </a:p>
                    <a:p>
                      <a:pPr>
                        <a:spcAft>
                          <a:spcPts val="0"/>
                        </a:spcAft>
                      </a:pPr>
                      <a:r>
                        <a:rPr lang="en-US" sz="1600" u="none" strike="noStrike" dirty="0">
                          <a:effectLst/>
                        </a:rPr>
                        <a:t> </a:t>
                      </a:r>
                      <a:endParaRPr lang="en-GB" sz="1600" dirty="0">
                        <a:effectLst/>
                        <a:latin typeface="Cambria" panose="02040503050406030204" pitchFamily="18" charset="0"/>
                        <a:ea typeface="Cambria" panose="02040503050406030204" pitchFamily="18" charset="0"/>
                        <a:cs typeface="Cambria" panose="02040503050406030204" pitchFamily="18" charset="0"/>
                      </a:endParaRPr>
                    </a:p>
                  </a:txBody>
                  <a:tcPr marL="62710" marR="62710" marT="0" marB="0"/>
                </a:tc>
                <a:extLst>
                  <a:ext uri="{0D108BD9-81ED-4DB2-BD59-A6C34878D82A}">
                    <a16:rowId xmlns:a16="http://schemas.microsoft.com/office/drawing/2014/main" val="1236252209"/>
                  </a:ext>
                </a:extLst>
              </a:tr>
              <a:tr h="953818">
                <a:tc>
                  <a:txBody>
                    <a:bodyPr/>
                    <a:lstStyle/>
                    <a:p>
                      <a:pPr>
                        <a:spcAft>
                          <a:spcPts val="0"/>
                        </a:spcAft>
                      </a:pPr>
                      <a:r>
                        <a:rPr lang="en-US" sz="1600" dirty="0">
                          <a:effectLst/>
                        </a:rPr>
                        <a:t>What do you think are the key factors that affect its success and why? (Think about competitors, Government regulation, the economy, its financial situation etc.)</a:t>
                      </a:r>
                      <a:endParaRPr lang="en-GB" sz="1600" dirty="0">
                        <a:effectLst/>
                      </a:endParaRPr>
                    </a:p>
                    <a:p>
                      <a:pPr marL="228600" indent="-457200">
                        <a:spcAft>
                          <a:spcPts val="0"/>
                        </a:spcAft>
                      </a:pPr>
                      <a:r>
                        <a:rPr lang="en-US" sz="1600" dirty="0">
                          <a:effectLst/>
                        </a:rPr>
                        <a:t> </a:t>
                      </a:r>
                      <a:endParaRPr lang="en-GB" sz="1600" dirty="0">
                        <a:effectLst/>
                        <a:latin typeface="Cambria" panose="02040503050406030204" pitchFamily="18" charset="0"/>
                        <a:ea typeface="Cambria" panose="02040503050406030204" pitchFamily="18" charset="0"/>
                        <a:cs typeface="Cambria" panose="02040503050406030204" pitchFamily="18" charset="0"/>
                      </a:endParaRPr>
                    </a:p>
                  </a:txBody>
                  <a:tcPr marL="62710" marR="62710" marT="0" marB="0"/>
                </a:tc>
                <a:extLst>
                  <a:ext uri="{0D108BD9-81ED-4DB2-BD59-A6C34878D82A}">
                    <a16:rowId xmlns:a16="http://schemas.microsoft.com/office/drawing/2014/main" val="2547101155"/>
                  </a:ext>
                </a:extLst>
              </a:tr>
              <a:tr h="715364">
                <a:tc>
                  <a:txBody>
                    <a:bodyPr/>
                    <a:lstStyle/>
                    <a:p>
                      <a:pPr marL="0" lvl="0" indent="0">
                        <a:spcAft>
                          <a:spcPts val="0"/>
                        </a:spcAft>
                        <a:buFont typeface="+mj-lt"/>
                        <a:buNone/>
                      </a:pPr>
                      <a:r>
                        <a:rPr lang="en-US" sz="1600" dirty="0">
                          <a:effectLst/>
                        </a:rPr>
                        <a:t>Evaluate what impact the coronavirus has on this business?</a:t>
                      </a:r>
                      <a:endParaRPr lang="en-GB" sz="1600" dirty="0">
                        <a:effectLst/>
                      </a:endParaRPr>
                    </a:p>
                    <a:p>
                      <a:pPr>
                        <a:spcAft>
                          <a:spcPts val="0"/>
                        </a:spcAft>
                      </a:pPr>
                      <a:r>
                        <a:rPr lang="en-US" sz="1600" dirty="0">
                          <a:effectLst/>
                        </a:rPr>
                        <a:t> </a:t>
                      </a:r>
                      <a:endParaRPr lang="en-GB" sz="1600" dirty="0">
                        <a:effectLst/>
                      </a:endParaRPr>
                    </a:p>
                    <a:p>
                      <a:pPr>
                        <a:spcAft>
                          <a:spcPts val="0"/>
                        </a:spcAft>
                      </a:pPr>
                      <a:r>
                        <a:rPr lang="en-US" sz="1600" dirty="0">
                          <a:effectLst/>
                        </a:rPr>
                        <a:t> </a:t>
                      </a:r>
                      <a:endParaRPr lang="en-GB" sz="1600" dirty="0">
                        <a:effectLst/>
                        <a:latin typeface="Cambria" panose="02040503050406030204" pitchFamily="18" charset="0"/>
                        <a:ea typeface="Cambria" panose="02040503050406030204" pitchFamily="18" charset="0"/>
                        <a:cs typeface="Cambria" panose="02040503050406030204" pitchFamily="18" charset="0"/>
                      </a:endParaRPr>
                    </a:p>
                  </a:txBody>
                  <a:tcPr marL="62710" marR="62710" marT="0" marB="0"/>
                </a:tc>
                <a:extLst>
                  <a:ext uri="{0D108BD9-81ED-4DB2-BD59-A6C34878D82A}">
                    <a16:rowId xmlns:a16="http://schemas.microsoft.com/office/drawing/2014/main" val="807645236"/>
                  </a:ext>
                </a:extLst>
              </a:tr>
            </a:tbl>
          </a:graphicData>
        </a:graphic>
      </p:graphicFrame>
    </p:spTree>
    <p:extLst>
      <p:ext uri="{BB962C8B-B14F-4D97-AF65-F5344CB8AC3E}">
        <p14:creationId xmlns:p14="http://schemas.microsoft.com/office/powerpoint/2010/main" val="30189961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1488" y="527404"/>
            <a:ext cx="5915025" cy="1079867"/>
          </a:xfrm>
          <a:solidFill>
            <a:schemeClr val="accent1">
              <a:lumMod val="40000"/>
              <a:lumOff val="60000"/>
            </a:schemeClr>
          </a:solidFill>
        </p:spPr>
        <p:txBody>
          <a:bodyPr/>
          <a:lstStyle/>
          <a:p>
            <a:r>
              <a:rPr lang="en-GB" b="1" dirty="0"/>
              <a:t>Research Task (2) - Unsuccessful Branding </a:t>
            </a:r>
          </a:p>
        </p:txBody>
      </p:sp>
      <p:sp>
        <p:nvSpPr>
          <p:cNvPr id="52228" name="Content Placeholder 5"/>
          <p:cNvSpPr>
            <a:spLocks noGrp="1"/>
          </p:cNvSpPr>
          <p:nvPr>
            <p:ph idx="1"/>
          </p:nvPr>
        </p:nvSpPr>
        <p:spPr>
          <a:xfrm>
            <a:off x="189186" y="3338247"/>
            <a:ext cx="6067847" cy="4268333"/>
          </a:xfrm>
        </p:spPr>
        <p:txBody>
          <a:bodyPr>
            <a:normAutofit/>
          </a:bodyPr>
          <a:lstStyle/>
          <a:p>
            <a:r>
              <a:rPr lang="en-US" altLang="en-US" sz="2400" dirty="0">
                <a:latin typeface="Comic Sans MS" panose="030F0702030302020204" pitchFamily="66" charset="0"/>
              </a:rPr>
              <a:t>Many top businesses have launched brands unsuccessfully: </a:t>
            </a:r>
          </a:p>
          <a:p>
            <a:pPr lvl="1"/>
            <a:r>
              <a:rPr lang="en-US" altLang="en-US" sz="2400" dirty="0">
                <a:solidFill>
                  <a:srgbClr val="FFC000"/>
                </a:solidFill>
                <a:latin typeface="Comic Sans MS" panose="030F0702030302020204" pitchFamily="66" charset="0"/>
              </a:rPr>
              <a:t>Dasani water </a:t>
            </a:r>
          </a:p>
          <a:p>
            <a:pPr lvl="1"/>
            <a:r>
              <a:rPr lang="en-US" altLang="en-US" sz="2400" dirty="0">
                <a:solidFill>
                  <a:schemeClr val="accent3"/>
                </a:solidFill>
                <a:latin typeface="Comic Sans MS" panose="030F0702030302020204" pitchFamily="66" charset="0"/>
              </a:rPr>
              <a:t>Coca Cola </a:t>
            </a:r>
            <a:r>
              <a:rPr lang="en-US" altLang="en-US" sz="2400" dirty="0" err="1">
                <a:solidFill>
                  <a:schemeClr val="accent3"/>
                </a:solidFill>
                <a:latin typeface="Comic Sans MS" panose="030F0702030302020204" pitchFamily="66" charset="0"/>
              </a:rPr>
              <a:t>Blak</a:t>
            </a:r>
            <a:endParaRPr lang="en-US" altLang="en-US" sz="2400" dirty="0">
              <a:solidFill>
                <a:schemeClr val="accent3"/>
              </a:solidFill>
              <a:latin typeface="Comic Sans MS" panose="030F0702030302020204" pitchFamily="66" charset="0"/>
            </a:endParaRPr>
          </a:p>
          <a:p>
            <a:pPr lvl="1"/>
            <a:r>
              <a:rPr lang="en-US" altLang="en-US" sz="2400" dirty="0">
                <a:solidFill>
                  <a:srgbClr val="FF00FF"/>
                </a:solidFill>
                <a:latin typeface="Comic Sans MS" panose="030F0702030302020204" pitchFamily="66" charset="0"/>
              </a:rPr>
              <a:t>McDonald's Arch Deluxe </a:t>
            </a:r>
          </a:p>
          <a:p>
            <a:pPr lvl="1"/>
            <a:r>
              <a:rPr lang="en-US" altLang="en-US" sz="2400" dirty="0">
                <a:solidFill>
                  <a:srgbClr val="00B0F0"/>
                </a:solidFill>
                <a:latin typeface="Comic Sans MS" panose="030F0702030302020204" pitchFamily="66" charset="0"/>
              </a:rPr>
              <a:t>Colgate Kitchen Entrees </a:t>
            </a:r>
          </a:p>
          <a:p>
            <a:pPr lvl="1"/>
            <a:r>
              <a:rPr lang="en-US" altLang="en-US" sz="2400" dirty="0">
                <a:solidFill>
                  <a:srgbClr val="9933FF"/>
                </a:solidFill>
                <a:latin typeface="Comic Sans MS" panose="030F0702030302020204" pitchFamily="66" charset="0"/>
              </a:rPr>
              <a:t>Kellogg's Breakfast Mates</a:t>
            </a:r>
          </a:p>
          <a:p>
            <a:pPr lvl="1"/>
            <a:r>
              <a:rPr lang="en-US" altLang="en-US" sz="2400" dirty="0" err="1">
                <a:solidFill>
                  <a:srgbClr val="009999"/>
                </a:solidFill>
                <a:latin typeface="Comic Sans MS" panose="030F0702030302020204" pitchFamily="66" charset="0"/>
              </a:rPr>
              <a:t>Bic</a:t>
            </a:r>
            <a:r>
              <a:rPr lang="en-US" altLang="en-US" sz="2400" dirty="0">
                <a:solidFill>
                  <a:srgbClr val="009999"/>
                </a:solidFill>
                <a:latin typeface="Comic Sans MS" panose="030F0702030302020204" pitchFamily="66" charset="0"/>
              </a:rPr>
              <a:t> Underwear </a:t>
            </a:r>
          </a:p>
          <a:p>
            <a:pPr lvl="1"/>
            <a:r>
              <a:rPr lang="en-US" altLang="en-US" sz="2400" dirty="0">
                <a:solidFill>
                  <a:srgbClr val="C00000"/>
                </a:solidFill>
                <a:latin typeface="Comic Sans MS" panose="030F0702030302020204" pitchFamily="66" charset="0"/>
              </a:rPr>
              <a:t>Sprite Remix</a:t>
            </a:r>
          </a:p>
          <a:p>
            <a:pPr lvl="1"/>
            <a:r>
              <a:rPr lang="en-US" altLang="en-US" sz="2400" dirty="0">
                <a:solidFill>
                  <a:schemeClr val="tx1"/>
                </a:solidFill>
                <a:latin typeface="Comic Sans MS" panose="030F0702030302020204" pitchFamily="66" charset="0"/>
              </a:rPr>
              <a:t>Cosmopolitan Yoghurt</a:t>
            </a:r>
          </a:p>
          <a:p>
            <a:endParaRPr lang="en-US" altLang="en-US" sz="1125" dirty="0">
              <a:latin typeface="Comic Sans MS" panose="030F0702030302020204" pitchFamily="66" charset="0"/>
            </a:endParaRPr>
          </a:p>
        </p:txBody>
      </p:sp>
      <p:pic>
        <p:nvPicPr>
          <p:cNvPr id="18" name="Picture 8" descr="b423aefb1096321f.gif"/>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22884" y="8533884"/>
            <a:ext cx="882480" cy="788722"/>
          </a:xfrm>
          <a:prstGeom prst="rect">
            <a:avLst/>
          </a:prstGeom>
          <a:noFill/>
          <a:ln w="38100">
            <a:solidFill>
              <a:schemeClr val="accent1"/>
            </a:solidFill>
            <a:miter lim="800000"/>
            <a:headEnd/>
            <a:tailEnd/>
          </a:ln>
          <a:extLst>
            <a:ext uri="{909E8E84-426E-40DD-AFC4-6F175D3DCCD1}">
              <a14:hiddenFill xmlns:a14="http://schemas.microsoft.com/office/drawing/2010/main">
                <a:solidFill>
                  <a:srgbClr val="FFFFFF"/>
                </a:solidFill>
              </a14:hiddenFill>
            </a:ext>
          </a:extLst>
        </p:spPr>
      </p:pic>
      <p:pic>
        <p:nvPicPr>
          <p:cNvPr id="19" name="Picture 11" descr="8140683.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89186" y="8448406"/>
            <a:ext cx="1047178" cy="710453"/>
          </a:xfrm>
          <a:prstGeom prst="rect">
            <a:avLst/>
          </a:prstGeom>
          <a:noFill/>
          <a:ln w="38100">
            <a:solidFill>
              <a:schemeClr val="accent1"/>
            </a:solidFill>
            <a:miter lim="800000"/>
            <a:headEnd/>
            <a:tailEnd/>
          </a:ln>
          <a:extLst>
            <a:ext uri="{909E8E84-426E-40DD-AFC4-6F175D3DCCD1}">
              <a14:hiddenFill xmlns:a14="http://schemas.microsoft.com/office/drawing/2010/main">
                <a:solidFill>
                  <a:srgbClr val="FFFFFF"/>
                </a:solidFill>
              </a14:hiddenFill>
            </a:ext>
          </a:extLst>
        </p:spPr>
      </p:pic>
      <p:pic>
        <p:nvPicPr>
          <p:cNvPr id="20" name="Picture 5"/>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27126" t="9947" r="52462" b="45026"/>
          <a:stretch/>
        </p:blipFill>
        <p:spPr bwMode="auto">
          <a:xfrm>
            <a:off x="1722884" y="1950513"/>
            <a:ext cx="630235" cy="868906"/>
          </a:xfrm>
          <a:prstGeom prst="rect">
            <a:avLst/>
          </a:prstGeom>
          <a:noFill/>
          <a:ln w="38100">
            <a:solidFill>
              <a:schemeClr val="accent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 name="Picture 7" descr="bottle.jpg"/>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375830" y="6978506"/>
            <a:ext cx="1390627" cy="880287"/>
          </a:xfrm>
          <a:prstGeom prst="rect">
            <a:avLst/>
          </a:prstGeom>
          <a:noFill/>
          <a:ln w="38100">
            <a:solidFill>
              <a:schemeClr val="accent1"/>
            </a:solidFill>
            <a:miter lim="800000"/>
            <a:headEnd/>
            <a:tailEnd/>
          </a:ln>
          <a:extLst>
            <a:ext uri="{909E8E84-426E-40DD-AFC4-6F175D3DCCD1}">
              <a14:hiddenFill xmlns:a14="http://schemas.microsoft.com/office/drawing/2010/main">
                <a:solidFill>
                  <a:srgbClr val="FFFFFF"/>
                </a:solidFill>
              </a14:hiddenFill>
            </a:ext>
          </a:extLst>
        </p:spPr>
      </p:pic>
      <p:pic>
        <p:nvPicPr>
          <p:cNvPr id="22" name="Picture 9" descr="colgate kitchen.jpg"/>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360500" y="8533884"/>
            <a:ext cx="950457" cy="1267277"/>
          </a:xfrm>
          <a:prstGeom prst="rect">
            <a:avLst/>
          </a:prstGeom>
          <a:noFill/>
          <a:ln w="38100">
            <a:solidFill>
              <a:schemeClr val="accent1"/>
            </a:solidFill>
            <a:miter lim="800000"/>
            <a:headEnd/>
            <a:tailEnd/>
          </a:ln>
          <a:extLst>
            <a:ext uri="{909E8E84-426E-40DD-AFC4-6F175D3DCCD1}">
              <a14:hiddenFill xmlns:a14="http://schemas.microsoft.com/office/drawing/2010/main">
                <a:solidFill>
                  <a:srgbClr val="FFFFFF"/>
                </a:solidFill>
              </a14:hiddenFill>
            </a:ext>
          </a:extLst>
        </p:spPr>
      </p:pic>
      <p:pic>
        <p:nvPicPr>
          <p:cNvPr id="23" name="Picture 2" descr="Coca-Cola Bl&amp;amacr;K"/>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273312" y="2049287"/>
            <a:ext cx="1084974" cy="813731"/>
          </a:xfrm>
          <a:prstGeom prst="rect">
            <a:avLst/>
          </a:prstGeom>
          <a:noFill/>
          <a:ln w="38100">
            <a:solidFill>
              <a:schemeClr val="accent1"/>
            </a:solidFill>
          </a:ln>
          <a:extLst>
            <a:ext uri="{909E8E84-426E-40DD-AFC4-6F175D3DCCD1}">
              <a14:hiddenFill xmlns:a14="http://schemas.microsoft.com/office/drawing/2010/main">
                <a:solidFill>
                  <a:srgbClr val="FFFFFF"/>
                </a:solidFill>
              </a14:hiddenFill>
            </a:ext>
          </a:extLst>
        </p:spPr>
      </p:pic>
      <p:pic>
        <p:nvPicPr>
          <p:cNvPr id="24" name="Picture 4" descr="Sprite Remix"/>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278479" y="1859484"/>
            <a:ext cx="1071563" cy="803672"/>
          </a:xfrm>
          <a:prstGeom prst="rect">
            <a:avLst/>
          </a:prstGeom>
          <a:noFill/>
          <a:ln w="38100">
            <a:solidFill>
              <a:schemeClr val="accent1"/>
            </a:solidFill>
          </a:ln>
          <a:extLst>
            <a:ext uri="{909E8E84-426E-40DD-AFC4-6F175D3DCCD1}">
              <a14:hiddenFill xmlns:a14="http://schemas.microsoft.com/office/drawing/2010/main">
                <a:solidFill>
                  <a:srgbClr val="FFFFFF"/>
                </a:solidFill>
              </a14:hiddenFill>
            </a:ext>
          </a:extLst>
        </p:spPr>
      </p:pic>
      <p:pic>
        <p:nvPicPr>
          <p:cNvPr id="25" name="Picture 6"/>
          <p:cNvPicPr>
            <a:picLocks noChangeAspect="1" noChangeArrowheads="1"/>
          </p:cNvPicPr>
          <p:nvPr/>
        </p:nvPicPr>
        <p:blipFill rotWithShape="1">
          <a:blip r:embed="rId11" cstate="print">
            <a:extLst>
              <a:ext uri="{28A0092B-C50C-407E-A947-70E740481C1C}">
                <a14:useLocalDpi xmlns:a14="http://schemas.microsoft.com/office/drawing/2010/main" val="0"/>
              </a:ext>
            </a:extLst>
          </a:blip>
          <a:srcRect l="27480" t="10494" r="52840" b="45398"/>
          <a:stretch/>
        </p:blipFill>
        <p:spPr bwMode="auto">
          <a:xfrm>
            <a:off x="3562151" y="7960648"/>
            <a:ext cx="620507" cy="869191"/>
          </a:xfrm>
          <a:prstGeom prst="rect">
            <a:avLst/>
          </a:prstGeom>
          <a:noFill/>
          <a:ln w="38100">
            <a:solidFill>
              <a:schemeClr val="accent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ustDataLst>
      <p:tags r:id="rId1"/>
    </p:custDataLst>
    <p:extLst>
      <p:ext uri="{BB962C8B-B14F-4D97-AF65-F5344CB8AC3E}">
        <p14:creationId xmlns:p14="http://schemas.microsoft.com/office/powerpoint/2010/main" val="150883863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222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52228">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52228">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52228">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52228">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52228">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52228">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52228">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52228">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8247" y="-29874"/>
            <a:ext cx="5915025" cy="1914702"/>
          </a:xfrm>
        </p:spPr>
        <p:txBody>
          <a:bodyPr/>
          <a:lstStyle/>
          <a:p>
            <a:r>
              <a:rPr lang="en-GB" dirty="0"/>
              <a:t>Research Task (2)</a:t>
            </a:r>
          </a:p>
        </p:txBody>
      </p:sp>
      <p:sp>
        <p:nvSpPr>
          <p:cNvPr id="3" name="Content Placeholder 2"/>
          <p:cNvSpPr>
            <a:spLocks noGrp="1"/>
          </p:cNvSpPr>
          <p:nvPr>
            <p:ph idx="1"/>
          </p:nvPr>
        </p:nvSpPr>
        <p:spPr>
          <a:xfrm>
            <a:off x="334223" y="3714221"/>
            <a:ext cx="6398038" cy="2378869"/>
          </a:xfrm>
        </p:spPr>
        <p:txBody>
          <a:bodyPr>
            <a:normAutofit/>
          </a:bodyPr>
          <a:lstStyle/>
          <a:p>
            <a:r>
              <a:rPr lang="en-US" altLang="en-US" sz="1575" dirty="0">
                <a:latin typeface="Comic Sans MS" panose="030F0702030302020204" pitchFamily="66" charset="0"/>
              </a:rPr>
              <a:t>Research ONE of the unsuccessful brands shown. </a:t>
            </a:r>
          </a:p>
          <a:p>
            <a:r>
              <a:rPr lang="en-US" altLang="en-US" sz="1575" dirty="0">
                <a:solidFill>
                  <a:srgbClr val="009999"/>
                </a:solidFill>
                <a:latin typeface="Comic Sans MS" panose="030F0702030302020204" pitchFamily="66" charset="0"/>
              </a:rPr>
              <a:t>Try to find out what was wrong with the brand. </a:t>
            </a:r>
          </a:p>
          <a:p>
            <a:r>
              <a:rPr lang="en-US" altLang="en-US" sz="1575" dirty="0">
                <a:solidFill>
                  <a:srgbClr val="92D050"/>
                </a:solidFill>
                <a:latin typeface="Comic Sans MS" panose="030F0702030302020204" pitchFamily="66" charset="0"/>
              </a:rPr>
              <a:t>What people thought about it. </a:t>
            </a:r>
          </a:p>
          <a:p>
            <a:r>
              <a:rPr lang="en-US" altLang="en-US" sz="1575" dirty="0">
                <a:solidFill>
                  <a:srgbClr val="FF00FF"/>
                </a:solidFill>
                <a:latin typeface="Comic Sans MS" panose="030F0702030302020204" pitchFamily="66" charset="0"/>
              </a:rPr>
              <a:t>Explain how this would affect the business. </a:t>
            </a:r>
          </a:p>
          <a:p>
            <a:r>
              <a:rPr lang="en-US" altLang="en-US" sz="1575" dirty="0">
                <a:solidFill>
                  <a:srgbClr val="00B0F0"/>
                </a:solidFill>
                <a:latin typeface="Comic Sans MS" panose="030F0702030302020204" pitchFamily="66" charset="0"/>
              </a:rPr>
              <a:t>Describe your findings to the rest of the class</a:t>
            </a:r>
          </a:p>
        </p:txBody>
      </p:sp>
      <p:pic>
        <p:nvPicPr>
          <p:cNvPr id="5" name="Picture 8" descr="b423aefb1096321f.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79558" y="5796193"/>
            <a:ext cx="1896300" cy="1371600"/>
          </a:xfrm>
          <a:prstGeom prst="rect">
            <a:avLst/>
          </a:prstGeom>
          <a:noFill/>
          <a:ln w="38100">
            <a:solidFill>
              <a:schemeClr val="accent1"/>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11" descr="8140683.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424808" y="7233557"/>
            <a:ext cx="3702682" cy="1371600"/>
          </a:xfrm>
          <a:prstGeom prst="rect">
            <a:avLst/>
          </a:prstGeom>
          <a:noFill/>
          <a:ln w="38100">
            <a:solidFill>
              <a:schemeClr val="accent1"/>
            </a:solidFill>
            <a:miter lim="800000"/>
            <a:headEnd/>
            <a:tailEnd/>
          </a:ln>
          <a:extLst>
            <a:ext uri="{909E8E84-426E-40DD-AFC4-6F175D3DCCD1}">
              <a14:hiddenFill xmlns:a14="http://schemas.microsoft.com/office/drawing/2010/main">
                <a:solidFill>
                  <a:srgbClr val="FFFFFF"/>
                </a:solidFill>
              </a14:hiddenFill>
            </a:ext>
          </a:extLst>
        </p:spPr>
      </p:pic>
      <p:pic>
        <p:nvPicPr>
          <p:cNvPr id="10" name="Picture 5"/>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7126" t="9947" r="52462" b="45026"/>
          <a:stretch/>
        </p:blipFill>
        <p:spPr bwMode="auto">
          <a:xfrm>
            <a:off x="5966756" y="4441771"/>
            <a:ext cx="537998" cy="741740"/>
          </a:xfrm>
          <a:prstGeom prst="rect">
            <a:avLst/>
          </a:prstGeom>
          <a:noFill/>
          <a:ln w="38100">
            <a:solidFill>
              <a:schemeClr val="accent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7" descr="bottle.jpg"/>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082143" y="5928069"/>
            <a:ext cx="2422611" cy="880287"/>
          </a:xfrm>
          <a:prstGeom prst="rect">
            <a:avLst/>
          </a:prstGeom>
          <a:noFill/>
          <a:ln w="38100">
            <a:solidFill>
              <a:schemeClr val="accent1"/>
            </a:solidFill>
            <a:miter lim="800000"/>
            <a:headEnd/>
            <a:tailEnd/>
          </a:ln>
          <a:extLst>
            <a:ext uri="{909E8E84-426E-40DD-AFC4-6F175D3DCCD1}">
              <a14:hiddenFill xmlns:a14="http://schemas.microsoft.com/office/drawing/2010/main">
                <a:solidFill>
                  <a:srgbClr val="FFFFFF"/>
                </a:solidFill>
              </a14:hiddenFill>
            </a:ext>
          </a:extLst>
        </p:spPr>
      </p:pic>
      <p:pic>
        <p:nvPicPr>
          <p:cNvPr id="13" name="Picture 9" descr="colgate kitchen.jpg"/>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781804" y="7233557"/>
            <a:ext cx="950457" cy="1138539"/>
          </a:xfrm>
          <a:prstGeom prst="rect">
            <a:avLst/>
          </a:prstGeom>
          <a:noFill/>
          <a:ln w="38100">
            <a:solidFill>
              <a:schemeClr val="accent1"/>
            </a:solidFill>
            <a:miter lim="800000"/>
            <a:headEnd/>
            <a:tailEnd/>
          </a:ln>
          <a:extLst>
            <a:ext uri="{909E8E84-426E-40DD-AFC4-6F175D3DCCD1}">
              <a14:hiddenFill xmlns:a14="http://schemas.microsoft.com/office/drawing/2010/main">
                <a:solidFill>
                  <a:srgbClr val="FFFFFF"/>
                </a:solidFill>
              </a14:hiddenFill>
            </a:ext>
          </a:extLst>
        </p:spPr>
      </p:pic>
      <p:pic>
        <p:nvPicPr>
          <p:cNvPr id="14" name="Picture 2" descr="Coca-Cola Bl&amp;amacr;K"/>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682691" y="1809712"/>
            <a:ext cx="2004192" cy="1632096"/>
          </a:xfrm>
          <a:prstGeom prst="rect">
            <a:avLst/>
          </a:prstGeom>
          <a:noFill/>
          <a:ln w="38100">
            <a:solidFill>
              <a:schemeClr val="accent1"/>
            </a:solidFill>
          </a:ln>
          <a:extLst>
            <a:ext uri="{909E8E84-426E-40DD-AFC4-6F175D3DCCD1}">
              <a14:hiddenFill xmlns:a14="http://schemas.microsoft.com/office/drawing/2010/main">
                <a:solidFill>
                  <a:srgbClr val="FFFFFF"/>
                </a:solidFill>
              </a14:hiddenFill>
            </a:ext>
          </a:extLst>
        </p:spPr>
      </p:pic>
      <p:pic>
        <p:nvPicPr>
          <p:cNvPr id="15" name="Picture 4" descr="Sprite Remix"/>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702629" y="2365723"/>
            <a:ext cx="1802125" cy="803672"/>
          </a:xfrm>
          <a:prstGeom prst="rect">
            <a:avLst/>
          </a:prstGeom>
          <a:noFill/>
          <a:ln w="38100">
            <a:solidFill>
              <a:schemeClr val="accent1"/>
            </a:solidFill>
          </a:ln>
          <a:extLst>
            <a:ext uri="{909E8E84-426E-40DD-AFC4-6F175D3DCCD1}">
              <a14:hiddenFill xmlns:a14="http://schemas.microsoft.com/office/drawing/2010/main">
                <a:solidFill>
                  <a:srgbClr val="FFFFFF"/>
                </a:solidFill>
              </a14:hiddenFill>
            </a:ext>
          </a:extLst>
        </p:spPr>
      </p:pic>
      <p:pic>
        <p:nvPicPr>
          <p:cNvPr id="16" name="Picture 6"/>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l="27480" t="10494" r="52840" b="45398"/>
          <a:stretch/>
        </p:blipFill>
        <p:spPr bwMode="auto">
          <a:xfrm>
            <a:off x="415410" y="2157241"/>
            <a:ext cx="506272" cy="709174"/>
          </a:xfrm>
          <a:prstGeom prst="rect">
            <a:avLst/>
          </a:prstGeom>
          <a:noFill/>
          <a:ln w="38100">
            <a:solidFill>
              <a:schemeClr val="accent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16">
            <a:extLst>
              <a:ext uri="{FF2B5EF4-FFF2-40B4-BE49-F238E27FC236}">
                <a16:creationId xmlns:a16="http://schemas.microsoft.com/office/drawing/2014/main" id="{CCF0A338-A0A2-45C7-A6E2-6E1C62F03938}"/>
              </a:ext>
            </a:extLst>
          </p:cNvPr>
          <p:cNvPicPr>
            <a:picLocks noChangeAspect="1"/>
          </p:cNvPicPr>
          <p:nvPr/>
        </p:nvPicPr>
        <p:blipFill>
          <a:blip r:embed="rId10" cstate="print">
            <a:extLst>
              <a:ext uri="{28A0092B-C50C-407E-A947-70E740481C1C}">
                <a14:useLocalDpi xmlns:a14="http://schemas.microsoft.com/office/drawing/2010/main" val="0"/>
              </a:ext>
              <a:ext uri="{837473B0-CC2E-450A-ABE3-18F120FF3D39}">
                <a1611:picAttrSrcUrl xmlns:a1611="http://schemas.microsoft.com/office/drawing/2016/11/main" r:id="rId11"/>
              </a:ext>
            </a:extLst>
          </a:blip>
          <a:stretch>
            <a:fillRect/>
          </a:stretch>
        </p:blipFill>
        <p:spPr>
          <a:xfrm>
            <a:off x="4622271" y="166634"/>
            <a:ext cx="1882483" cy="1061362"/>
          </a:xfrm>
          <a:prstGeom prst="rect">
            <a:avLst/>
          </a:prstGeom>
        </p:spPr>
      </p:pic>
    </p:spTree>
    <p:extLst>
      <p:ext uri="{BB962C8B-B14F-4D97-AF65-F5344CB8AC3E}">
        <p14:creationId xmlns:p14="http://schemas.microsoft.com/office/powerpoint/2010/main" val="1257669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additive="base">
                                        <p:cTn id="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a:extLst>
              <a:ext uri="{FF2B5EF4-FFF2-40B4-BE49-F238E27FC236}">
                <a16:creationId xmlns:a16="http://schemas.microsoft.com/office/drawing/2014/main" id="{BE298731-B464-4A85-AD65-D22376393054}"/>
              </a:ext>
            </a:extLst>
          </p:cNvPr>
          <p:cNvSpPr>
            <a:spLocks noChangeArrowheads="1"/>
          </p:cNvSpPr>
          <p:nvPr/>
        </p:nvSpPr>
        <p:spPr bwMode="auto">
          <a:xfrm>
            <a:off x="0" y="181005"/>
            <a:ext cx="6596063" cy="20928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572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457200" algn="ctr" defTabSz="914400" rtl="0" eaLnBrk="0" fontAlgn="base" latinLnBrk="0" hangingPunct="0">
              <a:lnSpc>
                <a:spcPct val="100000"/>
              </a:lnSpc>
              <a:spcBef>
                <a:spcPct val="0"/>
              </a:spcBef>
              <a:spcAft>
                <a:spcPct val="0"/>
              </a:spcAft>
              <a:buClrTx/>
              <a:buSzTx/>
              <a:buFontTx/>
              <a:buNone/>
              <a:tabLst/>
            </a:pPr>
            <a:r>
              <a:rPr lang="en-GB" altLang="en-US" sz="1400" b="1" dirty="0">
                <a:latin typeface="+mn-lt"/>
                <a:ea typeface="Calibri" panose="020F0502020204030204" pitchFamily="34" charset="0"/>
                <a:cs typeface="Times New Roman" panose="02020603050405020304" pitchFamily="18" charset="0"/>
              </a:rPr>
              <a:t>	</a:t>
            </a:r>
            <a:r>
              <a:rPr lang="en-GB" altLang="en-US" sz="2000" b="1" u="sng" dirty="0">
                <a:latin typeface="+mn-lt"/>
                <a:ea typeface="Calibri" panose="020F0502020204030204" pitchFamily="34" charset="0"/>
                <a:cs typeface="Times New Roman" panose="02020603050405020304" pitchFamily="18" charset="0"/>
              </a:rPr>
              <a:t>Home Learning Activity </a:t>
            </a:r>
            <a:r>
              <a:rPr kumimoji="0" lang="en-GB" altLang="en-US" sz="2000" b="1" i="0" u="sng"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t>Log </a:t>
            </a:r>
          </a:p>
          <a:p>
            <a:pPr marL="0" marR="0" lvl="0" indent="457200" algn="ctr"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t>	</a:t>
            </a:r>
            <a:endParaRPr lang="en-GB" altLang="en-US" sz="1400" dirty="0">
              <a:latin typeface="+mn-lt"/>
            </a:endParaRPr>
          </a:p>
          <a:p>
            <a:pPr marL="0" marR="0" lvl="0" indent="457200" defTabSz="914400" rtl="0" eaLnBrk="0" fontAlgn="base" latinLnBrk="0" hangingPunct="0">
              <a:lnSpc>
                <a:spcPct val="100000"/>
              </a:lnSpc>
              <a:spcBef>
                <a:spcPct val="0"/>
              </a:spcBef>
              <a:spcAft>
                <a:spcPct val="0"/>
              </a:spcAft>
              <a:buClrTx/>
              <a:buSzTx/>
              <a:buFontTx/>
              <a:buNone/>
              <a:tabLst/>
            </a:pPr>
            <a:r>
              <a:rPr kumimoji="0" lang="en-GB" altLang="en-US" sz="1600" b="0"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t>Record here </a:t>
            </a:r>
            <a:r>
              <a:rPr lang="en-GB" altLang="en-US" sz="1600" dirty="0">
                <a:latin typeface="+mn-lt"/>
                <a:ea typeface="Calibri" panose="020F0502020204030204" pitchFamily="34" charset="0"/>
                <a:cs typeface="Times New Roman" panose="02020603050405020304" pitchFamily="18" charset="0"/>
              </a:rPr>
              <a:t>any</a:t>
            </a:r>
            <a:r>
              <a:rPr kumimoji="0" lang="en-GB" altLang="en-US" sz="1600" b="0"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t> additional </a:t>
            </a:r>
            <a:r>
              <a:rPr lang="en-GB" altLang="en-US" sz="1600" dirty="0">
                <a:latin typeface="+mn-lt"/>
                <a:ea typeface="Calibri" panose="020F0502020204030204" pitchFamily="34" charset="0"/>
                <a:cs typeface="Times New Roman" panose="02020603050405020304" pitchFamily="18" charset="0"/>
              </a:rPr>
              <a:t>activities</a:t>
            </a:r>
            <a:r>
              <a:rPr kumimoji="0" lang="en-GB" altLang="en-US" sz="1600" b="0"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t> you have undertaken to show how you have prepared for the course. </a:t>
            </a:r>
          </a:p>
          <a:p>
            <a:pPr marL="0" marR="0" lvl="0" indent="457200" defTabSz="914400" rtl="0" eaLnBrk="0" fontAlgn="base" latinLnBrk="0" hangingPunct="0">
              <a:lnSpc>
                <a:spcPct val="100000"/>
              </a:lnSpc>
              <a:spcBef>
                <a:spcPct val="0"/>
              </a:spcBef>
              <a:spcAft>
                <a:spcPct val="0"/>
              </a:spcAft>
              <a:buClrTx/>
              <a:buSzTx/>
              <a:buFontTx/>
              <a:buNone/>
              <a:tabLst/>
            </a:pPr>
            <a:r>
              <a:rPr kumimoji="0" lang="en-GB" altLang="en-US" sz="1600" b="0"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t>  </a:t>
            </a:r>
          </a:p>
          <a:p>
            <a:pPr marL="285750" marR="0" lvl="0" indent="-28575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GB" altLang="en-US" sz="1600" b="0"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t>Select activities from the home</a:t>
            </a:r>
            <a:r>
              <a:rPr kumimoji="0" lang="en-GB" altLang="en-US" sz="1600" b="0" i="0" u="none" strike="noStrike" cap="none" normalizeH="0" dirty="0">
                <a:ln>
                  <a:noFill/>
                </a:ln>
                <a:solidFill>
                  <a:schemeClr val="tx1"/>
                </a:solidFill>
                <a:effectLst/>
                <a:latin typeface="+mn-lt"/>
                <a:ea typeface="Calibri" panose="020F0502020204030204" pitchFamily="34" charset="0"/>
                <a:cs typeface="Times New Roman" panose="02020603050405020304" pitchFamily="18" charset="0"/>
              </a:rPr>
              <a:t> learning activity slides</a:t>
            </a:r>
            <a:r>
              <a:rPr kumimoji="0" lang="en-GB" altLang="en-US" sz="1600" b="0"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t>. </a:t>
            </a:r>
          </a:p>
          <a:p>
            <a:pPr marL="285750" marR="0" lvl="0" indent="-28575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GB" altLang="en-US" sz="1600" b="0"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t>Complete at least </a:t>
            </a:r>
            <a:r>
              <a:rPr lang="en-GB" altLang="en-US" sz="1600" dirty="0">
                <a:latin typeface="+mn-lt"/>
                <a:ea typeface="Calibri" panose="020F0502020204030204" pitchFamily="34" charset="0"/>
                <a:cs typeface="Times New Roman" panose="02020603050405020304" pitchFamily="18" charset="0"/>
              </a:rPr>
              <a:t> </a:t>
            </a:r>
            <a:r>
              <a:rPr lang="en-GB" altLang="en-US" sz="1600" u="sng" dirty="0">
                <a:latin typeface="+mn-lt"/>
                <a:ea typeface="Calibri" panose="020F0502020204030204" pitchFamily="34" charset="0"/>
                <a:cs typeface="Times New Roman" panose="02020603050405020304" pitchFamily="18" charset="0"/>
              </a:rPr>
              <a:t>two</a:t>
            </a:r>
            <a:r>
              <a:rPr lang="en-GB" altLang="en-US" sz="1600" dirty="0">
                <a:latin typeface="+mn-lt"/>
                <a:ea typeface="Calibri" panose="020F0502020204030204" pitchFamily="34" charset="0"/>
                <a:cs typeface="Times New Roman" panose="02020603050405020304" pitchFamily="18" charset="0"/>
              </a:rPr>
              <a:t> </a:t>
            </a:r>
            <a:r>
              <a:rPr kumimoji="0" lang="en-GB" altLang="en-US" sz="1600" b="0"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t>activities. </a:t>
            </a:r>
          </a:p>
          <a:p>
            <a:pPr marL="285750" marR="0" lvl="0" indent="-28575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GB" altLang="en-US" sz="1600" b="0"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t>Bring evidence of your activities</a:t>
            </a:r>
            <a:r>
              <a:rPr kumimoji="0" lang="en-GB" altLang="en-US" sz="1600" b="0" i="0" u="none" strike="noStrike" cap="none" normalizeH="0" dirty="0">
                <a:ln>
                  <a:noFill/>
                </a:ln>
                <a:solidFill>
                  <a:schemeClr val="tx1"/>
                </a:solidFill>
                <a:effectLst/>
                <a:latin typeface="+mn-lt"/>
                <a:ea typeface="Calibri" panose="020F0502020204030204" pitchFamily="34" charset="0"/>
                <a:cs typeface="Times New Roman" panose="02020603050405020304" pitchFamily="18" charset="0"/>
              </a:rPr>
              <a:t> to your first lesson.</a:t>
            </a:r>
            <a:endParaRPr kumimoji="0" lang="en-GB" altLang="en-US" sz="1600" b="0" i="0" u="none" strike="noStrike" cap="none" normalizeH="0" baseline="0" dirty="0">
              <a:ln>
                <a:noFill/>
              </a:ln>
              <a:solidFill>
                <a:schemeClr val="tx1"/>
              </a:solidFill>
              <a:effectLst/>
              <a:latin typeface="+mn-lt"/>
            </a:endParaRPr>
          </a:p>
        </p:txBody>
      </p:sp>
      <p:sp>
        <p:nvSpPr>
          <p:cNvPr id="2" name="Slide Number Placeholder 1">
            <a:extLst>
              <a:ext uri="{FF2B5EF4-FFF2-40B4-BE49-F238E27FC236}">
                <a16:creationId xmlns:a16="http://schemas.microsoft.com/office/drawing/2014/main" id="{1145120E-C450-4818-B43E-4D44E4A431E0}"/>
              </a:ext>
            </a:extLst>
          </p:cNvPr>
          <p:cNvSpPr>
            <a:spLocks noGrp="1"/>
          </p:cNvSpPr>
          <p:nvPr>
            <p:ph type="sldNum" sz="quarter" idx="12"/>
          </p:nvPr>
        </p:nvSpPr>
        <p:spPr/>
        <p:txBody>
          <a:bodyPr/>
          <a:lstStyle/>
          <a:p>
            <a:fld id="{42197ACC-EB3C-4466-A41B-F6CC006DF8B4}" type="slidenum">
              <a:rPr lang="en-GB" smtClean="0"/>
              <a:t>19</a:t>
            </a:fld>
            <a:endParaRPr lang="en-GB"/>
          </a:p>
        </p:txBody>
      </p:sp>
      <p:graphicFrame>
        <p:nvGraphicFramePr>
          <p:cNvPr id="9" name="Content Placeholder 8"/>
          <p:cNvGraphicFramePr>
            <a:graphicFrameLocks noGrp="1"/>
          </p:cNvGraphicFramePr>
          <p:nvPr>
            <p:ph idx="1"/>
            <p:extLst>
              <p:ext uri="{D42A27DB-BD31-4B8C-83A1-F6EECF244321}">
                <p14:modId xmlns:p14="http://schemas.microsoft.com/office/powerpoint/2010/main" val="67922763"/>
              </p:ext>
            </p:extLst>
          </p:nvPr>
        </p:nvGraphicFramePr>
        <p:xfrm>
          <a:off x="471488" y="2324102"/>
          <a:ext cx="5915026" cy="6000752"/>
        </p:xfrm>
        <a:graphic>
          <a:graphicData uri="http://schemas.openxmlformats.org/drawingml/2006/table">
            <a:tbl>
              <a:tblPr firstRow="1" bandRow="1">
                <a:tableStyleId>{073A0DAA-6AF3-43AB-8588-CEC1D06C72B9}</a:tableStyleId>
              </a:tblPr>
              <a:tblGrid>
                <a:gridCol w="2957513">
                  <a:extLst>
                    <a:ext uri="{9D8B030D-6E8A-4147-A177-3AD203B41FA5}">
                      <a16:colId xmlns:a16="http://schemas.microsoft.com/office/drawing/2014/main" val="1794477268"/>
                    </a:ext>
                  </a:extLst>
                </a:gridCol>
                <a:gridCol w="2957513">
                  <a:extLst>
                    <a:ext uri="{9D8B030D-6E8A-4147-A177-3AD203B41FA5}">
                      <a16:colId xmlns:a16="http://schemas.microsoft.com/office/drawing/2014/main" val="3862111323"/>
                    </a:ext>
                  </a:extLst>
                </a:gridCol>
              </a:tblGrid>
              <a:tr h="750094">
                <a:tc>
                  <a:txBody>
                    <a:bodyPr/>
                    <a:lstStyle/>
                    <a:p>
                      <a:pPr algn="ctr"/>
                      <a:r>
                        <a:rPr lang="en-GB" sz="1800" dirty="0"/>
                        <a:t>Date </a:t>
                      </a:r>
                    </a:p>
                  </a:txBody>
                  <a:tcPr/>
                </a:tc>
                <a:tc>
                  <a:txBody>
                    <a:bodyPr/>
                    <a:lstStyle/>
                    <a:p>
                      <a:pPr algn="ctr"/>
                      <a:r>
                        <a:rPr lang="en-GB" sz="1800" b="1" kern="1200" dirty="0">
                          <a:solidFill>
                            <a:schemeClr val="lt1"/>
                          </a:solidFill>
                          <a:latin typeface="+mn-lt"/>
                          <a:ea typeface="+mn-ea"/>
                          <a:cs typeface="+mn-cs"/>
                        </a:rPr>
                        <a:t>Activity Completed</a:t>
                      </a:r>
                    </a:p>
                  </a:txBody>
                  <a:tcPr/>
                </a:tc>
                <a:extLst>
                  <a:ext uri="{0D108BD9-81ED-4DB2-BD59-A6C34878D82A}">
                    <a16:rowId xmlns:a16="http://schemas.microsoft.com/office/drawing/2014/main" val="3406564813"/>
                  </a:ext>
                </a:extLst>
              </a:tr>
              <a:tr h="750094">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5717608"/>
                  </a:ext>
                </a:extLst>
              </a:tr>
              <a:tr h="750094">
                <a:tc>
                  <a:txBody>
                    <a:bodyPr/>
                    <a:lstStyle/>
                    <a:p>
                      <a:endParaRPr lang="en-GB"/>
                    </a:p>
                  </a:txBody>
                  <a:tcPr/>
                </a:tc>
                <a:tc>
                  <a:txBody>
                    <a:bodyPr/>
                    <a:lstStyle/>
                    <a:p>
                      <a:endParaRPr lang="en-GB" dirty="0"/>
                    </a:p>
                  </a:txBody>
                  <a:tcPr/>
                </a:tc>
                <a:extLst>
                  <a:ext uri="{0D108BD9-81ED-4DB2-BD59-A6C34878D82A}">
                    <a16:rowId xmlns:a16="http://schemas.microsoft.com/office/drawing/2014/main" val="3162409050"/>
                  </a:ext>
                </a:extLst>
              </a:tr>
              <a:tr h="750094">
                <a:tc>
                  <a:txBody>
                    <a:bodyPr/>
                    <a:lstStyle/>
                    <a:p>
                      <a:endParaRPr lang="en-GB"/>
                    </a:p>
                  </a:txBody>
                  <a:tcPr/>
                </a:tc>
                <a:tc>
                  <a:txBody>
                    <a:bodyPr/>
                    <a:lstStyle/>
                    <a:p>
                      <a:endParaRPr lang="en-GB" dirty="0"/>
                    </a:p>
                  </a:txBody>
                  <a:tcPr/>
                </a:tc>
                <a:extLst>
                  <a:ext uri="{0D108BD9-81ED-4DB2-BD59-A6C34878D82A}">
                    <a16:rowId xmlns:a16="http://schemas.microsoft.com/office/drawing/2014/main" val="157558748"/>
                  </a:ext>
                </a:extLst>
              </a:tr>
              <a:tr h="750094">
                <a:tc>
                  <a:txBody>
                    <a:bodyPr/>
                    <a:lstStyle/>
                    <a:p>
                      <a:endParaRPr lang="en-GB"/>
                    </a:p>
                  </a:txBody>
                  <a:tcPr/>
                </a:tc>
                <a:tc>
                  <a:txBody>
                    <a:bodyPr/>
                    <a:lstStyle/>
                    <a:p>
                      <a:endParaRPr lang="en-GB"/>
                    </a:p>
                  </a:txBody>
                  <a:tcPr/>
                </a:tc>
                <a:extLst>
                  <a:ext uri="{0D108BD9-81ED-4DB2-BD59-A6C34878D82A}">
                    <a16:rowId xmlns:a16="http://schemas.microsoft.com/office/drawing/2014/main" val="2525702536"/>
                  </a:ext>
                </a:extLst>
              </a:tr>
              <a:tr h="750094">
                <a:tc>
                  <a:txBody>
                    <a:bodyPr/>
                    <a:lstStyle/>
                    <a:p>
                      <a:endParaRPr lang="en-GB"/>
                    </a:p>
                  </a:txBody>
                  <a:tcPr/>
                </a:tc>
                <a:tc>
                  <a:txBody>
                    <a:bodyPr/>
                    <a:lstStyle/>
                    <a:p>
                      <a:endParaRPr lang="en-GB"/>
                    </a:p>
                  </a:txBody>
                  <a:tcPr/>
                </a:tc>
                <a:extLst>
                  <a:ext uri="{0D108BD9-81ED-4DB2-BD59-A6C34878D82A}">
                    <a16:rowId xmlns:a16="http://schemas.microsoft.com/office/drawing/2014/main" val="2248920645"/>
                  </a:ext>
                </a:extLst>
              </a:tr>
              <a:tr h="750094">
                <a:tc>
                  <a:txBody>
                    <a:bodyPr/>
                    <a:lstStyle/>
                    <a:p>
                      <a:endParaRPr lang="en-GB"/>
                    </a:p>
                  </a:txBody>
                  <a:tcPr/>
                </a:tc>
                <a:tc>
                  <a:txBody>
                    <a:bodyPr/>
                    <a:lstStyle/>
                    <a:p>
                      <a:endParaRPr lang="en-GB" dirty="0"/>
                    </a:p>
                  </a:txBody>
                  <a:tcPr/>
                </a:tc>
                <a:extLst>
                  <a:ext uri="{0D108BD9-81ED-4DB2-BD59-A6C34878D82A}">
                    <a16:rowId xmlns:a16="http://schemas.microsoft.com/office/drawing/2014/main" val="2876551319"/>
                  </a:ext>
                </a:extLst>
              </a:tr>
              <a:tr h="750094">
                <a:tc>
                  <a:txBody>
                    <a:bodyPr/>
                    <a:lstStyle/>
                    <a:p>
                      <a:endParaRPr lang="en-GB" dirty="0"/>
                    </a:p>
                  </a:txBody>
                  <a:tcPr/>
                </a:tc>
                <a:tc>
                  <a:txBody>
                    <a:bodyPr/>
                    <a:lstStyle/>
                    <a:p>
                      <a:endParaRPr lang="en-GB" dirty="0"/>
                    </a:p>
                  </a:txBody>
                  <a:tcPr/>
                </a:tc>
                <a:extLst>
                  <a:ext uri="{0D108BD9-81ED-4DB2-BD59-A6C34878D82A}">
                    <a16:rowId xmlns:a16="http://schemas.microsoft.com/office/drawing/2014/main" val="2520966732"/>
                  </a:ext>
                </a:extLst>
              </a:tr>
            </a:tbl>
          </a:graphicData>
        </a:graphic>
      </p:graphicFrame>
    </p:spTree>
    <p:extLst>
      <p:ext uri="{BB962C8B-B14F-4D97-AF65-F5344CB8AC3E}">
        <p14:creationId xmlns:p14="http://schemas.microsoft.com/office/powerpoint/2010/main" val="31075507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Home Activities (1)</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4014080606"/>
              </p:ext>
            </p:extLst>
          </p:nvPr>
        </p:nvGraphicFramePr>
        <p:xfrm>
          <a:off x="261938" y="2824318"/>
          <a:ext cx="6386512" cy="5957731"/>
        </p:xfrm>
        <a:graphic>
          <a:graphicData uri="http://schemas.openxmlformats.org/drawingml/2006/table">
            <a:tbl>
              <a:tblPr bandRow="1">
                <a:tableStyleId>{5C22544A-7EE6-4342-B048-85BDC9FD1C3A}</a:tableStyleId>
              </a:tblPr>
              <a:tblGrid>
                <a:gridCol w="376922">
                  <a:extLst>
                    <a:ext uri="{9D8B030D-6E8A-4147-A177-3AD203B41FA5}">
                      <a16:colId xmlns:a16="http://schemas.microsoft.com/office/drawing/2014/main" val="1833112753"/>
                    </a:ext>
                  </a:extLst>
                </a:gridCol>
                <a:gridCol w="6009590">
                  <a:extLst>
                    <a:ext uri="{9D8B030D-6E8A-4147-A177-3AD203B41FA5}">
                      <a16:colId xmlns:a16="http://schemas.microsoft.com/office/drawing/2014/main" val="3309460207"/>
                    </a:ext>
                  </a:extLst>
                </a:gridCol>
              </a:tblGrid>
              <a:tr h="1319272">
                <a:tc gridSpan="2">
                  <a:txBody>
                    <a:bodyPr/>
                    <a:lstStyle/>
                    <a:p>
                      <a:pPr algn="just">
                        <a:spcAft>
                          <a:spcPts val="0"/>
                        </a:spcAft>
                      </a:pPr>
                      <a:r>
                        <a:rPr lang="en-US" sz="1800">
                          <a:effectLst/>
                        </a:rPr>
                        <a:t>“A week in Business”. </a:t>
                      </a:r>
                      <a:endParaRPr lang="en-GB" sz="12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tc>
                <a:tc hMerge="1">
                  <a:txBody>
                    <a:bodyPr/>
                    <a:lstStyle/>
                    <a:p>
                      <a:endParaRPr lang="en-GB"/>
                    </a:p>
                  </a:txBody>
                  <a:tcPr/>
                </a:tc>
                <a:extLst>
                  <a:ext uri="{0D108BD9-81ED-4DB2-BD59-A6C34878D82A}">
                    <a16:rowId xmlns:a16="http://schemas.microsoft.com/office/drawing/2014/main" val="3232553853"/>
                  </a:ext>
                </a:extLst>
              </a:tr>
              <a:tr h="1223261">
                <a:tc>
                  <a:txBody>
                    <a:bodyPr/>
                    <a:lstStyle/>
                    <a:p>
                      <a:pPr>
                        <a:spcAft>
                          <a:spcPts val="0"/>
                        </a:spcAft>
                      </a:pPr>
                      <a:r>
                        <a:rPr lang="en-US" sz="1800">
                          <a:effectLst/>
                        </a:rPr>
                        <a:t>1</a:t>
                      </a:r>
                      <a:endParaRPr lang="en-GB" sz="18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tc>
                <a:tc>
                  <a:txBody>
                    <a:bodyPr/>
                    <a:lstStyle/>
                    <a:p>
                      <a:pPr algn="just">
                        <a:spcAft>
                          <a:spcPts val="0"/>
                        </a:spcAft>
                      </a:pPr>
                      <a:r>
                        <a:rPr lang="en-US" sz="1800" dirty="0">
                          <a:effectLst/>
                        </a:rPr>
                        <a:t>Select 7 pictures, one for each day to represent a business news story. ( see if there is something different happening not just Coronavirus)</a:t>
                      </a:r>
                      <a:endParaRPr lang="en-GB" sz="1800" dirty="0">
                        <a:effectLst/>
                      </a:endParaRPr>
                    </a:p>
                    <a:p>
                      <a:pPr>
                        <a:spcAft>
                          <a:spcPts val="0"/>
                        </a:spcAft>
                      </a:pPr>
                      <a:r>
                        <a:rPr lang="en-US" sz="1800" u="none" strike="noStrike" dirty="0">
                          <a:effectLst/>
                        </a:rPr>
                        <a:t> </a:t>
                      </a:r>
                      <a:endParaRPr lang="en-GB" sz="1800" dirty="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tc>
                <a:extLst>
                  <a:ext uri="{0D108BD9-81ED-4DB2-BD59-A6C34878D82A}">
                    <a16:rowId xmlns:a16="http://schemas.microsoft.com/office/drawing/2014/main" val="365677281"/>
                  </a:ext>
                </a:extLst>
              </a:tr>
              <a:tr h="1784109">
                <a:tc>
                  <a:txBody>
                    <a:bodyPr/>
                    <a:lstStyle/>
                    <a:p>
                      <a:pPr>
                        <a:spcAft>
                          <a:spcPts val="0"/>
                        </a:spcAft>
                      </a:pPr>
                      <a:r>
                        <a:rPr lang="en-US" sz="1800" dirty="0">
                          <a:effectLst/>
                        </a:rPr>
                        <a:t>2</a:t>
                      </a:r>
                      <a:endParaRPr lang="en-GB" sz="1800" dirty="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tc>
                <a:tc>
                  <a:txBody>
                    <a:bodyPr/>
                    <a:lstStyle/>
                    <a:p>
                      <a:pPr algn="just">
                        <a:spcAft>
                          <a:spcPts val="0"/>
                        </a:spcAft>
                      </a:pPr>
                      <a:r>
                        <a:rPr lang="en-US" sz="1800" dirty="0">
                          <a:effectLst/>
                        </a:rPr>
                        <a:t>For each story, write a commentary/explanation: </a:t>
                      </a:r>
                      <a:endParaRPr lang="en-GB" sz="1800" dirty="0">
                        <a:effectLst/>
                      </a:endParaRPr>
                    </a:p>
                    <a:p>
                      <a:pPr marL="342900" lvl="0" indent="-342900" algn="just">
                        <a:spcAft>
                          <a:spcPts val="0"/>
                        </a:spcAft>
                        <a:buFont typeface="Arial" panose="020B0604020202020204" pitchFamily="34" charset="0"/>
                        <a:buChar char="●"/>
                      </a:pPr>
                      <a:r>
                        <a:rPr lang="en-US" sz="1800" dirty="0">
                          <a:effectLst/>
                        </a:rPr>
                        <a:t>What is happening </a:t>
                      </a:r>
                      <a:endParaRPr lang="en-GB" sz="1800" dirty="0">
                        <a:effectLst/>
                      </a:endParaRPr>
                    </a:p>
                    <a:p>
                      <a:pPr marL="342900" lvl="0" indent="-342900" algn="just">
                        <a:spcAft>
                          <a:spcPts val="0"/>
                        </a:spcAft>
                        <a:buFont typeface="Arial" panose="020B0604020202020204" pitchFamily="34" charset="0"/>
                        <a:buChar char="●"/>
                      </a:pPr>
                      <a:r>
                        <a:rPr lang="en-US" sz="1800" dirty="0">
                          <a:effectLst/>
                        </a:rPr>
                        <a:t>What has it got to do with business</a:t>
                      </a:r>
                      <a:endParaRPr lang="en-GB" sz="1800" dirty="0">
                        <a:effectLst/>
                      </a:endParaRPr>
                    </a:p>
                    <a:p>
                      <a:pPr marL="342900" lvl="0" indent="-342900" algn="just">
                        <a:spcAft>
                          <a:spcPts val="0"/>
                        </a:spcAft>
                        <a:buFont typeface="Arial" panose="020B0604020202020204" pitchFamily="34" charset="0"/>
                        <a:buChar char="●"/>
                      </a:pPr>
                      <a:r>
                        <a:rPr lang="en-US" sz="1800" dirty="0">
                          <a:effectLst/>
                        </a:rPr>
                        <a:t>Why is it important?  </a:t>
                      </a:r>
                      <a:endParaRPr lang="en-GB" sz="1800" dirty="0">
                        <a:effectLst/>
                      </a:endParaRPr>
                    </a:p>
                    <a:p>
                      <a:pPr>
                        <a:spcAft>
                          <a:spcPts val="0"/>
                        </a:spcAft>
                      </a:pPr>
                      <a:r>
                        <a:rPr lang="en-US" sz="1800" u="none" strike="noStrike" dirty="0">
                          <a:effectLst/>
                        </a:rPr>
                        <a:t> </a:t>
                      </a:r>
                      <a:endParaRPr lang="en-GB" sz="1800" dirty="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tc>
                <a:extLst>
                  <a:ext uri="{0D108BD9-81ED-4DB2-BD59-A6C34878D82A}">
                    <a16:rowId xmlns:a16="http://schemas.microsoft.com/office/drawing/2014/main" val="1999039496"/>
                  </a:ext>
                </a:extLst>
              </a:tr>
              <a:tr h="917446">
                <a:tc>
                  <a:txBody>
                    <a:bodyPr/>
                    <a:lstStyle/>
                    <a:p>
                      <a:pPr>
                        <a:spcAft>
                          <a:spcPts val="0"/>
                        </a:spcAft>
                      </a:pPr>
                      <a:r>
                        <a:rPr lang="en-US" sz="1800">
                          <a:effectLst/>
                        </a:rPr>
                        <a:t>3</a:t>
                      </a:r>
                      <a:endParaRPr lang="en-GB" sz="18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tc>
                <a:tc>
                  <a:txBody>
                    <a:bodyPr/>
                    <a:lstStyle/>
                    <a:p>
                      <a:pPr algn="just">
                        <a:spcAft>
                          <a:spcPts val="0"/>
                        </a:spcAft>
                      </a:pPr>
                      <a:r>
                        <a:rPr lang="en-US" sz="1800" dirty="0">
                          <a:effectLst/>
                        </a:rPr>
                        <a:t>Select the story that you found most interesting.  Why was this?</a:t>
                      </a:r>
                      <a:endParaRPr lang="en-GB" sz="1800" dirty="0">
                        <a:effectLst/>
                      </a:endParaRPr>
                    </a:p>
                    <a:p>
                      <a:pPr>
                        <a:spcAft>
                          <a:spcPts val="0"/>
                        </a:spcAft>
                      </a:pPr>
                      <a:r>
                        <a:rPr lang="en-US" sz="1800" u="none" strike="noStrike" dirty="0">
                          <a:effectLst/>
                        </a:rPr>
                        <a:t> </a:t>
                      </a:r>
                      <a:endParaRPr lang="en-GB" sz="1800" dirty="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tc>
                <a:extLst>
                  <a:ext uri="{0D108BD9-81ED-4DB2-BD59-A6C34878D82A}">
                    <a16:rowId xmlns:a16="http://schemas.microsoft.com/office/drawing/2014/main" val="818646219"/>
                  </a:ext>
                </a:extLst>
              </a:tr>
              <a:tr h="713643">
                <a:tc>
                  <a:txBody>
                    <a:bodyPr/>
                    <a:lstStyle/>
                    <a:p>
                      <a:pPr>
                        <a:spcAft>
                          <a:spcPts val="0"/>
                        </a:spcAft>
                      </a:pPr>
                      <a:r>
                        <a:rPr lang="en-US" sz="1800">
                          <a:effectLst/>
                        </a:rPr>
                        <a:t>4</a:t>
                      </a:r>
                      <a:endParaRPr lang="en-GB" sz="180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tc>
                <a:tc>
                  <a:txBody>
                    <a:bodyPr/>
                    <a:lstStyle/>
                    <a:p>
                      <a:pPr algn="just">
                        <a:spcAft>
                          <a:spcPts val="0"/>
                        </a:spcAft>
                      </a:pPr>
                      <a:r>
                        <a:rPr lang="en-US" sz="1800" dirty="0">
                          <a:effectLst/>
                        </a:rPr>
                        <a:t>Create a poster showing your pictures</a:t>
                      </a:r>
                      <a:endParaRPr lang="en-GB" sz="1800" dirty="0">
                        <a:effectLst/>
                      </a:endParaRPr>
                    </a:p>
                    <a:p>
                      <a:pPr>
                        <a:spcAft>
                          <a:spcPts val="0"/>
                        </a:spcAft>
                      </a:pPr>
                      <a:r>
                        <a:rPr lang="en-US" sz="1800" u="none" strike="noStrike" dirty="0">
                          <a:effectLst/>
                        </a:rPr>
                        <a:t> </a:t>
                      </a:r>
                      <a:endParaRPr lang="en-GB" sz="1800" dirty="0">
                        <a:effectLst/>
                        <a:latin typeface="Cambria" panose="02040503050406030204" pitchFamily="18" charset="0"/>
                        <a:ea typeface="Cambria" panose="02040503050406030204" pitchFamily="18" charset="0"/>
                        <a:cs typeface="Cambria" panose="02040503050406030204" pitchFamily="18" charset="0"/>
                      </a:endParaRPr>
                    </a:p>
                  </a:txBody>
                  <a:tcPr marL="68580" marR="68580" marT="0" marB="0"/>
                </a:tc>
                <a:extLst>
                  <a:ext uri="{0D108BD9-81ED-4DB2-BD59-A6C34878D82A}">
                    <a16:rowId xmlns:a16="http://schemas.microsoft.com/office/drawing/2014/main" val="3759625760"/>
                  </a:ext>
                </a:extLst>
              </a:tr>
            </a:tbl>
          </a:graphicData>
        </a:graphic>
      </p:graphicFrame>
      <p:sp>
        <p:nvSpPr>
          <p:cNvPr id="4" name="Slide Number Placeholder 3"/>
          <p:cNvSpPr>
            <a:spLocks noGrp="1"/>
          </p:cNvSpPr>
          <p:nvPr>
            <p:ph type="sldNum" sz="quarter" idx="12"/>
          </p:nvPr>
        </p:nvSpPr>
        <p:spPr/>
        <p:txBody>
          <a:bodyPr/>
          <a:lstStyle/>
          <a:p>
            <a:fld id="{42197ACC-EB3C-4466-A41B-F6CC006DF8B4}" type="slidenum">
              <a:rPr lang="en-GB" smtClean="0"/>
              <a:t>20</a:t>
            </a:fld>
            <a:endParaRPr lang="en-GB"/>
          </a:p>
        </p:txBody>
      </p:sp>
      <p:pic>
        <p:nvPicPr>
          <p:cNvPr id="6150" name="image23.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65439" y="3008314"/>
            <a:ext cx="779750" cy="453954"/>
          </a:xfrm>
          <a:prstGeom prst="rect">
            <a:avLst/>
          </a:prstGeom>
          <a:noFill/>
          <a:extLst>
            <a:ext uri="{909E8E84-426E-40DD-AFC4-6F175D3DCCD1}">
              <a14:hiddenFill xmlns:a14="http://schemas.microsoft.com/office/drawing/2010/main">
                <a:solidFill>
                  <a:srgbClr val="FFFFFF"/>
                </a:solidFill>
              </a14:hiddenFill>
            </a:ext>
          </a:extLst>
        </p:spPr>
      </p:pic>
      <p:pic>
        <p:nvPicPr>
          <p:cNvPr id="6149" name="image59.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87775" y="3060700"/>
            <a:ext cx="1192015" cy="401456"/>
          </a:xfrm>
          <a:prstGeom prst="rect">
            <a:avLst/>
          </a:prstGeom>
          <a:noFill/>
          <a:extLst>
            <a:ext uri="{909E8E84-426E-40DD-AFC4-6F175D3DCCD1}">
              <a14:hiddenFill xmlns:a14="http://schemas.microsoft.com/office/drawing/2010/main">
                <a:solidFill>
                  <a:srgbClr val="FFFFFF"/>
                </a:solidFill>
              </a14:hiddenFill>
            </a:ext>
          </a:extLst>
        </p:spPr>
      </p:pic>
      <p:pic>
        <p:nvPicPr>
          <p:cNvPr id="6148" name="image3.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151438" y="3060700"/>
            <a:ext cx="880115" cy="401456"/>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CCF0A338-A0A2-45C7-A6E2-6E1C62F03938}"/>
              </a:ext>
            </a:extLst>
          </p:cNvPr>
          <p:cNvPicPr>
            <a:picLocks noChangeAspect="1"/>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4112791" y="127355"/>
            <a:ext cx="2578522" cy="1453795"/>
          </a:xfrm>
          <a:prstGeom prst="rect">
            <a:avLst/>
          </a:prstGeom>
        </p:spPr>
      </p:pic>
    </p:spTree>
    <p:extLst>
      <p:ext uri="{BB962C8B-B14F-4D97-AF65-F5344CB8AC3E}">
        <p14:creationId xmlns:p14="http://schemas.microsoft.com/office/powerpoint/2010/main" val="24324097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0193" y="127355"/>
            <a:ext cx="6297614" cy="3262098"/>
          </a:xfrm>
        </p:spPr>
        <p:txBody>
          <a:bodyPr/>
          <a:lstStyle/>
          <a:p>
            <a:r>
              <a:rPr lang="en-GB" dirty="0"/>
              <a:t>Home Activities (2</a:t>
            </a:r>
            <a:r>
              <a:rPr lang="en-GB" sz="3200" dirty="0"/>
              <a:t>)</a:t>
            </a:r>
            <a:br>
              <a:rPr lang="en-GB" sz="3200" dirty="0"/>
            </a:br>
            <a:br>
              <a:rPr lang="en-GB" sz="3200" dirty="0"/>
            </a:br>
            <a:br>
              <a:rPr lang="en-GB" sz="3200" dirty="0"/>
            </a:br>
            <a:br>
              <a:rPr lang="en-GB" sz="1600" dirty="0"/>
            </a:br>
            <a:r>
              <a:rPr lang="en-GB" sz="1800" dirty="0"/>
              <a:t>Choose </a:t>
            </a:r>
            <a:r>
              <a:rPr lang="en-GB" sz="1800" u="sng" dirty="0"/>
              <a:t>six</a:t>
            </a:r>
            <a:r>
              <a:rPr lang="en-GB" sz="1800" dirty="0"/>
              <a:t> companies/brands and research them! </a:t>
            </a:r>
            <a:br>
              <a:rPr lang="en-GB" sz="1800" dirty="0"/>
            </a:br>
            <a:r>
              <a:rPr lang="en-GB" sz="1800" b="1" u="sng" dirty="0"/>
              <a:t>Find out the following </a:t>
            </a:r>
            <a:r>
              <a:rPr lang="en-GB" sz="1800" dirty="0"/>
              <a:t>– Ownership type, Revenue, Profit, Number of employees, size, name of leader (CEO). </a:t>
            </a:r>
            <a:br>
              <a:rPr lang="en-GB" sz="1800" dirty="0"/>
            </a:br>
            <a:r>
              <a:rPr lang="en-GB" sz="1800" dirty="0"/>
              <a:t>Any other interest facts!!</a:t>
            </a:r>
          </a:p>
        </p:txBody>
      </p:sp>
      <p:sp>
        <p:nvSpPr>
          <p:cNvPr id="3" name="Slide Number Placeholder 2"/>
          <p:cNvSpPr>
            <a:spLocks noGrp="1"/>
          </p:cNvSpPr>
          <p:nvPr>
            <p:ph type="sldNum" sz="quarter" idx="12"/>
          </p:nvPr>
        </p:nvSpPr>
        <p:spPr/>
        <p:txBody>
          <a:bodyPr/>
          <a:lstStyle/>
          <a:p>
            <a:fld id="{42197ACC-EB3C-4466-A41B-F6CC006DF8B4}" type="slidenum">
              <a:rPr lang="en-GB" smtClean="0"/>
              <a:t>21</a:t>
            </a:fld>
            <a:endParaRPr lang="en-GB"/>
          </a:p>
        </p:txBody>
      </p:sp>
      <p:pic>
        <p:nvPicPr>
          <p:cNvPr id="4" name="Picture 3"/>
          <p:cNvPicPr>
            <a:picLocks noChangeAspect="1"/>
          </p:cNvPicPr>
          <p:nvPr/>
        </p:nvPicPr>
        <p:blipFill>
          <a:blip r:embed="rId2"/>
          <a:stretch>
            <a:fillRect/>
          </a:stretch>
        </p:blipFill>
        <p:spPr>
          <a:xfrm>
            <a:off x="393699" y="3653155"/>
            <a:ext cx="6070602" cy="5791943"/>
          </a:xfrm>
          <a:prstGeom prst="rect">
            <a:avLst/>
          </a:prstGeom>
        </p:spPr>
      </p:pic>
      <p:pic>
        <p:nvPicPr>
          <p:cNvPr id="6" name="Picture 5">
            <a:extLst>
              <a:ext uri="{FF2B5EF4-FFF2-40B4-BE49-F238E27FC236}">
                <a16:creationId xmlns:a16="http://schemas.microsoft.com/office/drawing/2014/main" id="{CCF0A338-A0A2-45C7-A6E2-6E1C62F03938}"/>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4687187" y="127355"/>
            <a:ext cx="2004126" cy="1129945"/>
          </a:xfrm>
          <a:prstGeom prst="rect">
            <a:avLst/>
          </a:prstGeom>
        </p:spPr>
      </p:pic>
    </p:spTree>
    <p:extLst>
      <p:ext uri="{BB962C8B-B14F-4D97-AF65-F5344CB8AC3E}">
        <p14:creationId xmlns:p14="http://schemas.microsoft.com/office/powerpoint/2010/main" val="11022847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1488" y="527405"/>
            <a:ext cx="5915025" cy="1358545"/>
          </a:xfrm>
        </p:spPr>
        <p:txBody>
          <a:bodyPr/>
          <a:lstStyle/>
          <a:p>
            <a:r>
              <a:rPr lang="en-GB" dirty="0"/>
              <a:t>Home Activities (3)</a:t>
            </a:r>
          </a:p>
        </p:txBody>
      </p:sp>
      <p:sp>
        <p:nvSpPr>
          <p:cNvPr id="3" name="Slide Number Placeholder 2"/>
          <p:cNvSpPr>
            <a:spLocks noGrp="1"/>
          </p:cNvSpPr>
          <p:nvPr>
            <p:ph type="sldNum" sz="quarter" idx="12"/>
          </p:nvPr>
        </p:nvSpPr>
        <p:spPr/>
        <p:txBody>
          <a:bodyPr/>
          <a:lstStyle/>
          <a:p>
            <a:fld id="{42197ACC-EB3C-4466-A41B-F6CC006DF8B4}" type="slidenum">
              <a:rPr lang="en-GB" smtClean="0"/>
              <a:t>22</a:t>
            </a:fld>
            <a:endParaRPr lang="en-GB"/>
          </a:p>
        </p:txBody>
      </p:sp>
      <p:pic>
        <p:nvPicPr>
          <p:cNvPr id="4" name="image48.png"/>
          <p:cNvPicPr/>
          <p:nvPr/>
        </p:nvPicPr>
        <p:blipFill>
          <a:blip r:embed="rId2"/>
          <a:srcRect/>
          <a:stretch>
            <a:fillRect/>
          </a:stretch>
        </p:blipFill>
        <p:spPr>
          <a:xfrm>
            <a:off x="156210" y="2112050"/>
            <a:ext cx="6545580" cy="4861243"/>
          </a:xfrm>
          <a:prstGeom prst="rect">
            <a:avLst/>
          </a:prstGeom>
          <a:ln/>
        </p:spPr>
      </p:pic>
      <p:sp>
        <p:nvSpPr>
          <p:cNvPr id="5" name="Rectangle 4"/>
          <p:cNvSpPr/>
          <p:nvPr/>
        </p:nvSpPr>
        <p:spPr>
          <a:xfrm>
            <a:off x="312420" y="6973293"/>
            <a:ext cx="6233160" cy="2585323"/>
          </a:xfrm>
          <a:prstGeom prst="rect">
            <a:avLst/>
          </a:prstGeom>
        </p:spPr>
        <p:txBody>
          <a:bodyPr wrap="square">
            <a:spAutoFit/>
          </a:bodyPr>
          <a:lstStyle/>
          <a:p>
            <a:pPr marL="228600" algn="just">
              <a:lnSpc>
                <a:spcPct val="150000"/>
              </a:lnSpc>
              <a:spcAft>
                <a:spcPts val="0"/>
              </a:spcAft>
            </a:pPr>
            <a:r>
              <a:rPr lang="en-US" b="1" dirty="0">
                <a:latin typeface="Calibri" panose="020F0502020204030204" pitchFamily="34" charset="0"/>
                <a:ea typeface="Calibri" panose="020F0502020204030204" pitchFamily="34" charset="0"/>
                <a:cs typeface="Cambria" panose="02040503050406030204" pitchFamily="18" charset="0"/>
              </a:rPr>
              <a:t>Research six different entrepreneurs and find out the following: -</a:t>
            </a:r>
            <a:endParaRPr lang="en-GB" dirty="0">
              <a:latin typeface="Cambria" panose="02040503050406030204" pitchFamily="18" charset="0"/>
              <a:ea typeface="Cambria" panose="02040503050406030204" pitchFamily="18" charset="0"/>
              <a:cs typeface="Cambria" panose="02040503050406030204" pitchFamily="18" charset="0"/>
            </a:endParaRPr>
          </a:p>
          <a:p>
            <a:pPr marL="342900" lvl="0" indent="-342900" algn="just">
              <a:lnSpc>
                <a:spcPct val="150000"/>
              </a:lnSpc>
              <a:spcAft>
                <a:spcPts val="0"/>
              </a:spcAft>
              <a:buFont typeface="+mj-lt"/>
              <a:buAutoNum type="arabicPeriod"/>
            </a:pPr>
            <a:r>
              <a:rPr lang="en-US" dirty="0">
                <a:solidFill>
                  <a:srgbClr val="000000"/>
                </a:solidFill>
                <a:latin typeface="Calibri" panose="020F0502020204030204" pitchFamily="34" charset="0"/>
                <a:ea typeface="Calibri" panose="020F0502020204030204" pitchFamily="34" charset="0"/>
                <a:cs typeface="Cambria" panose="02040503050406030204" pitchFamily="18" charset="0"/>
              </a:rPr>
              <a:t>What have they done?  </a:t>
            </a:r>
            <a:endParaRPr lang="en-GB" dirty="0">
              <a:latin typeface="Cambria" panose="02040503050406030204" pitchFamily="18" charset="0"/>
              <a:ea typeface="Cambria" panose="02040503050406030204" pitchFamily="18" charset="0"/>
              <a:cs typeface="Cambria" panose="02040503050406030204" pitchFamily="18" charset="0"/>
            </a:endParaRPr>
          </a:p>
          <a:p>
            <a:pPr marL="342900" lvl="0" indent="-342900" algn="just">
              <a:lnSpc>
                <a:spcPct val="150000"/>
              </a:lnSpc>
              <a:spcAft>
                <a:spcPts val="0"/>
              </a:spcAft>
              <a:buFont typeface="+mj-lt"/>
              <a:buAutoNum type="arabicPeriod"/>
            </a:pPr>
            <a:r>
              <a:rPr lang="en-US" dirty="0">
                <a:solidFill>
                  <a:srgbClr val="000000"/>
                </a:solidFill>
                <a:latin typeface="Calibri" panose="020F0502020204030204" pitchFamily="34" charset="0"/>
                <a:ea typeface="Calibri" panose="020F0502020204030204" pitchFamily="34" charset="0"/>
                <a:cs typeface="Cambria" panose="02040503050406030204" pitchFamily="18" charset="0"/>
              </a:rPr>
              <a:t>Why are they an entrepreneur?</a:t>
            </a:r>
            <a:endParaRPr lang="en-GB" dirty="0">
              <a:latin typeface="Cambria" panose="02040503050406030204" pitchFamily="18" charset="0"/>
              <a:ea typeface="Cambria" panose="02040503050406030204" pitchFamily="18" charset="0"/>
              <a:cs typeface="Cambria" panose="02040503050406030204" pitchFamily="18" charset="0"/>
            </a:endParaRPr>
          </a:p>
          <a:p>
            <a:pPr marL="342900" lvl="0" indent="-342900" algn="just">
              <a:lnSpc>
                <a:spcPct val="150000"/>
              </a:lnSpc>
              <a:spcAft>
                <a:spcPts val="0"/>
              </a:spcAft>
              <a:buFont typeface="+mj-lt"/>
              <a:buAutoNum type="arabicPeriod"/>
            </a:pPr>
            <a:r>
              <a:rPr lang="en-US" dirty="0">
                <a:solidFill>
                  <a:srgbClr val="000000"/>
                </a:solidFill>
                <a:latin typeface="Calibri" panose="020F0502020204030204" pitchFamily="34" charset="0"/>
                <a:ea typeface="Calibri" panose="020F0502020204030204" pitchFamily="34" charset="0"/>
                <a:cs typeface="Cambria" panose="02040503050406030204" pitchFamily="18" charset="0"/>
              </a:rPr>
              <a:t>How did they do it? </a:t>
            </a:r>
            <a:endParaRPr lang="en-GB" dirty="0">
              <a:latin typeface="Cambria" panose="02040503050406030204" pitchFamily="18" charset="0"/>
              <a:ea typeface="Cambria" panose="02040503050406030204" pitchFamily="18" charset="0"/>
              <a:cs typeface="Cambria" panose="02040503050406030204" pitchFamily="18" charset="0"/>
            </a:endParaRPr>
          </a:p>
          <a:p>
            <a:pPr marL="342900" lvl="0" indent="-342900" algn="just">
              <a:lnSpc>
                <a:spcPct val="150000"/>
              </a:lnSpc>
              <a:spcAft>
                <a:spcPts val="0"/>
              </a:spcAft>
              <a:buFont typeface="+mj-lt"/>
              <a:buAutoNum type="arabicPeriod"/>
            </a:pPr>
            <a:r>
              <a:rPr lang="en-US" dirty="0">
                <a:solidFill>
                  <a:srgbClr val="000000"/>
                </a:solidFill>
                <a:latin typeface="Calibri" panose="020F0502020204030204" pitchFamily="34" charset="0"/>
                <a:ea typeface="Calibri" panose="020F0502020204030204" pitchFamily="34" charset="0"/>
                <a:cs typeface="Cambria" panose="02040503050406030204" pitchFamily="18" charset="0"/>
              </a:rPr>
              <a:t>What is their net worth?</a:t>
            </a:r>
            <a:endParaRPr lang="en-GB" dirty="0">
              <a:latin typeface="Cambria" panose="02040503050406030204" pitchFamily="18" charset="0"/>
              <a:ea typeface="Cambria" panose="02040503050406030204" pitchFamily="18" charset="0"/>
              <a:cs typeface="Cambria" panose="02040503050406030204" pitchFamily="18" charset="0"/>
            </a:endParaRPr>
          </a:p>
        </p:txBody>
      </p:sp>
      <p:pic>
        <p:nvPicPr>
          <p:cNvPr id="6" name="Picture 5">
            <a:extLst>
              <a:ext uri="{FF2B5EF4-FFF2-40B4-BE49-F238E27FC236}">
                <a16:creationId xmlns:a16="http://schemas.microsoft.com/office/drawing/2014/main" id="{CCF0A338-A0A2-45C7-A6E2-6E1C62F03938}"/>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4697664" y="443026"/>
            <a:ext cx="2004126" cy="1129945"/>
          </a:xfrm>
          <a:prstGeom prst="rect">
            <a:avLst/>
          </a:prstGeom>
        </p:spPr>
      </p:pic>
    </p:spTree>
    <p:extLst>
      <p:ext uri="{BB962C8B-B14F-4D97-AF65-F5344CB8AC3E}">
        <p14:creationId xmlns:p14="http://schemas.microsoft.com/office/powerpoint/2010/main" val="37486038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04800" y="527405"/>
            <a:ext cx="6081713" cy="1053745"/>
          </a:xfrm>
        </p:spPr>
        <p:txBody>
          <a:bodyPr>
            <a:normAutofit/>
          </a:bodyPr>
          <a:lstStyle/>
          <a:p>
            <a:r>
              <a:rPr lang="en-GB" sz="2800" dirty="0"/>
              <a:t>Optional Task</a:t>
            </a:r>
          </a:p>
        </p:txBody>
      </p:sp>
      <p:sp>
        <p:nvSpPr>
          <p:cNvPr id="4" name="Slide Number Placeholder 3"/>
          <p:cNvSpPr>
            <a:spLocks noGrp="1"/>
          </p:cNvSpPr>
          <p:nvPr>
            <p:ph type="sldNum" sz="quarter" idx="12"/>
          </p:nvPr>
        </p:nvSpPr>
        <p:spPr/>
        <p:txBody>
          <a:bodyPr/>
          <a:lstStyle/>
          <a:p>
            <a:fld id="{42197ACC-EB3C-4466-A41B-F6CC006DF8B4}" type="slidenum">
              <a:rPr lang="en-GB" smtClean="0"/>
              <a:t>23</a:t>
            </a:fld>
            <a:endParaRPr lang="en-GB"/>
          </a:p>
        </p:txBody>
      </p:sp>
      <p:sp>
        <p:nvSpPr>
          <p:cNvPr id="6" name="Rectangle 5"/>
          <p:cNvSpPr/>
          <p:nvPr/>
        </p:nvSpPr>
        <p:spPr>
          <a:xfrm>
            <a:off x="304800" y="1492365"/>
            <a:ext cx="6553200" cy="8094524"/>
          </a:xfrm>
          <a:prstGeom prst="rect">
            <a:avLst/>
          </a:prstGeom>
        </p:spPr>
        <p:txBody>
          <a:bodyPr wrap="square">
            <a:spAutoFit/>
          </a:bodyPr>
          <a:lstStyle/>
          <a:p>
            <a:r>
              <a:rPr lang="en-US" sz="2000" dirty="0"/>
              <a:t>Other Useful Preparation for the Course </a:t>
            </a:r>
          </a:p>
          <a:p>
            <a:endParaRPr lang="en-US" sz="2000" dirty="0"/>
          </a:p>
          <a:p>
            <a:r>
              <a:rPr lang="en-US" sz="2000" dirty="0"/>
              <a:t> Go to – www.tutor2u you can answer a quiz on topics relating to business and find additional support in the form of presentations and case studies to support your understanding of the subject. </a:t>
            </a:r>
          </a:p>
          <a:p>
            <a:endParaRPr lang="en-US" sz="2000" dirty="0"/>
          </a:p>
          <a:p>
            <a:r>
              <a:rPr lang="en-US" sz="2000" dirty="0"/>
              <a:t>Get into the habit of following the news: both in newspapers and by watching television programmes such as: </a:t>
            </a:r>
          </a:p>
          <a:p>
            <a:endParaRPr lang="en-US" sz="2000" dirty="0"/>
          </a:p>
          <a:p>
            <a:r>
              <a:rPr lang="en-US" sz="2000" dirty="0"/>
              <a:t> The Hotel Inspector</a:t>
            </a:r>
          </a:p>
          <a:p>
            <a:r>
              <a:rPr lang="en-US" sz="2000" dirty="0"/>
              <a:t> Channel 4 News </a:t>
            </a:r>
          </a:p>
          <a:p>
            <a:r>
              <a:rPr lang="en-US" sz="2000" dirty="0"/>
              <a:t> Dispatches </a:t>
            </a:r>
          </a:p>
          <a:p>
            <a:r>
              <a:rPr lang="en-US" sz="2000" dirty="0"/>
              <a:t> Running the Shop </a:t>
            </a:r>
          </a:p>
          <a:p>
            <a:r>
              <a:rPr lang="en-US" sz="2000" dirty="0"/>
              <a:t> Panorama </a:t>
            </a:r>
          </a:p>
          <a:p>
            <a:endParaRPr lang="en-US" sz="2000" dirty="0"/>
          </a:p>
          <a:p>
            <a:r>
              <a:rPr lang="en-US" sz="2000" dirty="0"/>
              <a:t>Popular websites to use include: </a:t>
            </a:r>
          </a:p>
          <a:p>
            <a:r>
              <a:rPr lang="en-US" sz="2000" b="1" dirty="0"/>
              <a:t> </a:t>
            </a:r>
            <a:r>
              <a:rPr lang="en-US" sz="2000" dirty="0"/>
              <a:t> www.businessEd.co.uk</a:t>
            </a:r>
          </a:p>
          <a:p>
            <a:r>
              <a:rPr lang="en-US" sz="2000" dirty="0"/>
              <a:t> </a:t>
            </a:r>
          </a:p>
          <a:p>
            <a:r>
              <a:rPr lang="en-US" sz="2000" b="1" dirty="0"/>
              <a:t>For a really good head start on the course, consider reading the following books: </a:t>
            </a:r>
          </a:p>
          <a:p>
            <a:endParaRPr lang="en-US" sz="2000" b="1" i="1" dirty="0"/>
          </a:p>
          <a:p>
            <a:pPr marL="342900" indent="-342900">
              <a:buFont typeface="Wingdings" panose="05000000000000000000" pitchFamily="2" charset="2"/>
              <a:buChar char="Ø"/>
            </a:pPr>
            <a:r>
              <a:rPr lang="en-US" sz="2000" dirty="0"/>
              <a:t>Common Sense Rules: What you really need to know about business, Deborah Meaden</a:t>
            </a:r>
          </a:p>
          <a:p>
            <a:endParaRPr lang="en-US" sz="2000" dirty="0"/>
          </a:p>
          <a:p>
            <a:pPr marL="342900" indent="-342900">
              <a:buFont typeface="Wingdings" panose="05000000000000000000" pitchFamily="2" charset="2"/>
              <a:buChar char="Ø"/>
            </a:pPr>
            <a:r>
              <a:rPr lang="en-US" sz="2000" dirty="0"/>
              <a:t>Anyone Can Do It, Duncan Bannatyne</a:t>
            </a:r>
            <a:endParaRPr lang="en-GB" sz="2000" dirty="0"/>
          </a:p>
        </p:txBody>
      </p:sp>
    </p:spTree>
    <p:extLst>
      <p:ext uri="{BB962C8B-B14F-4D97-AF65-F5344CB8AC3E}">
        <p14:creationId xmlns:p14="http://schemas.microsoft.com/office/powerpoint/2010/main" val="16400757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007D50-8E2D-4E99-9BB5-7032D3D6D543}"/>
              </a:ext>
            </a:extLst>
          </p:cNvPr>
          <p:cNvSpPr>
            <a:spLocks noGrp="1"/>
          </p:cNvSpPr>
          <p:nvPr>
            <p:ph type="title"/>
          </p:nvPr>
        </p:nvSpPr>
        <p:spPr>
          <a:xfrm>
            <a:off x="133351" y="186841"/>
            <a:ext cx="6591300" cy="1244823"/>
          </a:xfrm>
        </p:spPr>
        <p:txBody>
          <a:bodyPr>
            <a:normAutofit/>
          </a:bodyPr>
          <a:lstStyle/>
          <a:p>
            <a:pPr algn="ctr"/>
            <a:r>
              <a:rPr lang="en-GB" b="1" u="sng" dirty="0"/>
              <a:t>Passport Checklist</a:t>
            </a:r>
          </a:p>
        </p:txBody>
      </p:sp>
      <p:sp>
        <p:nvSpPr>
          <p:cNvPr id="3" name="Content Placeholder 2">
            <a:extLst>
              <a:ext uri="{FF2B5EF4-FFF2-40B4-BE49-F238E27FC236}">
                <a16:creationId xmlns:a16="http://schemas.microsoft.com/office/drawing/2014/main" id="{E0EF2017-0925-4E40-9236-EAD29750AA39}"/>
              </a:ext>
            </a:extLst>
          </p:cNvPr>
          <p:cNvSpPr>
            <a:spLocks noGrp="1"/>
          </p:cNvSpPr>
          <p:nvPr>
            <p:ph idx="1"/>
          </p:nvPr>
        </p:nvSpPr>
        <p:spPr>
          <a:xfrm>
            <a:off x="219076" y="1455026"/>
            <a:ext cx="6419849" cy="8248650"/>
          </a:xfrm>
        </p:spPr>
        <p:txBody>
          <a:bodyPr>
            <a:normAutofit/>
          </a:bodyPr>
          <a:lstStyle/>
          <a:p>
            <a:pPr marL="0" indent="0">
              <a:buNone/>
            </a:pPr>
            <a:endParaRPr lang="en-GB" sz="1800" dirty="0"/>
          </a:p>
          <a:p>
            <a:pPr marL="0" indent="0">
              <a:buNone/>
            </a:pPr>
            <a:r>
              <a:rPr lang="en-GB" sz="1400" dirty="0"/>
              <a:t>Use this list to make sure you have everything you need to hand in in September in order to start your Level 3 BTEC in Business Nationals . </a:t>
            </a:r>
          </a:p>
          <a:p>
            <a:pPr marL="0" indent="0">
              <a:buNone/>
            </a:pPr>
            <a:endParaRPr lang="en-GB" sz="1400" dirty="0"/>
          </a:p>
          <a:p>
            <a:pPr marL="0" indent="0">
              <a:buNone/>
            </a:pPr>
            <a:endParaRPr lang="en-GB" sz="1400" dirty="0"/>
          </a:p>
          <a:p>
            <a:pPr marL="0" indent="0">
              <a:buNone/>
            </a:pPr>
            <a:r>
              <a:rPr lang="en-GB" sz="1800" dirty="0"/>
              <a:t>	</a:t>
            </a:r>
            <a:r>
              <a:rPr lang="en-GB" sz="1500" dirty="0"/>
              <a:t>Task 1</a:t>
            </a:r>
          </a:p>
          <a:p>
            <a:pPr marL="0" indent="0">
              <a:buNone/>
            </a:pPr>
            <a:r>
              <a:rPr lang="en-GB" sz="1500" dirty="0"/>
              <a:t>	</a:t>
            </a:r>
          </a:p>
          <a:p>
            <a:pPr marL="0" indent="0">
              <a:buNone/>
            </a:pPr>
            <a:r>
              <a:rPr lang="en-GB" sz="1500" dirty="0"/>
              <a:t>	Task 2</a:t>
            </a:r>
          </a:p>
          <a:p>
            <a:pPr marL="0" indent="0">
              <a:buNone/>
            </a:pPr>
            <a:endParaRPr lang="en-GB" sz="1500" dirty="0"/>
          </a:p>
          <a:p>
            <a:pPr marL="0" indent="0">
              <a:buNone/>
            </a:pPr>
            <a:r>
              <a:rPr lang="en-GB" sz="1500" dirty="0"/>
              <a:t>	</a:t>
            </a:r>
          </a:p>
          <a:p>
            <a:pPr marL="0" indent="0">
              <a:buNone/>
            </a:pPr>
            <a:r>
              <a:rPr lang="en-GB" sz="1500" dirty="0"/>
              <a:t>	Home Learning Activities</a:t>
            </a:r>
          </a:p>
          <a:p>
            <a:pPr marL="0" indent="0">
              <a:buNone/>
            </a:pPr>
            <a:endParaRPr lang="en-GB" sz="1500" dirty="0"/>
          </a:p>
          <a:p>
            <a:pPr marL="0" indent="0">
              <a:buNone/>
            </a:pPr>
            <a:r>
              <a:rPr lang="en-GB" sz="1500" i="1" dirty="0"/>
              <a:t>                     </a:t>
            </a:r>
          </a:p>
          <a:p>
            <a:pPr marL="0" indent="0">
              <a:buNone/>
            </a:pPr>
            <a:r>
              <a:rPr lang="en-GB" sz="1500" i="1" dirty="0"/>
              <a:t>                   Optional Task</a:t>
            </a:r>
            <a:endParaRPr lang="en-GB" sz="1800" i="1" dirty="0"/>
          </a:p>
        </p:txBody>
      </p:sp>
      <p:sp>
        <p:nvSpPr>
          <p:cNvPr id="5" name="Rectangle 4">
            <a:extLst>
              <a:ext uri="{FF2B5EF4-FFF2-40B4-BE49-F238E27FC236}">
                <a16:creationId xmlns:a16="http://schemas.microsoft.com/office/drawing/2014/main" id="{A193D1ED-3FD6-4314-96A7-CDD384AA2B2A}"/>
              </a:ext>
            </a:extLst>
          </p:cNvPr>
          <p:cNvSpPr/>
          <p:nvPr/>
        </p:nvSpPr>
        <p:spPr>
          <a:xfrm>
            <a:off x="259564" y="3566081"/>
            <a:ext cx="481012" cy="41810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2CAC51F-BBF8-4CE0-8585-C4F320469197}"/>
              </a:ext>
            </a:extLst>
          </p:cNvPr>
          <p:cNvSpPr/>
          <p:nvPr/>
        </p:nvSpPr>
        <p:spPr>
          <a:xfrm>
            <a:off x="300049" y="5370822"/>
            <a:ext cx="481012" cy="41705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F7A0877B-8374-4FBC-A5D0-861B19837CB1}"/>
              </a:ext>
            </a:extLst>
          </p:cNvPr>
          <p:cNvSpPr/>
          <p:nvPr/>
        </p:nvSpPr>
        <p:spPr>
          <a:xfrm>
            <a:off x="235749" y="2878183"/>
            <a:ext cx="481012" cy="42247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270455CA-561D-4622-9885-2E9CDC02BF58}"/>
              </a:ext>
            </a:extLst>
          </p:cNvPr>
          <p:cNvSpPr/>
          <p:nvPr/>
        </p:nvSpPr>
        <p:spPr>
          <a:xfrm>
            <a:off x="259564" y="4380270"/>
            <a:ext cx="481012" cy="41705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F87290B5-5D7A-416E-B48D-4F55626FF7F8}"/>
              </a:ext>
            </a:extLst>
          </p:cNvPr>
          <p:cNvSpPr txBox="1"/>
          <p:nvPr/>
        </p:nvSpPr>
        <p:spPr>
          <a:xfrm>
            <a:off x="235749" y="6614810"/>
            <a:ext cx="6334122" cy="2031325"/>
          </a:xfrm>
          <a:prstGeom prst="rect">
            <a:avLst/>
          </a:prstGeom>
          <a:noFill/>
        </p:spPr>
        <p:txBody>
          <a:bodyPr wrap="square" rtlCol="0">
            <a:spAutoFit/>
          </a:bodyPr>
          <a:lstStyle/>
          <a:p>
            <a:r>
              <a:rPr lang="en-GB" sz="1400" b="1" u="sng" dirty="0"/>
              <a:t>Further information..</a:t>
            </a:r>
          </a:p>
          <a:p>
            <a:r>
              <a:rPr lang="en-GB" sz="1400" dirty="0"/>
              <a:t>For more information about BTEC Level 3 National in Business you can find the specification and unit details at the following address. </a:t>
            </a:r>
            <a:r>
              <a:rPr lang="en-GB" sz="1400" dirty="0">
                <a:hlinkClick r:id="rId2"/>
              </a:rPr>
              <a:t>https://qualifications.pearson.com/en/qualifications/btec-nationals/business-2016.html</a:t>
            </a:r>
            <a:endParaRPr lang="en-GB" sz="1400" dirty="0"/>
          </a:p>
          <a:p>
            <a:endParaRPr lang="en-GB" sz="1400" dirty="0"/>
          </a:p>
          <a:p>
            <a:r>
              <a:rPr lang="en-GB" sz="1400" dirty="0"/>
              <a:t>Please email completed Business Studies Year 11 Transition Packs to Mr Karnovski </a:t>
            </a:r>
            <a:r>
              <a:rPr lang="en-GB" sz="1400" dirty="0">
                <a:hlinkClick r:id="rId3"/>
              </a:rPr>
              <a:t>jkarnovski@stj.kent.sch.uk</a:t>
            </a:r>
            <a:r>
              <a:rPr lang="en-GB" sz="1400" dirty="0"/>
              <a:t> .  If you have any questions about the course or any concerns, please email the above </a:t>
            </a:r>
            <a:r>
              <a:rPr lang="en-GB" sz="1400"/>
              <a:t>email address.</a:t>
            </a:r>
            <a:endParaRPr lang="en-GB" sz="1400" dirty="0"/>
          </a:p>
        </p:txBody>
      </p:sp>
    </p:spTree>
    <p:extLst>
      <p:ext uri="{BB962C8B-B14F-4D97-AF65-F5344CB8AC3E}">
        <p14:creationId xmlns:p14="http://schemas.microsoft.com/office/powerpoint/2010/main" val="330138526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0"/>
  <p:tag name="TIME" val="15"/>
  <p:tag name="QUESTION" val="1"/>
</p:tagLst>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F164890A8F01F247B431738D6757618F" ma:contentTypeVersion="12" ma:contentTypeDescription="Create a new document." ma:contentTypeScope="" ma:versionID="748e6d3b508d22bdc11548720c36650d">
  <xsd:schema xmlns:xsd="http://www.w3.org/2001/XMLSchema" xmlns:xs="http://www.w3.org/2001/XMLSchema" xmlns:p="http://schemas.microsoft.com/office/2006/metadata/properties" xmlns:ns3="0cf50bc9-ad74-4097-9940-01c1f1f638cc" xmlns:ns4="610b6423-d636-488f-9a58-03db11cac96d" targetNamespace="http://schemas.microsoft.com/office/2006/metadata/properties" ma:root="true" ma:fieldsID="e2d998d8a7475ffd55556587fc497868" ns3:_="" ns4:_="">
    <xsd:import namespace="0cf50bc9-ad74-4097-9940-01c1f1f638cc"/>
    <xsd:import namespace="610b6423-d636-488f-9a58-03db11cac96d"/>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DateTaken" minOccurs="0"/>
                <xsd:element ref="ns3:MediaServiceAutoTags" minOccurs="0"/>
                <xsd:element ref="ns3:MediaServiceOCR" minOccurs="0"/>
                <xsd:element ref="ns3:MediaServiceAutoKeyPoints" minOccurs="0"/>
                <xsd:element ref="ns3:MediaServiceKeyPoints"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cf50bc9-ad74-4097-9940-01c1f1f638c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10b6423-d636-488f-9a58-03db11cac96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8299EBC-AAC0-40FB-81EF-3E8800C2FE3A}">
  <ds:schemaRefs>
    <ds:schemaRef ds:uri="http://schemas.microsoft.com/sharepoint/v3/contenttype/forms"/>
  </ds:schemaRefs>
</ds:datastoreItem>
</file>

<file path=customXml/itemProps2.xml><?xml version="1.0" encoding="utf-8"?>
<ds:datastoreItem xmlns:ds="http://schemas.openxmlformats.org/officeDocument/2006/customXml" ds:itemID="{AB7DABC3-5D2D-4E04-A0AA-1CC3457E2A85}">
  <ds:schemaRefs>
    <ds:schemaRef ds:uri="http://purl.org/dc/elements/1.1/"/>
    <ds:schemaRef ds:uri="http://schemas.microsoft.com/office/2006/metadata/properties"/>
    <ds:schemaRef ds:uri="http://purl.org/dc/terms/"/>
    <ds:schemaRef ds:uri="http://schemas.openxmlformats.org/package/2006/metadata/core-properties"/>
    <ds:schemaRef ds:uri="http://schemas.microsoft.com/office/2006/documentManagement/types"/>
    <ds:schemaRef ds:uri="http://purl.org/dc/dcmitype/"/>
    <ds:schemaRef ds:uri="0cf50bc9-ad74-4097-9940-01c1f1f638cc"/>
    <ds:schemaRef ds:uri="http://schemas.microsoft.com/office/infopath/2007/PartnerControls"/>
    <ds:schemaRef ds:uri="610b6423-d636-488f-9a58-03db11cac96d"/>
    <ds:schemaRef ds:uri="http://www.w3.org/XML/1998/namespace"/>
  </ds:schemaRefs>
</ds:datastoreItem>
</file>

<file path=customXml/itemProps3.xml><?xml version="1.0" encoding="utf-8"?>
<ds:datastoreItem xmlns:ds="http://schemas.openxmlformats.org/officeDocument/2006/customXml" ds:itemID="{9CC16E2F-BACD-43E1-8AC0-68F0CC77BE7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cf50bc9-ad74-4097-9940-01c1f1f638cc"/>
    <ds:schemaRef ds:uri="610b6423-d636-488f-9a58-03db11cac96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977</TotalTime>
  <Words>1828</Words>
  <Application>Microsoft Office PowerPoint</Application>
  <PresentationFormat>A4 Paper (210x297 mm)</PresentationFormat>
  <Paragraphs>264</Paragraphs>
  <Slides>24</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24</vt:i4>
      </vt:variant>
    </vt:vector>
  </HeadingPairs>
  <TitlesOfParts>
    <vt:vector size="34" baseType="lpstr">
      <vt:lpstr>Arial</vt:lpstr>
      <vt:lpstr>Arial Narrow</vt:lpstr>
      <vt:lpstr>Bahnschrift Light</vt:lpstr>
      <vt:lpstr>Calibri</vt:lpstr>
      <vt:lpstr>Calibri Light</vt:lpstr>
      <vt:lpstr>Cambria</vt:lpstr>
      <vt:lpstr>Comic Sans MS</vt:lpstr>
      <vt:lpstr>Lucida Bright</vt:lpstr>
      <vt:lpstr>Wingdings</vt:lpstr>
      <vt:lpstr>Office Theme</vt:lpstr>
      <vt:lpstr>Level 3 BTEC National Extended Certificate in Business </vt:lpstr>
      <vt:lpstr>Contents</vt:lpstr>
      <vt:lpstr>Contacts</vt:lpstr>
      <vt:lpstr>  Course Structure </vt:lpstr>
      <vt:lpstr>Unit 1 Exploring Business</vt:lpstr>
      <vt:lpstr>Unit 2 Developing a marketing Campaign </vt:lpstr>
      <vt:lpstr>Unit 3 Personal and Business Finance</vt:lpstr>
      <vt:lpstr>Unit 8  Recruitment and Selection</vt:lpstr>
      <vt:lpstr>Reading List</vt:lpstr>
      <vt:lpstr>TV - Recommended Watching for Business Studies  - </vt:lpstr>
      <vt:lpstr>Films - Recommended Watching for Business Studies  </vt:lpstr>
      <vt:lpstr>Films - Recommended Watching for Business Studies  </vt:lpstr>
      <vt:lpstr>PowerPoint Presentation</vt:lpstr>
      <vt:lpstr>PowerPoint Presentation</vt:lpstr>
      <vt:lpstr>Beyond</vt:lpstr>
      <vt:lpstr>Research Task 1</vt:lpstr>
      <vt:lpstr>Research Task (2) - Unsuccessful Branding </vt:lpstr>
      <vt:lpstr>Research Task (2)</vt:lpstr>
      <vt:lpstr>PowerPoint Presentation</vt:lpstr>
      <vt:lpstr>Home Activities (1)</vt:lpstr>
      <vt:lpstr>Home Activities (2)    Choose six companies/brands and research them!  Find out the following – Ownership type, Revenue, Profit, Number of employees, size, name of leader (CEO).  Any other interest facts!!</vt:lpstr>
      <vt:lpstr>Home Activities (3)</vt:lpstr>
      <vt:lpstr>Optional Task</vt:lpstr>
      <vt:lpstr>Passport Checklist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Level 3 BTEC National Extended Certificate in Business</dc:title>
  <dc:creator>M Noor</dc:creator>
  <cp:lastModifiedBy>C Burton</cp:lastModifiedBy>
  <cp:revision>93</cp:revision>
  <dcterms:created xsi:type="dcterms:W3CDTF">2020-04-28T10:14:03Z</dcterms:created>
  <dcterms:modified xsi:type="dcterms:W3CDTF">2021-07-01T08:11:52Z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0x010100F164890A8F01F247B431738D6757618F</vt:lpwstr>
  </property>
</Properties>
</file>