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17"/>
  </p:notesMasterIdLst>
  <p:sldIdLst>
    <p:sldId id="274" r:id="rId6"/>
    <p:sldId id="256" r:id="rId7"/>
    <p:sldId id="276" r:id="rId8"/>
    <p:sldId id="277" r:id="rId9"/>
    <p:sldId id="279" r:id="rId10"/>
    <p:sldId id="278" r:id="rId11"/>
    <p:sldId id="268" r:id="rId12"/>
    <p:sldId id="269" r:id="rId13"/>
    <p:sldId id="275" r:id="rId14"/>
    <p:sldId id="280" r:id="rId15"/>
    <p:sldId id="28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F3734A"/>
    <a:srgbClr val="F36F32"/>
    <a:srgbClr val="F45637"/>
    <a:srgbClr val="85D272"/>
    <a:srgbClr val="61DF83"/>
    <a:srgbClr val="8FBDCB"/>
    <a:srgbClr val="55A1BC"/>
    <a:srgbClr val="CBAA6A"/>
    <a:srgbClr val="C97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0E1197-D6B5-FC40-B7DB-CAE57B4C8070}" type="datetimeFigureOut">
              <a:rPr lang="en-US" smtClean="0"/>
              <a:t>7/3/2026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C92F05-74A2-E341-9B2C-CAE7807A0D04}" type="slidenum">
              <a:rPr lang="en-US" smtClean="0"/>
              <a:t>‹#›</a:t>
            </a:fld>
            <a:endParaRPr lang="en-US"/>
          </a:p>
        </p:txBody>
      </p:sp>
    </p:spTree>
    <p:extLst>
      <p:ext uri="{BB962C8B-B14F-4D97-AF65-F5344CB8AC3E}">
        <p14:creationId xmlns:p14="http://schemas.microsoft.com/office/powerpoint/2010/main" val="31135414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Henry VII notes:</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Henry married Elizabeth of York which added weight to the Tudor’s claim to the throne. He also planned marriages for his children to form alliances with other countries. He put down uprisings and reduced the power of the nobles.  </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Some people might think that Henry was popular because he restored peace and stability after the Wars of the Roses. Others might say he was unpopular because he increased taxes. </a:t>
            </a:r>
          </a:p>
          <a:p>
            <a:endParaRPr lang="en-GB"/>
          </a:p>
        </p:txBody>
      </p:sp>
      <p:sp>
        <p:nvSpPr>
          <p:cNvPr id="4" name="Slide Number Placeholder 3"/>
          <p:cNvSpPr>
            <a:spLocks noGrp="1"/>
          </p:cNvSpPr>
          <p:nvPr>
            <p:ph type="sldNum" sz="quarter" idx="5"/>
          </p:nvPr>
        </p:nvSpPr>
        <p:spPr/>
        <p:txBody>
          <a:bodyPr/>
          <a:lstStyle/>
          <a:p>
            <a:fld id="{BFC92F05-74A2-E341-9B2C-CAE7807A0D04}" type="slidenum">
              <a:rPr lang="en-US" smtClean="0"/>
              <a:t>1</a:t>
            </a:fld>
            <a:endParaRPr lang="en-US"/>
          </a:p>
        </p:txBody>
      </p:sp>
    </p:spTree>
    <p:extLst>
      <p:ext uri="{BB962C8B-B14F-4D97-AF65-F5344CB8AC3E}">
        <p14:creationId xmlns:p14="http://schemas.microsoft.com/office/powerpoint/2010/main" val="876531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Henry VIII notes:</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Henry might have been a popular because he was tall, young, sporty and cultured. Some people thought this would be a new era, with a new young king and his wife. </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Henry wanted to end his marriage because he wanted a son to inherit the throne. The Wars of the Roses was still in living memory. Henry might have feared that leaving the throne to a woman might result in a civil war and the end of the Tudor dynasty.  </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In his portrait, Henry stands in a dominant pose. His expensive, fashionable clothes, encrusted with jewels, emphasise both his immense wealth and his physical size. One hand rests on his sword, which adds to the impression of a powerful, masculine, ruler.  </a:t>
            </a:r>
          </a:p>
          <a:p>
            <a:endParaRPr lang="en-GB"/>
          </a:p>
        </p:txBody>
      </p:sp>
      <p:sp>
        <p:nvSpPr>
          <p:cNvPr id="4" name="Slide Number Placeholder 3"/>
          <p:cNvSpPr>
            <a:spLocks noGrp="1"/>
          </p:cNvSpPr>
          <p:nvPr>
            <p:ph type="sldNum" sz="quarter" idx="5"/>
          </p:nvPr>
        </p:nvSpPr>
        <p:spPr/>
        <p:txBody>
          <a:bodyPr/>
          <a:lstStyle/>
          <a:p>
            <a:fld id="{BFC92F05-74A2-E341-9B2C-CAE7807A0D04}" type="slidenum">
              <a:rPr lang="en-US" smtClean="0"/>
              <a:t>2</a:t>
            </a:fld>
            <a:endParaRPr lang="en-US"/>
          </a:p>
        </p:txBody>
      </p:sp>
    </p:spTree>
    <p:extLst>
      <p:ext uri="{BB962C8B-B14F-4D97-AF65-F5344CB8AC3E}">
        <p14:creationId xmlns:p14="http://schemas.microsoft.com/office/powerpoint/2010/main" val="2579296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Edward VI notes:</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The portrait is thought to have been completed just before Edward became king. What impression of the Prince does it create?  </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What evidence is there that Edward was intelligent and well-educated? </a:t>
            </a:r>
          </a:p>
          <a:p>
            <a:endParaRPr lang="en-GB"/>
          </a:p>
        </p:txBody>
      </p:sp>
      <p:sp>
        <p:nvSpPr>
          <p:cNvPr id="4" name="Slide Number Placeholder 3"/>
          <p:cNvSpPr>
            <a:spLocks noGrp="1"/>
          </p:cNvSpPr>
          <p:nvPr>
            <p:ph type="sldNum" sz="quarter" idx="5"/>
          </p:nvPr>
        </p:nvSpPr>
        <p:spPr/>
        <p:txBody>
          <a:bodyPr/>
          <a:lstStyle/>
          <a:p>
            <a:fld id="{BFC92F05-74A2-E341-9B2C-CAE7807A0D04}" type="slidenum">
              <a:rPr lang="en-US" smtClean="0"/>
              <a:t>3</a:t>
            </a:fld>
            <a:endParaRPr lang="en-US"/>
          </a:p>
        </p:txBody>
      </p:sp>
    </p:spTree>
    <p:extLst>
      <p:ext uri="{BB962C8B-B14F-4D97-AF65-F5344CB8AC3E}">
        <p14:creationId xmlns:p14="http://schemas.microsoft.com/office/powerpoint/2010/main" val="2861242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Lady Jane Grey notes:</a:t>
            </a:r>
          </a:p>
          <a:p>
            <a:r>
              <a:rPr lang="en-GB" sz="1800" b="0" i="0">
                <a:solidFill>
                  <a:srgbClr val="000000"/>
                </a:solidFill>
                <a:effectLst/>
                <a:latin typeface="Calibri" panose="020F0502020204030204" pitchFamily="34" charset="0"/>
              </a:rPr>
              <a:t>There are many ways to remember Lady Jane Grey. Some might take the view that Jane was a martyr because she chose to die a Protestant rather than save herself by converting to Catholicism. Others might say she was an innocent victim, a very young girl used by others to increase their own power.  </a:t>
            </a:r>
            <a:endParaRPr lang="en-GB"/>
          </a:p>
        </p:txBody>
      </p:sp>
      <p:sp>
        <p:nvSpPr>
          <p:cNvPr id="4" name="Slide Number Placeholder 3"/>
          <p:cNvSpPr>
            <a:spLocks noGrp="1"/>
          </p:cNvSpPr>
          <p:nvPr>
            <p:ph type="sldNum" sz="quarter" idx="5"/>
          </p:nvPr>
        </p:nvSpPr>
        <p:spPr/>
        <p:txBody>
          <a:bodyPr/>
          <a:lstStyle/>
          <a:p>
            <a:fld id="{BFC92F05-74A2-E341-9B2C-CAE7807A0D04}" type="slidenum">
              <a:rPr lang="en-US" smtClean="0"/>
              <a:t>4</a:t>
            </a:fld>
            <a:endParaRPr lang="en-US"/>
          </a:p>
        </p:txBody>
      </p:sp>
    </p:spTree>
    <p:extLst>
      <p:ext uri="{BB962C8B-B14F-4D97-AF65-F5344CB8AC3E}">
        <p14:creationId xmlns:p14="http://schemas.microsoft.com/office/powerpoint/2010/main" val="1324090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Mary I notes:</a:t>
            </a:r>
          </a:p>
          <a:p>
            <a:endParaRPr lang="en-GB"/>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The date 1544 is written in the top right-hand corner of the portrait. </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Mary’s title at the time of the painting was Lady Mary. She was twenty-eight years old. (There is evidence for both in the biography and on the painting.)  </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Students might say that it is because of the number of people she burnt at the stake. Others might argue that, although her persecution of Protestants is shocking by today’s standards, other monarchs in the 1500s also tortured and executed people. There is evidence that, in other ways, she was a good queen.  </a:t>
            </a:r>
          </a:p>
          <a:p>
            <a:endParaRPr lang="en-GB"/>
          </a:p>
        </p:txBody>
      </p:sp>
      <p:sp>
        <p:nvSpPr>
          <p:cNvPr id="4" name="Slide Number Placeholder 3"/>
          <p:cNvSpPr>
            <a:spLocks noGrp="1"/>
          </p:cNvSpPr>
          <p:nvPr>
            <p:ph type="sldNum" sz="quarter" idx="5"/>
          </p:nvPr>
        </p:nvSpPr>
        <p:spPr/>
        <p:txBody>
          <a:bodyPr/>
          <a:lstStyle/>
          <a:p>
            <a:fld id="{BFC92F05-74A2-E341-9B2C-CAE7807A0D04}" type="slidenum">
              <a:rPr lang="en-US" smtClean="0"/>
              <a:t>5</a:t>
            </a:fld>
            <a:endParaRPr lang="en-US"/>
          </a:p>
        </p:txBody>
      </p:sp>
    </p:spTree>
    <p:extLst>
      <p:ext uri="{BB962C8B-B14F-4D97-AF65-F5344CB8AC3E}">
        <p14:creationId xmlns:p14="http://schemas.microsoft.com/office/powerpoint/2010/main" val="18538988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Elizabeth I notes:</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In the portrait, we can see scenes from the defeat of the Spanish Armada on the wall behind the Queen. This suggests it was painted to celebrate the defeat of the Spanish Armada. (English fireships setting out on the left, and Spanish ships being wrecked in storms on the right.) Also, Elizabeth’s hand rests on a globe, perhaps representing England’s command of the seas.  </a:t>
            </a:r>
          </a:p>
          <a:p>
            <a:pPr algn="l" rtl="0" fontAlgn="base">
              <a:buFont typeface="Arial" panose="020B0604020202020204" pitchFamily="34" charset="0"/>
              <a:buNone/>
            </a:pPr>
            <a:r>
              <a:rPr lang="en-GB" sz="1800" b="0" i="0">
                <a:solidFill>
                  <a:srgbClr val="000000"/>
                </a:solidFill>
                <a:effectLst/>
                <a:latin typeface="Calibri" panose="020F0502020204030204" pitchFamily="34" charset="0"/>
              </a:rPr>
              <a:t>In the portrait, only Elizabeth’s face and hands are visible. Her body is encased in her magnificent dress and enormous ruff. She wears several pearl necklaces and many more are sewn onto her clothing. (Pearls were a symbol of purity). Some may suggest she appears more as a symbol of power and majesty, rather than as a real woman. </a:t>
            </a:r>
          </a:p>
          <a:p>
            <a:endParaRPr lang="en-GB"/>
          </a:p>
        </p:txBody>
      </p:sp>
      <p:sp>
        <p:nvSpPr>
          <p:cNvPr id="4" name="Slide Number Placeholder 3"/>
          <p:cNvSpPr>
            <a:spLocks noGrp="1"/>
          </p:cNvSpPr>
          <p:nvPr>
            <p:ph type="sldNum" sz="quarter" idx="5"/>
          </p:nvPr>
        </p:nvSpPr>
        <p:spPr/>
        <p:txBody>
          <a:bodyPr/>
          <a:lstStyle/>
          <a:p>
            <a:fld id="{BFC92F05-74A2-E341-9B2C-CAE7807A0D04}" type="slidenum">
              <a:rPr lang="en-US" smtClean="0"/>
              <a:t>6</a:t>
            </a:fld>
            <a:endParaRPr lang="en-US"/>
          </a:p>
        </p:txBody>
      </p:sp>
    </p:spTree>
    <p:extLst>
      <p:ext uri="{BB962C8B-B14F-4D97-AF65-F5344CB8AC3E}">
        <p14:creationId xmlns:p14="http://schemas.microsoft.com/office/powerpoint/2010/main" val="2748306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770BB-28DD-36F2-697E-F6C6B90D61D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E50CB64-31E0-D8C1-567E-9E02247BA2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D876399-2182-024D-AD7C-39D15065B77A}"/>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5" name="Footer Placeholder 4">
            <a:extLst>
              <a:ext uri="{FF2B5EF4-FFF2-40B4-BE49-F238E27FC236}">
                <a16:creationId xmlns:a16="http://schemas.microsoft.com/office/drawing/2014/main" id="{451A61F6-9772-798B-5814-54CCB388F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18AD00-F805-718C-86FD-D68765DBCEDF}"/>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1814887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8A8FD-305C-A2FB-F312-101257CD413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70CCC5B-5DC8-7A0B-DAF9-B959B362D67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CEA7262-C632-3D55-4DB1-3C0EF9629854}"/>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5" name="Footer Placeholder 4">
            <a:extLst>
              <a:ext uri="{FF2B5EF4-FFF2-40B4-BE49-F238E27FC236}">
                <a16:creationId xmlns:a16="http://schemas.microsoft.com/office/drawing/2014/main" id="{DD762471-5A22-BDE8-1C2B-E7D19807B3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B52BA5-B284-F316-9EF1-DF7C7F93FE9F}"/>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3235614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191F8-FAC3-FAA6-FE9F-D1DC8782F6D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922D1A2-6E1D-8E82-FF06-CB83CE36FD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E65B0A6-BE17-E062-30BA-75B19D6262AF}"/>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5" name="Footer Placeholder 4">
            <a:extLst>
              <a:ext uri="{FF2B5EF4-FFF2-40B4-BE49-F238E27FC236}">
                <a16:creationId xmlns:a16="http://schemas.microsoft.com/office/drawing/2014/main" id="{F70252C9-9E03-8432-E6B4-99DC2D3C8D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F37A46-DA8D-8A05-603A-FCFA2EE12469}"/>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3168721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9514C-0531-0E62-C6FE-EBAD428363C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52F2570-696A-EEFD-7A81-A0914595B31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6C061F1-9BA9-2F07-3893-813D5D2F33C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F6341B9-1A1D-FEB7-C7A5-9D1A7469788A}"/>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6" name="Footer Placeholder 5">
            <a:extLst>
              <a:ext uri="{FF2B5EF4-FFF2-40B4-BE49-F238E27FC236}">
                <a16:creationId xmlns:a16="http://schemas.microsoft.com/office/drawing/2014/main" id="{8224DA3C-25CC-F3FE-A6BD-2582CA2833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7EF46E-C77D-315E-4FD4-1AADF8E804D6}"/>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3538373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F7C6E-E824-D5F9-30B4-39D9EA7D65B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656703E-3F6C-40FE-05EE-C1E0755EE4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E89AFD6-9F2C-4DFD-0DB6-4947B73A65E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9F77032-8C10-4A47-38EC-277AC01E3C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0E95866-30B3-073A-DD41-8E0E139370A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8D1772C-BF0E-C652-3BB2-ACE37EF3820A}"/>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8" name="Footer Placeholder 7">
            <a:extLst>
              <a:ext uri="{FF2B5EF4-FFF2-40B4-BE49-F238E27FC236}">
                <a16:creationId xmlns:a16="http://schemas.microsoft.com/office/drawing/2014/main" id="{0CC9BC1D-2BE6-F53B-531C-9E03EE184A9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3C02A68-CA7E-60DA-74F2-2925238B3EA4}"/>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3467163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25A8C-0261-47C5-F739-AEB2D0B4D20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D9B6BCD-4775-77EE-4629-8496A636D5B6}"/>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4" name="Footer Placeholder 3">
            <a:extLst>
              <a:ext uri="{FF2B5EF4-FFF2-40B4-BE49-F238E27FC236}">
                <a16:creationId xmlns:a16="http://schemas.microsoft.com/office/drawing/2014/main" id="{4B85A719-B8D3-E8B6-6D87-7E722ECC24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68596A-0FD2-1FBB-BC7C-ABB26DC95283}"/>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4251771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A027A7-94DE-409C-EA9D-6F1F956813D2}"/>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3" name="Footer Placeholder 2">
            <a:extLst>
              <a:ext uri="{FF2B5EF4-FFF2-40B4-BE49-F238E27FC236}">
                <a16:creationId xmlns:a16="http://schemas.microsoft.com/office/drawing/2014/main" id="{0A3C1B7E-89B7-9F0A-20DB-AF28CC54BEE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74D25EB-CAC8-966F-8A81-6CA99A118826}"/>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2534540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6CBEA-E377-FE49-C293-72E33AD58FB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00799FF-8B16-AEB4-94F1-73DA05C44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FD0A99B-CADC-9386-9B82-CE4CA60A7D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0C03954-DF86-7EFB-6FAC-8EC0284CA224}"/>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6" name="Footer Placeholder 5">
            <a:extLst>
              <a:ext uri="{FF2B5EF4-FFF2-40B4-BE49-F238E27FC236}">
                <a16:creationId xmlns:a16="http://schemas.microsoft.com/office/drawing/2014/main" id="{8E4C24EA-0942-D19E-C509-4541CB4CE4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8DE439-2FAA-3EE7-04E9-465A2F383068}"/>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738461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E4E24-3D25-2D5B-6E06-E281E715D43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42AFE5A-782D-4A96-A7B7-B8293FAB5B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49EFFD-9029-E3B9-B438-1B92C99358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A5BE3FF-6A87-5BCC-AD43-86D7393ED4FF}"/>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6" name="Footer Placeholder 5">
            <a:extLst>
              <a:ext uri="{FF2B5EF4-FFF2-40B4-BE49-F238E27FC236}">
                <a16:creationId xmlns:a16="http://schemas.microsoft.com/office/drawing/2014/main" id="{7EC2833B-E68D-ED40-B502-774191C159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E3BDA7-C60D-33D6-95E3-4E42927AEAC9}"/>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4219863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86908-8133-E797-586F-D16025FA1D6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4943B42-465C-7849-A5D9-E8A3F7060C6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F017A9-D793-D2E8-5890-B323E5B7A4D2}"/>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5" name="Footer Placeholder 4">
            <a:extLst>
              <a:ext uri="{FF2B5EF4-FFF2-40B4-BE49-F238E27FC236}">
                <a16:creationId xmlns:a16="http://schemas.microsoft.com/office/drawing/2014/main" id="{13FA9C77-3536-DFCB-DF80-4E78AEC053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8BA8FB-5D6C-D3ED-A2AE-788EA40D1A44}"/>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3482372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9C0AD4-0443-B027-FC35-11D3E60DAAD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41C1D2D-8AAC-B06C-2981-17C0DD04A16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6E61C0C-FB21-9D12-22B0-EB2FDEAF199F}"/>
              </a:ext>
            </a:extLst>
          </p:cNvPr>
          <p:cNvSpPr>
            <a:spLocks noGrp="1"/>
          </p:cNvSpPr>
          <p:nvPr>
            <p:ph type="dt" sz="half" idx="10"/>
          </p:nvPr>
        </p:nvSpPr>
        <p:spPr/>
        <p:txBody>
          <a:bodyPr/>
          <a:lstStyle/>
          <a:p>
            <a:fld id="{979DA49F-50D0-9E45-B810-3CA58A8B240F}" type="datetimeFigureOut">
              <a:rPr lang="en-US" smtClean="0"/>
              <a:t>7/3/2026</a:t>
            </a:fld>
            <a:endParaRPr lang="en-US"/>
          </a:p>
        </p:txBody>
      </p:sp>
      <p:sp>
        <p:nvSpPr>
          <p:cNvPr id="5" name="Footer Placeholder 4">
            <a:extLst>
              <a:ext uri="{FF2B5EF4-FFF2-40B4-BE49-F238E27FC236}">
                <a16:creationId xmlns:a16="http://schemas.microsoft.com/office/drawing/2014/main" id="{BC2C5D1A-7275-F7C4-EE74-D8306F05FF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E2E0B1-56F8-E71E-ACFA-3845822B8F5A}"/>
              </a:ext>
            </a:extLst>
          </p:cNvPr>
          <p:cNvSpPr>
            <a:spLocks noGrp="1"/>
          </p:cNvSpPr>
          <p:nvPr>
            <p:ph type="sldNum" sz="quarter" idx="12"/>
          </p:nvPr>
        </p:nvSpPr>
        <p:spPr/>
        <p:txBody>
          <a:bodyPr/>
          <a:lstStyle/>
          <a:p>
            <a:fld id="{B7E73ACB-50D8-6B49-B158-1A84847CD905}" type="slidenum">
              <a:rPr lang="en-US" smtClean="0"/>
              <a:t>‹#›</a:t>
            </a:fld>
            <a:endParaRPr lang="en-US"/>
          </a:p>
        </p:txBody>
      </p:sp>
    </p:spTree>
    <p:extLst>
      <p:ext uri="{BB962C8B-B14F-4D97-AF65-F5344CB8AC3E}">
        <p14:creationId xmlns:p14="http://schemas.microsoft.com/office/powerpoint/2010/main" val="1542853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D632DB-EC5F-1F9F-8942-5AB1CE4E4D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8145E91-5AE0-7AC2-5BE4-32AF01C845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1388312-C3E5-73F5-2CFD-A789D07CBB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9DA49F-50D0-9E45-B810-3CA58A8B240F}" type="datetimeFigureOut">
              <a:rPr lang="en-US" smtClean="0"/>
              <a:t>7/3/2026</a:t>
            </a:fld>
            <a:endParaRPr lang="en-US"/>
          </a:p>
        </p:txBody>
      </p:sp>
      <p:sp>
        <p:nvSpPr>
          <p:cNvPr id="5" name="Footer Placeholder 4">
            <a:extLst>
              <a:ext uri="{FF2B5EF4-FFF2-40B4-BE49-F238E27FC236}">
                <a16:creationId xmlns:a16="http://schemas.microsoft.com/office/drawing/2014/main" id="{22BB9D77-BCBF-C231-5228-6BC3DCDFEA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F2D05C0-75E0-A7DD-6869-05E34C2C34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E73ACB-50D8-6B49-B158-1A84847CD905}" type="slidenum">
              <a:rPr lang="en-US" smtClean="0"/>
              <a:t>‹#›</a:t>
            </a:fld>
            <a:endParaRPr lang="en-US"/>
          </a:p>
        </p:txBody>
      </p:sp>
    </p:spTree>
    <p:extLst>
      <p:ext uri="{BB962C8B-B14F-4D97-AF65-F5344CB8AC3E}">
        <p14:creationId xmlns:p14="http://schemas.microsoft.com/office/powerpoint/2010/main" val="3049012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npg.org.uk/collections/search/portrait/mw03078/King-Henry-VII"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hyperlink" Target="https://www.rct.uk/collection/404438/henry-viii-1491-1547"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hyperlink" Target="https://www.rct.uk/collection/404441/edward-vi-1537-53"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hyperlink" Target="https://www.npg.org.uk/collections/search/portrait/mw113910/Lady-Jane-Grey?LinkID=mp01373&amp;search=sas&amp;sText=LADY+JANE+GREY&amp;role=sit&amp;rNo=1" TargetMode="Externa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hyperlink" Target="https://www.npg.org.uk/collections/search/portrait/mw04264/Queen-Mary-I" TargetMode="Externa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hyperlink" Target="https://www.npg.org.uk/collections/search/portrait/mw02077/Queen-Elizabeth-I?LinkID=mp01452&amp;search=sas&amp;sText=queen+elizabeth+I&amp;OConly=true&amp;wPage=0&amp;role=sit&amp;rNo=8" TargetMode="Externa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409DC5-A305-9971-9550-31F31CC1197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pic>
        <p:nvPicPr>
          <p:cNvPr id="7" name="Picture 6">
            <a:extLst>
              <a:ext uri="{FF2B5EF4-FFF2-40B4-BE49-F238E27FC236}">
                <a16:creationId xmlns:a16="http://schemas.microsoft.com/office/drawing/2014/main" id="{496E6DED-7DF3-3BBC-7758-DF055B03D279}"/>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76439" y="3809244"/>
            <a:ext cx="2292935" cy="2292935"/>
          </a:xfrm>
          <a:prstGeom prst="rect">
            <a:avLst/>
          </a:prstGeom>
        </p:spPr>
      </p:pic>
      <p:pic>
        <p:nvPicPr>
          <p:cNvPr id="10" name="Picture 9">
            <a:extLst>
              <a:ext uri="{FF2B5EF4-FFF2-40B4-BE49-F238E27FC236}">
                <a16:creationId xmlns:a16="http://schemas.microsoft.com/office/drawing/2014/main" id="{831F01BA-2B97-53B9-F092-8D91571FB52C}"/>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087769" y="4857729"/>
            <a:ext cx="1624979" cy="1624979"/>
          </a:xfrm>
          <a:prstGeom prst="rect">
            <a:avLst/>
          </a:prstGeom>
        </p:spPr>
      </p:pic>
      <p:sp>
        <p:nvSpPr>
          <p:cNvPr id="8" name="Title 7">
            <a:extLst>
              <a:ext uri="{FF2B5EF4-FFF2-40B4-BE49-F238E27FC236}">
                <a16:creationId xmlns:a16="http://schemas.microsoft.com/office/drawing/2014/main" id="{7759A5BB-587E-31A9-7AB4-6303F41118E7}"/>
              </a:ext>
            </a:extLst>
          </p:cNvPr>
          <p:cNvSpPr txBox="1">
            <a:spLocks noGrp="1"/>
          </p:cNvSpPr>
          <p:nvPr>
            <p:ph type="title" idx="4294967295"/>
          </p:nvPr>
        </p:nvSpPr>
        <p:spPr>
          <a:xfrm>
            <a:off x="4782684" y="386924"/>
            <a:ext cx="3621974"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100" normalizeH="0" baseline="0" noProof="0">
                <a:ln>
                  <a:noFill/>
                </a:ln>
                <a:solidFill>
                  <a:srgbClr val="45235E"/>
                </a:solidFill>
                <a:effectLst/>
                <a:uLnTx/>
                <a:uFillTx/>
                <a:latin typeface="Open Sans Condensed" panose="020B0606030504020204" pitchFamily="34" charset="0"/>
                <a:ea typeface="Open Sans Condensed" panose="020B0606030504020204" pitchFamily="34" charset="0"/>
                <a:cs typeface="Open Sans Condensed" panose="020B0606030504020204" pitchFamily="34" charset="0"/>
              </a:rPr>
              <a:t>HENRY VII</a:t>
            </a:r>
          </a:p>
        </p:txBody>
      </p:sp>
      <p:pic>
        <p:nvPicPr>
          <p:cNvPr id="5" name="Picture 4" descr="A painting of a man in period dress. He wears a red and gold cloak and a large chain around his neck.">
            <a:hlinkClick r:id="rId6"/>
            <a:extLst>
              <a:ext uri="{FF2B5EF4-FFF2-40B4-BE49-F238E27FC236}">
                <a16:creationId xmlns:a16="http://schemas.microsoft.com/office/drawing/2014/main" id="{494A0D17-4B25-3965-11DA-83D4C8ED9E9E}"/>
              </a:ext>
            </a:extLst>
          </p:cNvPr>
          <p:cNvPicPr>
            <a:picLocks noChangeAspect="1"/>
          </p:cNvPicPr>
          <p:nvPr/>
        </p:nvPicPr>
        <p:blipFill>
          <a:blip r:embed="rId7"/>
          <a:stretch>
            <a:fillRect/>
          </a:stretch>
        </p:blipFill>
        <p:spPr>
          <a:xfrm>
            <a:off x="482931" y="614156"/>
            <a:ext cx="3584774" cy="5057881"/>
          </a:xfrm>
          <a:prstGeom prst="rect">
            <a:avLst/>
          </a:prstGeom>
        </p:spPr>
      </p:pic>
      <p:sp>
        <p:nvSpPr>
          <p:cNvPr id="22" name="TextBox 21">
            <a:extLst>
              <a:ext uri="{FF2B5EF4-FFF2-40B4-BE49-F238E27FC236}">
                <a16:creationId xmlns:a16="http://schemas.microsoft.com/office/drawing/2014/main" id="{3BF1A004-F71B-F10F-C57B-32A9032C7ED1}"/>
              </a:ext>
            </a:extLst>
          </p:cNvPr>
          <p:cNvSpPr txBox="1"/>
          <p:nvPr/>
        </p:nvSpPr>
        <p:spPr>
          <a:xfrm>
            <a:off x="503690" y="5736848"/>
            <a:ext cx="3476738" cy="253916"/>
          </a:xfrm>
          <a:prstGeom prst="rect">
            <a:avLst/>
          </a:prstGeom>
          <a:noFill/>
        </p:spPr>
        <p:txBody>
          <a:bodyPr wrap="square" rtlCol="0">
            <a:spAutoFit/>
          </a:bodyPr>
          <a:lstStyle/>
          <a:p>
            <a:r>
              <a:rPr lang="en-GB" sz="1000" b="1" spc="30">
                <a:solidFill>
                  <a:srgbClr val="9D691F"/>
                </a:solidFill>
                <a:effectLst/>
                <a:latin typeface="Georgia" panose="02040502050405020303" pitchFamily="18" charset="0"/>
                <a:ea typeface="Open Sans Condensed" panose="020B0606030504020204" pitchFamily="34" charset="0"/>
                <a:cs typeface="Open Sans Condensed" panose="020B0606030504020204" pitchFamily="34" charset="0"/>
              </a:rPr>
              <a:t>Reigned: </a:t>
            </a:r>
            <a:r>
              <a:rPr lang="en-GB" sz="1000" spc="30">
                <a:solidFill>
                  <a:srgbClr val="9D691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1485 - 1509 </a:t>
            </a:r>
          </a:p>
        </p:txBody>
      </p:sp>
      <p:sp>
        <p:nvSpPr>
          <p:cNvPr id="23" name="TextBox 22">
            <a:extLst>
              <a:ext uri="{FF2B5EF4-FFF2-40B4-BE49-F238E27FC236}">
                <a16:creationId xmlns:a16="http://schemas.microsoft.com/office/drawing/2014/main" id="{959E2155-F00F-75D2-58C0-8B9EB84878F7}"/>
              </a:ext>
            </a:extLst>
          </p:cNvPr>
          <p:cNvSpPr txBox="1"/>
          <p:nvPr/>
        </p:nvSpPr>
        <p:spPr>
          <a:xfrm>
            <a:off x="503690" y="6070170"/>
            <a:ext cx="3476738"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1457 - 1509    |   </a:t>
            </a:r>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latin typeface="Georgia" panose="02040502050405020303" pitchFamily="18" charset="0"/>
                <a:ea typeface="Open Sans Condensed Light" panose="020B0306030504020204" pitchFamily="34" charset="0"/>
                <a:cs typeface="Open Sans Condensed Light" panose="020B0306030504020204" pitchFamily="34" charset="0"/>
              </a:rPr>
              <a:t>Wales</a:t>
            </a:r>
            <a:endPar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endParaRPr>
          </a:p>
        </p:txBody>
      </p:sp>
      <p:sp>
        <p:nvSpPr>
          <p:cNvPr id="26" name="TextBox 25">
            <a:extLst>
              <a:ext uri="{FF2B5EF4-FFF2-40B4-BE49-F238E27FC236}">
                <a16:creationId xmlns:a16="http://schemas.microsoft.com/office/drawing/2014/main" id="{BC68A432-C1DD-9610-BEDF-FCBE2EB535ED}"/>
              </a:ext>
            </a:extLst>
          </p:cNvPr>
          <p:cNvSpPr txBox="1"/>
          <p:nvPr/>
        </p:nvSpPr>
        <p:spPr>
          <a:xfrm>
            <a:off x="4188857" y="912419"/>
            <a:ext cx="3618440" cy="292388"/>
          </a:xfrm>
          <a:prstGeom prst="rect">
            <a:avLst/>
          </a:prstGeom>
          <a:noFill/>
        </p:spPr>
        <p:txBody>
          <a:bodyPr wrap="square" rtlCol="0">
            <a:spAutoFit/>
          </a:bodyPr>
          <a:lstStyle/>
          <a:p>
            <a:r>
              <a:rPr lang="en-GB" sz="1300">
                <a:solidFill>
                  <a:srgbClr val="9D691F"/>
                </a:solidFill>
                <a:effectLst/>
                <a:latin typeface="Georgia" panose="02040502050405020303" pitchFamily="18" charset="0"/>
                <a:ea typeface="Open Sans" panose="020B0606030504020204" pitchFamily="34" charset="0"/>
                <a:cs typeface="Open Sans" panose="020B0606030504020204" pitchFamily="34" charset="0"/>
              </a:rPr>
              <a:t>Founder of the Tudor dynasty </a:t>
            </a:r>
          </a:p>
        </p:txBody>
      </p:sp>
      <p:sp>
        <p:nvSpPr>
          <p:cNvPr id="20" name="TextBox 19">
            <a:extLst>
              <a:ext uri="{FF2B5EF4-FFF2-40B4-BE49-F238E27FC236}">
                <a16:creationId xmlns:a16="http://schemas.microsoft.com/office/drawing/2014/main" id="{8EF1E5E4-D4E4-2461-6588-FCEC11B04F50}"/>
              </a:ext>
            </a:extLst>
          </p:cNvPr>
          <p:cNvSpPr txBox="1"/>
          <p:nvPr/>
        </p:nvSpPr>
        <p:spPr>
          <a:xfrm>
            <a:off x="4188857" y="1191561"/>
            <a:ext cx="3560619" cy="3985706"/>
          </a:xfrm>
          <a:prstGeom prst="rect">
            <a:avLst/>
          </a:prstGeom>
          <a:noFill/>
        </p:spPr>
        <p:txBody>
          <a:bodyPr wrap="square" rtlCol="0">
            <a:spAutoFit/>
          </a:bodyPr>
          <a:lstStyle/>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Henry VII’s grandmother was Katherine of France. She had been married to Henry V. This meant Henry VII was part of the House of </a:t>
            </a:r>
            <a:r>
              <a:rPr lang="en-GB" sz="1100" b="1">
                <a:effectLst/>
                <a:latin typeface="Georgia" panose="02040502050405020303" pitchFamily="18" charset="0"/>
                <a:ea typeface="Open Sans" panose="020B0606030504020204" pitchFamily="34" charset="0"/>
                <a:cs typeface="Open Sans" panose="020B0606030504020204" pitchFamily="34" charset="0"/>
              </a:rPr>
              <a:t>Lancaster</a:t>
            </a:r>
            <a:r>
              <a:rPr lang="en-GB" sz="1100">
                <a:latin typeface="Georgia" panose="02040502050405020303" pitchFamily="18" charset="0"/>
                <a:ea typeface="Open Sans" panose="020B0606030504020204" pitchFamily="34" charset="0"/>
                <a:cs typeface="Open Sans" panose="020B0606030504020204" pitchFamily="34" charset="0"/>
              </a:rPr>
              <a:t>.</a:t>
            </a:r>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He became king after the Battle of Bosworth in 1485, where King Richard III was killed. </a:t>
            </a:r>
            <a:br>
              <a:rPr lang="en-GB" sz="1100">
                <a:effectLst/>
                <a:latin typeface="Georgia" panose="02040502050405020303" pitchFamily="18" charset="0"/>
                <a:ea typeface="Open Sans" panose="020B0606030504020204" pitchFamily="34" charset="0"/>
                <a:cs typeface="Open Sans" panose="020B0606030504020204" pitchFamily="34" charset="0"/>
              </a:rPr>
            </a:b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Henry did not have a strong claim to the throne. He made his claim stronger by marrying Elizabeth who was part of the </a:t>
            </a:r>
            <a:r>
              <a:rPr lang="en-GB" sz="1100" b="1">
                <a:effectLst/>
                <a:latin typeface="Georgia" panose="02040502050405020303" pitchFamily="18" charset="0"/>
                <a:ea typeface="Open Sans" panose="020B0606030504020204" pitchFamily="34" charset="0"/>
                <a:cs typeface="Open Sans" panose="020B0606030504020204" pitchFamily="34" charset="0"/>
              </a:rPr>
              <a:t>York</a:t>
            </a:r>
            <a:r>
              <a:rPr lang="en-GB" sz="1100">
                <a:effectLst/>
                <a:latin typeface="Georgia" panose="02040502050405020303" pitchFamily="18" charset="0"/>
                <a:ea typeface="Open Sans" panose="020B0606030504020204" pitchFamily="34" charset="0"/>
                <a:cs typeface="Open Sans" panose="020B0606030504020204" pitchFamily="34" charset="0"/>
              </a:rPr>
              <a:t> family.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Together, they united the two royal houses of </a:t>
            </a:r>
            <a:r>
              <a:rPr lang="en-GB" sz="1100" b="1">
                <a:effectLst/>
                <a:latin typeface="Georgia" panose="02040502050405020303" pitchFamily="18" charset="0"/>
                <a:ea typeface="Open Sans" panose="020B0606030504020204" pitchFamily="34" charset="0"/>
                <a:cs typeface="Open Sans" panose="020B0606030504020204" pitchFamily="34" charset="0"/>
              </a:rPr>
              <a:t>Lancaster</a:t>
            </a:r>
            <a:r>
              <a:rPr lang="en-GB" sz="1100">
                <a:effectLst/>
                <a:latin typeface="Georgia" panose="02040502050405020303" pitchFamily="18" charset="0"/>
                <a:ea typeface="Open Sans" panose="020B0606030504020204" pitchFamily="34" charset="0"/>
                <a:cs typeface="Open Sans" panose="020B0606030504020204" pitchFamily="34" charset="0"/>
              </a:rPr>
              <a:t> and </a:t>
            </a:r>
            <a:r>
              <a:rPr lang="en-GB" sz="1100" b="1">
                <a:effectLst/>
                <a:latin typeface="Georgia" panose="02040502050405020303" pitchFamily="18" charset="0"/>
                <a:ea typeface="Open Sans" panose="020B0606030504020204" pitchFamily="34" charset="0"/>
                <a:cs typeface="Open Sans" panose="020B0606030504020204" pitchFamily="34" charset="0"/>
              </a:rPr>
              <a:t>York</a:t>
            </a:r>
            <a:r>
              <a:rPr lang="en-GB" sz="1100">
                <a:effectLst/>
                <a:latin typeface="Georgia" panose="02040502050405020303" pitchFamily="18" charset="0"/>
                <a:ea typeface="Open Sans" panose="020B0606030504020204" pitchFamily="34" charset="0"/>
                <a:cs typeface="Open Sans" panose="020B0606030504020204" pitchFamily="34" charset="0"/>
              </a:rPr>
              <a:t>. He combined the two families' </a:t>
            </a:r>
            <a:r>
              <a:rPr lang="en-GB" sz="1100" b="1">
                <a:effectLst/>
                <a:latin typeface="Georgia" panose="02040502050405020303" pitchFamily="18" charset="0"/>
                <a:ea typeface="Open Sans" panose="020B0606030504020204" pitchFamily="34" charset="0"/>
                <a:cs typeface="Open Sans" panose="020B0606030504020204" pitchFamily="34" charset="0"/>
              </a:rPr>
              <a:t>emblems</a:t>
            </a:r>
            <a:r>
              <a:rPr lang="en-GB" sz="1100">
                <a:effectLst/>
                <a:latin typeface="Georgia" panose="02040502050405020303" pitchFamily="18" charset="0"/>
                <a:ea typeface="Open Sans" panose="020B0606030504020204" pitchFamily="34" charset="0"/>
                <a:cs typeface="Open Sans" panose="020B0606030504020204" pitchFamily="34" charset="0"/>
              </a:rPr>
              <a:t>, the red and white roses, and created a new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Tudor </a:t>
            </a:r>
            <a:r>
              <a:rPr lang="en-GB" sz="1100" b="1">
                <a:effectLst/>
                <a:latin typeface="Georgia" panose="02040502050405020303" pitchFamily="18" charset="0"/>
                <a:ea typeface="Open Sans" panose="020B0606030504020204" pitchFamily="34" charset="0"/>
                <a:cs typeface="Open Sans" panose="020B0606030504020204" pitchFamily="34" charset="0"/>
              </a:rPr>
              <a:t>emblem</a:t>
            </a:r>
            <a:r>
              <a:rPr lang="en-GB" sz="1100">
                <a:effectLst/>
                <a:latin typeface="Georgia" panose="02040502050405020303" pitchFamily="18" charset="0"/>
                <a:ea typeface="Open Sans" panose="020B0606030504020204" pitchFamily="34" charset="0"/>
                <a:cs typeface="Open Sans" panose="020B0606030504020204" pitchFamily="34" charset="0"/>
              </a:rPr>
              <a:t>.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Henry created personal bodyguards called </a:t>
            </a:r>
            <a:r>
              <a:rPr lang="en-GB" sz="1100" b="1">
                <a:effectLst/>
                <a:latin typeface="Georgia" panose="02040502050405020303" pitchFamily="18" charset="0"/>
                <a:ea typeface="Open Sans" panose="020B0606030504020204" pitchFamily="34" charset="0"/>
                <a:cs typeface="Open Sans" panose="020B0606030504020204" pitchFamily="34" charset="0"/>
              </a:rPr>
              <a:t>Yeoman of the Guard</a:t>
            </a:r>
            <a:r>
              <a:rPr lang="en-GB" sz="1100">
                <a:effectLst/>
                <a:latin typeface="Georgia" panose="02040502050405020303" pitchFamily="18" charset="0"/>
                <a:ea typeface="Open Sans" panose="020B0606030504020204" pitchFamily="34" charset="0"/>
                <a:cs typeface="Open Sans" panose="020B0606030504020204" pitchFamily="34" charset="0"/>
              </a:rPr>
              <a:t>, also known as ‘Beefeaters’. The Beefeaters still have duties at Tower of London today. </a:t>
            </a:r>
          </a:p>
          <a:p>
            <a:pPr defTabSz="144000"/>
            <a:endParaRPr lang="en-GB" sz="1100">
              <a:latin typeface="Georgia" panose="02040502050405020303" pitchFamily="18" charset="0"/>
              <a:ea typeface="Open Sans" panose="020B0606030504020204" pitchFamily="34" charset="0"/>
              <a:cs typeface="Open Sans" panose="020B0606030504020204" pitchFamily="34" charset="0"/>
            </a:endParaRP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Defeated two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uprisings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that were led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by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imposters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t>
            </a:r>
          </a:p>
          <a:p>
            <a:pPr defTabSz="144000"/>
            <a:endParaRPr lang="en-US" sz="1100">
              <a:latin typeface="Georgia" panose="02040502050405020303" pitchFamily="18"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7239B626-E470-0840-109D-8271BFADF3F8}"/>
              </a:ext>
            </a:extLst>
          </p:cNvPr>
          <p:cNvSpPr txBox="1"/>
          <p:nvPr/>
        </p:nvSpPr>
        <p:spPr>
          <a:xfrm>
            <a:off x="7896167" y="1191561"/>
            <a:ext cx="3618440" cy="2631490"/>
          </a:xfrm>
          <a:prstGeom prst="rect">
            <a:avLst/>
          </a:prstGeom>
          <a:noFill/>
        </p:spPr>
        <p:txBody>
          <a:bodyPr wrap="square" rtlCol="0">
            <a:spAutoFit/>
          </a:bodyPr>
          <a:lstStyle/>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Made the power and reputation of the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monarchy</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stronger.</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Reduced the power of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nobles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by banning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private armies.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Increased taxes. </a:t>
            </a:r>
          </a:p>
          <a:p>
            <a:pPr marL="171450" indent="-171450" defTabSz="144000">
              <a:buFont typeface="Arial" panose="020B0604020202020204" pitchFamily="34" charset="0"/>
              <a:buChar char="•"/>
            </a:pPr>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Henry arranged marriages for his children to help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make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alliances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with other countries and keep peace. </a:t>
            </a:r>
          </a:p>
          <a:p>
            <a:pPr defTabSz="144000"/>
            <a:endParaRPr lang="en-GB" sz="1100">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His son Arthur married Katherine of Aragon in 1501. His daughter Margaret married James IV of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Scotland in 1503.  </a:t>
            </a:r>
          </a:p>
          <a:p>
            <a:pPr marL="171450" indent="-171450" defTabSz="144000">
              <a:buFont typeface="Arial" panose="020B0604020202020204" pitchFamily="34" charset="0"/>
              <a:buChar char="•"/>
            </a:pPr>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When he died, he left behind a stable country, a secure throne and a full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treasury. </a:t>
            </a:r>
            <a:endParaRPr lang="en-GB" sz="1100" b="1">
              <a:effectLst/>
              <a:latin typeface="Georgia" panose="02040502050405020303" pitchFamily="18" charset="0"/>
              <a:ea typeface="Open Sans" panose="020B0606030504020204" pitchFamily="34" charset="0"/>
              <a:cs typeface="Open Sans" panose="020B0606030504020204" pitchFamily="34" charset="0"/>
            </a:endParaRPr>
          </a:p>
        </p:txBody>
      </p:sp>
      <p:sp>
        <p:nvSpPr>
          <p:cNvPr id="45" name="TextBox 44">
            <a:extLst>
              <a:ext uri="{FF2B5EF4-FFF2-40B4-BE49-F238E27FC236}">
                <a16:creationId xmlns:a16="http://schemas.microsoft.com/office/drawing/2014/main" id="{9C0BEE9B-F041-AB87-A5A0-B6787CC59622}"/>
              </a:ext>
            </a:extLst>
          </p:cNvPr>
          <p:cNvSpPr txBox="1"/>
          <p:nvPr/>
        </p:nvSpPr>
        <p:spPr>
          <a:xfrm>
            <a:off x="9559762" y="4678712"/>
            <a:ext cx="2126289" cy="553998"/>
          </a:xfrm>
          <a:prstGeom prst="rect">
            <a:avLst/>
          </a:prstGeom>
          <a:noFill/>
        </p:spPr>
        <p:txBody>
          <a:bodyPr wrap="square" rtlCol="0">
            <a:spAutoFit/>
          </a:bodyPr>
          <a:lstStyle/>
          <a:p>
            <a:pPr algn="ctr"/>
            <a:r>
              <a:rPr lang="en-GB" sz="1000">
                <a:effectLst/>
                <a:latin typeface="Georgia" panose="02040502050405020303" pitchFamily="18" charset="0"/>
              </a:rPr>
              <a:t>He enjoyed sports and games including tennis, hunting and playing cards. </a:t>
            </a:r>
          </a:p>
        </p:txBody>
      </p:sp>
      <p:sp>
        <p:nvSpPr>
          <p:cNvPr id="44" name="TextBox 43">
            <a:extLst>
              <a:ext uri="{FF2B5EF4-FFF2-40B4-BE49-F238E27FC236}">
                <a16:creationId xmlns:a16="http://schemas.microsoft.com/office/drawing/2014/main" id="{C15B7CD0-E2EB-50E3-7551-7D54FD5C7457}"/>
              </a:ext>
            </a:extLst>
          </p:cNvPr>
          <p:cNvSpPr txBox="1"/>
          <p:nvPr/>
        </p:nvSpPr>
        <p:spPr>
          <a:xfrm>
            <a:off x="8206984" y="5470163"/>
            <a:ext cx="1386549" cy="400110"/>
          </a:xfrm>
          <a:prstGeom prst="rect">
            <a:avLst/>
          </a:prstGeom>
          <a:noFill/>
        </p:spPr>
        <p:txBody>
          <a:bodyPr wrap="square" rtlCol="0">
            <a:spAutoFit/>
          </a:bodyPr>
          <a:lstStyle/>
          <a:p>
            <a:pPr algn="ctr"/>
            <a:r>
              <a:rPr lang="en-GB" sz="1000">
                <a:effectLst/>
                <a:latin typeface="Georgia" panose="02040502050405020303" pitchFamily="18" charset="0"/>
              </a:rPr>
              <a:t>His mother was only 13 when he was born. </a:t>
            </a:r>
          </a:p>
        </p:txBody>
      </p:sp>
      <p:sp>
        <p:nvSpPr>
          <p:cNvPr id="28" name="TextBox 27">
            <a:extLst>
              <a:ext uri="{FF2B5EF4-FFF2-40B4-BE49-F238E27FC236}">
                <a16:creationId xmlns:a16="http://schemas.microsoft.com/office/drawing/2014/main" id="{C53C6135-DF6F-5771-7B09-328B3128BCD4}"/>
              </a:ext>
            </a:extLst>
          </p:cNvPr>
          <p:cNvSpPr txBox="1"/>
          <p:nvPr/>
        </p:nvSpPr>
        <p:spPr>
          <a:xfrm>
            <a:off x="4640586" y="5327233"/>
            <a:ext cx="3044132" cy="430887"/>
          </a:xfrm>
          <a:prstGeom prst="rect">
            <a:avLst/>
          </a:prstGeom>
          <a:noFill/>
        </p:spPr>
        <p:txBody>
          <a:bodyPr wrap="square" rtlCol="0">
            <a:spAutoFit/>
          </a:bodyPr>
          <a:lstStyle/>
          <a:p>
            <a:r>
              <a:rPr lang="en-GB" sz="1100">
                <a:effectLst/>
                <a:latin typeface="Georgia" panose="02040502050405020303" pitchFamily="18" charset="0"/>
                <a:ea typeface="Open Sans" panose="020B0606030504020204" pitchFamily="34" charset="0"/>
                <a:cs typeface="Open Sans" panose="020B0606030504020204" pitchFamily="34" charset="0"/>
              </a:rPr>
              <a:t>How did Henry make sure the Tudors were in a strong position on the throne when he died? </a:t>
            </a:r>
          </a:p>
        </p:txBody>
      </p:sp>
      <p:sp>
        <p:nvSpPr>
          <p:cNvPr id="32" name="TextBox 31">
            <a:extLst>
              <a:ext uri="{FF2B5EF4-FFF2-40B4-BE49-F238E27FC236}">
                <a16:creationId xmlns:a16="http://schemas.microsoft.com/office/drawing/2014/main" id="{700EF7AB-D8DA-CC24-2EF3-D25CA99CF61F}"/>
              </a:ext>
            </a:extLst>
          </p:cNvPr>
          <p:cNvSpPr txBox="1"/>
          <p:nvPr/>
        </p:nvSpPr>
        <p:spPr>
          <a:xfrm>
            <a:off x="4640586" y="5989636"/>
            <a:ext cx="3038176" cy="261610"/>
          </a:xfrm>
          <a:prstGeom prst="rect">
            <a:avLst/>
          </a:prstGeom>
          <a:noFill/>
        </p:spPr>
        <p:txBody>
          <a:bodyPr wrap="square" rtlCol="0">
            <a:spAutoFit/>
          </a:bodyPr>
          <a:lstStyle/>
          <a:p>
            <a:r>
              <a:rPr lang="en-GB" sz="1100">
                <a:effectLst/>
                <a:latin typeface="Georgia" panose="02040502050405020303" pitchFamily="18" charset="0"/>
              </a:rPr>
              <a:t>Do you think Henry was a popular king? </a:t>
            </a:r>
          </a:p>
        </p:txBody>
      </p:sp>
      <p:sp>
        <p:nvSpPr>
          <p:cNvPr id="18" name="Rectangle 17">
            <a:extLst>
              <a:ext uri="{FF2B5EF4-FFF2-40B4-BE49-F238E27FC236}">
                <a16:creationId xmlns:a16="http://schemas.microsoft.com/office/drawing/2014/main" id="{7F5E730D-2F17-DEF4-17F1-C963328DDF92}"/>
              </a:ext>
              <a:ext uri="{C183D7F6-B498-43B3-948B-1728B52AA6E4}">
                <adec:decorative xmlns:adec="http://schemas.microsoft.com/office/drawing/2017/decorative" val="1"/>
              </a:ext>
            </a:extLst>
          </p:cNvPr>
          <p:cNvSpPr/>
          <p:nvPr/>
        </p:nvSpPr>
        <p:spPr>
          <a:xfrm>
            <a:off x="503691" y="5719756"/>
            <a:ext cx="3560620" cy="288099"/>
          </a:xfrm>
          <a:prstGeom prst="rect">
            <a:avLst/>
          </a:prstGeom>
          <a:noFill/>
          <a:ln w="19050">
            <a:solidFill>
              <a:srgbClr val="B4792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8196F-0E60-3289-AF71-DC0754CA6743}"/>
              </a:ext>
              <a:ext uri="{C183D7F6-B498-43B3-948B-1728B52AA6E4}">
                <adec:decorative xmlns:adec="http://schemas.microsoft.com/office/drawing/2017/decorative" val="1"/>
              </a:ext>
            </a:extLst>
          </p:cNvPr>
          <p:cNvSpPr/>
          <p:nvPr/>
        </p:nvSpPr>
        <p:spPr>
          <a:xfrm>
            <a:off x="503690" y="6053324"/>
            <a:ext cx="3564287" cy="288099"/>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98082C3-5754-3D97-E6BF-94521064A965}"/>
              </a:ext>
              <a:ext uri="{C183D7F6-B498-43B3-948B-1728B52AA6E4}">
                <adec:decorative xmlns:adec="http://schemas.microsoft.com/office/drawing/2017/decorative" val="1"/>
              </a:ext>
            </a:extLst>
          </p:cNvPr>
          <p:cNvSpPr/>
          <p:nvPr/>
        </p:nvSpPr>
        <p:spPr>
          <a:xfrm>
            <a:off x="4290638" y="5232710"/>
            <a:ext cx="3560620" cy="1133528"/>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5E2A8960-C6C4-C51C-B463-9C3D8E19CC69}"/>
              </a:ext>
              <a:ext uri="{C183D7F6-B498-43B3-948B-1728B52AA6E4}">
                <adec:decorative xmlns:adec="http://schemas.microsoft.com/office/drawing/2017/decorative" val="1"/>
              </a:ext>
            </a:extLst>
          </p:cNvPr>
          <p:cNvSpPr txBox="1"/>
          <p:nvPr/>
        </p:nvSpPr>
        <p:spPr>
          <a:xfrm>
            <a:off x="4355198" y="5338774"/>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33" name="TextBox 32">
            <a:extLst>
              <a:ext uri="{FF2B5EF4-FFF2-40B4-BE49-F238E27FC236}">
                <a16:creationId xmlns:a16="http://schemas.microsoft.com/office/drawing/2014/main" id="{43A811A9-668D-F919-0DF3-531AFE457BD8}"/>
              </a:ext>
              <a:ext uri="{C183D7F6-B498-43B3-948B-1728B52AA6E4}">
                <adec:decorative xmlns:adec="http://schemas.microsoft.com/office/drawing/2017/decorative" val="1"/>
              </a:ext>
            </a:extLst>
          </p:cNvPr>
          <p:cNvSpPr txBox="1"/>
          <p:nvPr/>
        </p:nvSpPr>
        <p:spPr>
          <a:xfrm>
            <a:off x="4355198" y="6001177"/>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cxnSp>
        <p:nvCxnSpPr>
          <p:cNvPr id="39" name="Straight Connector 38">
            <a:extLst>
              <a:ext uri="{FF2B5EF4-FFF2-40B4-BE49-F238E27FC236}">
                <a16:creationId xmlns:a16="http://schemas.microsoft.com/office/drawing/2014/main" id="{06D1E6D8-360B-13A1-38D0-2AC7C0352B5B}"/>
              </a:ext>
              <a:ext uri="{C183D7F6-B498-43B3-948B-1728B52AA6E4}">
                <adec:decorative xmlns:adec="http://schemas.microsoft.com/office/drawing/2017/decorative" val="1"/>
              </a:ext>
            </a:extLst>
          </p:cNvPr>
          <p:cNvCxnSpPr>
            <a:cxnSpLocks/>
          </p:cNvCxnSpPr>
          <p:nvPr/>
        </p:nvCxnSpPr>
        <p:spPr>
          <a:xfrm>
            <a:off x="4421688" y="5860309"/>
            <a:ext cx="3257074" cy="0"/>
          </a:xfrm>
          <a:prstGeom prst="line">
            <a:avLst/>
          </a:prstGeom>
          <a:ln w="9525">
            <a:solidFill>
              <a:srgbClr val="D0B070"/>
            </a:solidFill>
          </a:ln>
        </p:spPr>
        <p:style>
          <a:lnRef idx="1">
            <a:schemeClr val="accent1"/>
          </a:lnRef>
          <a:fillRef idx="0">
            <a:schemeClr val="accent1"/>
          </a:fillRef>
          <a:effectRef idx="0">
            <a:schemeClr val="accent1"/>
          </a:effectRef>
          <a:fontRef idx="minor">
            <a:schemeClr val="tx1"/>
          </a:fontRef>
        </p:style>
      </p:cxnSp>
      <p:pic>
        <p:nvPicPr>
          <p:cNvPr id="47" name="Picture 46">
            <a:extLst>
              <a:ext uri="{FF2B5EF4-FFF2-40B4-BE49-F238E27FC236}">
                <a16:creationId xmlns:a16="http://schemas.microsoft.com/office/drawing/2014/main" id="{AFF0CBA8-16E7-5C6A-7B37-4C6FF3C6B767}"/>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054598" y="152313"/>
            <a:ext cx="980840" cy="980840"/>
          </a:xfrm>
          <a:prstGeom prst="rect">
            <a:avLst/>
          </a:prstGeom>
        </p:spPr>
      </p:pic>
      <p:sp>
        <p:nvSpPr>
          <p:cNvPr id="11" name="TextBox 10">
            <a:extLst>
              <a:ext uri="{FF2B5EF4-FFF2-40B4-BE49-F238E27FC236}">
                <a16:creationId xmlns:a16="http://schemas.microsoft.com/office/drawing/2014/main" id="{390F9BF8-3617-3276-7EC8-5C7454ED2F0A}"/>
              </a:ext>
              <a:ext uri="{C183D7F6-B498-43B3-948B-1728B52AA6E4}">
                <adec:decorative xmlns:adec="http://schemas.microsoft.com/office/drawing/2017/decorative" val="1"/>
              </a:ext>
            </a:extLst>
          </p:cNvPr>
          <p:cNvSpPr txBox="1"/>
          <p:nvPr/>
        </p:nvSpPr>
        <p:spPr>
          <a:xfrm>
            <a:off x="503690" y="5468331"/>
            <a:ext cx="3044132" cy="200055"/>
          </a:xfrm>
          <a:prstGeom prst="rect">
            <a:avLst/>
          </a:prstGeom>
          <a:noFill/>
        </p:spPr>
        <p:txBody>
          <a:bodyPr wrap="square" rtlCol="0">
            <a:spAutoFit/>
          </a:bodyPr>
          <a:lstStyle/>
          <a:p>
            <a:r>
              <a:rPr lang="en-GB" sz="700">
                <a:solidFill>
                  <a:schemeClr val="bg1"/>
                </a:solidFill>
                <a:effectLst/>
                <a:latin typeface="Georgia" panose="02040502050405020303" pitchFamily="18" charset="0"/>
                <a:ea typeface="Open Sans" panose="020B0606030504020204" pitchFamily="34" charset="0"/>
                <a:cs typeface="Open Sans" panose="020B0606030504020204" pitchFamily="34" charset="0"/>
              </a:rPr>
              <a:t>© National Portrait Gallery, London </a:t>
            </a:r>
          </a:p>
        </p:txBody>
      </p:sp>
    </p:spTree>
    <p:extLst>
      <p:ext uri="{BB962C8B-B14F-4D97-AF65-F5344CB8AC3E}">
        <p14:creationId xmlns:p14="http://schemas.microsoft.com/office/powerpoint/2010/main" val="534259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409DC5-A305-9971-9550-31F31CC1197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sp>
        <p:nvSpPr>
          <p:cNvPr id="8" name="Title 7">
            <a:extLst>
              <a:ext uri="{FF2B5EF4-FFF2-40B4-BE49-F238E27FC236}">
                <a16:creationId xmlns:a16="http://schemas.microsoft.com/office/drawing/2014/main" id="{7759A5BB-587E-31A9-7AB4-6303F41118E7}"/>
              </a:ext>
            </a:extLst>
          </p:cNvPr>
          <p:cNvSpPr txBox="1">
            <a:spLocks noGrp="1"/>
          </p:cNvSpPr>
          <p:nvPr>
            <p:ph type="title" idx="4294967295"/>
          </p:nvPr>
        </p:nvSpPr>
        <p:spPr>
          <a:xfrm>
            <a:off x="4782684" y="386924"/>
            <a:ext cx="3621974"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100" normalizeH="0" baseline="0" noProof="0">
                <a:ln>
                  <a:noFill/>
                </a:ln>
                <a:solidFill>
                  <a:srgbClr val="45235E"/>
                </a:solidFill>
                <a:effectLst/>
                <a:uLnTx/>
                <a:uFillTx/>
                <a:latin typeface="Open Sans Condensed" panose="020B0606030504020204" pitchFamily="34" charset="0"/>
                <a:ea typeface="Open Sans Condensed" panose="020B0606030504020204" pitchFamily="34" charset="0"/>
                <a:cs typeface="Open Sans Condensed" panose="020B0606030504020204" pitchFamily="34" charset="0"/>
              </a:rPr>
              <a:t>HENRY VIII</a:t>
            </a:r>
          </a:p>
        </p:txBody>
      </p:sp>
      <p:pic>
        <p:nvPicPr>
          <p:cNvPr id="9" name="Picture 8" descr="Painting of a man in period dress. He wears gold and fur lined garments, with lots of jewels. He has a sword in one hand and a glove in the other. ">
            <a:hlinkClick r:id="rId4"/>
            <a:extLst>
              <a:ext uri="{FF2B5EF4-FFF2-40B4-BE49-F238E27FC236}">
                <a16:creationId xmlns:a16="http://schemas.microsoft.com/office/drawing/2014/main" id="{FB4AAD1C-9DE3-CF7F-8522-9817C59E693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333"/>
          <a:stretch/>
        </p:blipFill>
        <p:spPr>
          <a:xfrm>
            <a:off x="510596" y="499241"/>
            <a:ext cx="3553714" cy="5169146"/>
          </a:xfrm>
          <a:prstGeom prst="rect">
            <a:avLst/>
          </a:prstGeom>
        </p:spPr>
      </p:pic>
      <p:sp>
        <p:nvSpPr>
          <p:cNvPr id="22" name="TextBox 21">
            <a:extLst>
              <a:ext uri="{FF2B5EF4-FFF2-40B4-BE49-F238E27FC236}">
                <a16:creationId xmlns:a16="http://schemas.microsoft.com/office/drawing/2014/main" id="{3BF1A004-F71B-F10F-C57B-32A9032C7ED1}"/>
              </a:ext>
            </a:extLst>
          </p:cNvPr>
          <p:cNvSpPr txBox="1"/>
          <p:nvPr/>
        </p:nvSpPr>
        <p:spPr>
          <a:xfrm>
            <a:off x="503690" y="5736848"/>
            <a:ext cx="3476738" cy="253916"/>
          </a:xfrm>
          <a:prstGeom prst="rect">
            <a:avLst/>
          </a:prstGeom>
          <a:noFill/>
        </p:spPr>
        <p:txBody>
          <a:bodyPr wrap="square" lIns="91440" tIns="45720" rIns="91440" bIns="45720" rtlCol="0" anchor="t">
            <a:spAutoFit/>
          </a:bodyPr>
          <a:lstStyle/>
          <a:p>
            <a:r>
              <a:rPr lang="en-GB" sz="1000" b="1" spc="30">
                <a:solidFill>
                  <a:srgbClr val="9D691F"/>
                </a:solidFill>
                <a:effectLst/>
                <a:latin typeface="Georgia"/>
                <a:ea typeface="Open Sans Condensed" panose="020B0606030504020204" pitchFamily="34" charset="0"/>
                <a:cs typeface="Open Sans Condensed" panose="020B0606030504020204" pitchFamily="34" charset="0"/>
              </a:rPr>
              <a:t>Reigned: </a:t>
            </a:r>
            <a:r>
              <a:rPr lang="en-GB" sz="1000" spc="30">
                <a:solidFill>
                  <a:srgbClr val="9D691F"/>
                </a:solidFill>
                <a:latin typeface="Georgia"/>
                <a:ea typeface="Open Sans Condensed" panose="020B0606030504020204" pitchFamily="34" charset="0"/>
                <a:cs typeface="Open Sans Condensed" panose="020B0606030504020204" pitchFamily="34" charset="0"/>
              </a:rPr>
              <a:t>1509</a:t>
            </a:r>
            <a:r>
              <a:rPr lang="en-GB" sz="1000" spc="30">
                <a:solidFill>
                  <a:srgbClr val="9D691F"/>
                </a:solidFill>
                <a:effectLst/>
                <a:latin typeface="Georgia"/>
                <a:ea typeface="Open Sans Condensed Light" panose="020B0306030504020204" pitchFamily="34" charset="0"/>
                <a:cs typeface="Open Sans Condensed Light" panose="020B0306030504020204" pitchFamily="34" charset="0"/>
              </a:rPr>
              <a:t> – 1547</a:t>
            </a:r>
          </a:p>
        </p:txBody>
      </p:sp>
      <p:sp>
        <p:nvSpPr>
          <p:cNvPr id="23" name="TextBox 22">
            <a:extLst>
              <a:ext uri="{FF2B5EF4-FFF2-40B4-BE49-F238E27FC236}">
                <a16:creationId xmlns:a16="http://schemas.microsoft.com/office/drawing/2014/main" id="{959E2155-F00F-75D2-58C0-8B9EB84878F7}"/>
              </a:ext>
            </a:extLst>
          </p:cNvPr>
          <p:cNvSpPr txBox="1"/>
          <p:nvPr/>
        </p:nvSpPr>
        <p:spPr>
          <a:xfrm>
            <a:off x="503690" y="6070170"/>
            <a:ext cx="3476738"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1491 - 1547    |   </a:t>
            </a:r>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London</a:t>
            </a:r>
          </a:p>
        </p:txBody>
      </p:sp>
      <p:sp>
        <p:nvSpPr>
          <p:cNvPr id="26" name="TextBox 25">
            <a:extLst>
              <a:ext uri="{FF2B5EF4-FFF2-40B4-BE49-F238E27FC236}">
                <a16:creationId xmlns:a16="http://schemas.microsoft.com/office/drawing/2014/main" id="{BC68A432-C1DD-9610-BEDF-FCBE2EB535ED}"/>
              </a:ext>
            </a:extLst>
          </p:cNvPr>
          <p:cNvSpPr txBox="1"/>
          <p:nvPr/>
        </p:nvSpPr>
        <p:spPr>
          <a:xfrm>
            <a:off x="4188857" y="912419"/>
            <a:ext cx="3788816" cy="492443"/>
          </a:xfrm>
          <a:prstGeom prst="rect">
            <a:avLst/>
          </a:prstGeom>
          <a:noFill/>
        </p:spPr>
        <p:txBody>
          <a:bodyPr wrap="square" rtlCol="0">
            <a:spAutoFit/>
          </a:bodyPr>
          <a:lstStyle/>
          <a:p>
            <a:r>
              <a:rPr lang="en-GB" sz="1300">
                <a:solidFill>
                  <a:srgbClr val="9D691F"/>
                </a:solidFill>
                <a:effectLst/>
                <a:latin typeface="Georgia" panose="02040502050405020303" pitchFamily="18" charset="0"/>
                <a:ea typeface="Open Sans" panose="020B0606030504020204" pitchFamily="34" charset="0"/>
                <a:cs typeface="Open Sans" panose="020B0606030504020204" pitchFamily="34" charset="0"/>
              </a:rPr>
              <a:t>The King who married six times and created the</a:t>
            </a:r>
          </a:p>
          <a:p>
            <a:r>
              <a:rPr lang="en-GB" sz="1300">
                <a:solidFill>
                  <a:srgbClr val="9D691F"/>
                </a:solidFill>
                <a:effectLst/>
                <a:latin typeface="Georgia" panose="02040502050405020303" pitchFamily="18" charset="0"/>
                <a:ea typeface="Open Sans" panose="020B0606030504020204" pitchFamily="34" charset="0"/>
                <a:cs typeface="Open Sans" panose="020B0606030504020204" pitchFamily="34" charset="0"/>
              </a:rPr>
              <a:t>Church of England </a:t>
            </a:r>
          </a:p>
        </p:txBody>
      </p:sp>
      <p:sp>
        <p:nvSpPr>
          <p:cNvPr id="20" name="TextBox 19">
            <a:extLst>
              <a:ext uri="{FF2B5EF4-FFF2-40B4-BE49-F238E27FC236}">
                <a16:creationId xmlns:a16="http://schemas.microsoft.com/office/drawing/2014/main" id="{8EF1E5E4-D4E4-2461-6588-FCEC11B04F50}"/>
              </a:ext>
            </a:extLst>
          </p:cNvPr>
          <p:cNvSpPr txBox="1"/>
          <p:nvPr/>
        </p:nvSpPr>
        <p:spPr>
          <a:xfrm>
            <a:off x="4188857" y="1387509"/>
            <a:ext cx="3560619" cy="3308598"/>
          </a:xfrm>
          <a:prstGeom prst="rect">
            <a:avLst/>
          </a:prstGeom>
          <a:noFill/>
        </p:spPr>
        <p:txBody>
          <a:bodyPr wrap="square" rtlCol="0">
            <a:spAutoFit/>
          </a:bodyPr>
          <a:lstStyle/>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Henry VIII was the second son of Henry VII. His elder brother, Arthur, died in 1502. Henry VIII became king aged 17.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Wrote music and poetry.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Graceful dancer and excellent sportsman.  </a:t>
            </a:r>
          </a:p>
          <a:p>
            <a:pPr marL="171450" indent="-171450" defTabSz="144000">
              <a:buFont typeface="Arial" panose="020B0604020202020204" pitchFamily="34" charset="0"/>
              <a:buChar char="•"/>
            </a:pPr>
            <a:r>
              <a:rPr lang="en-GB" sz="1100">
                <a:latin typeface="Georgia" panose="02040502050405020303" pitchFamily="18" charset="0"/>
                <a:ea typeface="Open Sans" panose="020B0606030504020204" pitchFamily="34" charset="0"/>
                <a:cs typeface="Open Sans" panose="020B0606030504020204" pitchFamily="34" charset="0"/>
              </a:rPr>
              <a:t>M</a:t>
            </a:r>
            <a:r>
              <a:rPr lang="en-GB" sz="1100">
                <a:effectLst/>
                <a:latin typeface="Georgia" panose="02040502050405020303" pitchFamily="18" charset="0"/>
                <a:ea typeface="Open Sans" panose="020B0606030504020204" pitchFamily="34" charset="0"/>
                <a:cs typeface="Open Sans" panose="020B0606030504020204" pitchFamily="34" charset="0"/>
              </a:rPr>
              <a:t>arried his brother’s </a:t>
            </a:r>
            <a:r>
              <a:rPr lang="en-GB" sz="1100" b="1">
                <a:effectLst/>
                <a:latin typeface="Georgia" panose="02040502050405020303" pitchFamily="18" charset="0"/>
                <a:ea typeface="Open Sans" panose="020B0606030504020204" pitchFamily="34" charset="0"/>
                <a:cs typeface="Open Sans" panose="020B0606030504020204" pitchFamily="34" charset="0"/>
              </a:rPr>
              <a:t>widow</a:t>
            </a:r>
            <a:r>
              <a:rPr lang="en-GB" sz="1100">
                <a:effectLst/>
                <a:latin typeface="Georgia" panose="02040502050405020303" pitchFamily="18" charset="0"/>
                <a:ea typeface="Open Sans" panose="020B0606030504020204" pitchFamily="34" charset="0"/>
                <a:cs typeface="Open Sans" panose="020B0606030504020204" pitchFamily="34" charset="0"/>
              </a:rPr>
              <a:t>, Katherine of Aragon.</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In 1516, their daughter Mary was born.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During his time as king, he had two main challenges: having a male </a:t>
            </a:r>
            <a:r>
              <a:rPr lang="en-GB" sz="1100" b="1">
                <a:effectLst/>
                <a:latin typeface="Georgia" panose="02040502050405020303" pitchFamily="18" charset="0"/>
                <a:ea typeface="Open Sans" panose="020B0606030504020204" pitchFamily="34" charset="0"/>
                <a:cs typeface="Open Sans" panose="020B0606030504020204" pitchFamily="34" charset="0"/>
              </a:rPr>
              <a:t>heir</a:t>
            </a:r>
            <a:r>
              <a:rPr lang="en-GB" sz="1100">
                <a:effectLst/>
                <a:latin typeface="Georgia" panose="02040502050405020303" pitchFamily="18" charset="0"/>
                <a:ea typeface="Open Sans" panose="020B0606030504020204" pitchFamily="34" charset="0"/>
                <a:cs typeface="Open Sans" panose="020B0606030504020204" pitchFamily="34" charset="0"/>
              </a:rPr>
              <a:t> and getting the Pope’s permission for a </a:t>
            </a:r>
            <a:r>
              <a:rPr lang="en-GB" sz="1100" b="1">
                <a:effectLst/>
                <a:latin typeface="Georgia" panose="02040502050405020303" pitchFamily="18" charset="0"/>
                <a:ea typeface="Open Sans" panose="020B0606030504020204" pitchFamily="34" charset="0"/>
                <a:cs typeface="Open Sans" panose="020B0606030504020204" pitchFamily="34" charset="0"/>
              </a:rPr>
              <a:t>divorce</a:t>
            </a:r>
            <a:r>
              <a:rPr lang="en-GB" sz="1100">
                <a:effectLst/>
                <a:latin typeface="Georgia" panose="02040502050405020303" pitchFamily="18" charset="0"/>
                <a:ea typeface="Open Sans" panose="020B0606030504020204" pitchFamily="34" charset="0"/>
                <a:cs typeface="Open Sans" panose="020B0606030504020204" pitchFamily="34" charset="0"/>
              </a:rPr>
              <a:t> (which led to the English Reformation.) </a:t>
            </a:r>
          </a:p>
          <a:p>
            <a:pPr defTabSz="144000"/>
            <a:endParaRPr lang="en-GB" sz="1100">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latin typeface="Georgia" panose="02040502050405020303" pitchFamily="18" charset="0"/>
                <a:ea typeface="Open Sans" panose="020B0606030504020204" pitchFamily="34" charset="0"/>
                <a:cs typeface="Open Sans" panose="020B0606030504020204" pitchFamily="34" charset="0"/>
              </a:rPr>
              <a:t>Henry and Katherine did not have a son to become </a:t>
            </a:r>
            <a:r>
              <a:rPr lang="en-GB" sz="1100" b="1">
                <a:latin typeface="Georgia" panose="02040502050405020303" pitchFamily="18" charset="0"/>
                <a:ea typeface="Open Sans" panose="020B0606030504020204" pitchFamily="34" charset="0"/>
                <a:cs typeface="Open Sans" panose="020B0606030504020204" pitchFamily="34" charset="0"/>
              </a:rPr>
              <a:t>heir</a:t>
            </a:r>
            <a:r>
              <a:rPr lang="en-GB" sz="1100">
                <a:latin typeface="Georgia" panose="02040502050405020303" pitchFamily="18" charset="0"/>
                <a:ea typeface="Open Sans" panose="020B0606030504020204" pitchFamily="34" charset="0"/>
                <a:cs typeface="Open Sans" panose="020B0606030504020204" pitchFamily="34" charset="0"/>
              </a:rPr>
              <a:t>. Henry thought God was punishing him for marrying his brother’s </a:t>
            </a:r>
            <a:r>
              <a:rPr lang="en-GB" sz="1100" b="1">
                <a:latin typeface="Georgia" panose="02040502050405020303" pitchFamily="18" charset="0"/>
                <a:ea typeface="Open Sans" panose="020B0606030504020204" pitchFamily="34" charset="0"/>
                <a:cs typeface="Open Sans" panose="020B0606030504020204" pitchFamily="34" charset="0"/>
              </a:rPr>
              <a:t>widow</a:t>
            </a:r>
            <a:r>
              <a:rPr lang="en-GB" sz="1100">
                <a:latin typeface="Georgia" panose="02040502050405020303" pitchFamily="18" charset="0"/>
                <a:ea typeface="Open Sans" panose="020B0606030504020204" pitchFamily="34" charset="0"/>
                <a:cs typeface="Open Sans" panose="020B0606030504020204" pitchFamily="34" charset="0"/>
              </a:rPr>
              <a:t>. He asked the </a:t>
            </a:r>
            <a:r>
              <a:rPr lang="en-GB" sz="1100" b="1">
                <a:latin typeface="Georgia" panose="02040502050405020303" pitchFamily="18" charset="0"/>
                <a:ea typeface="Open Sans" panose="020B0606030504020204" pitchFamily="34" charset="0"/>
                <a:cs typeface="Open Sans" panose="020B0606030504020204" pitchFamily="34" charset="0"/>
              </a:rPr>
              <a:t>Pope</a:t>
            </a:r>
            <a:r>
              <a:rPr lang="en-GB" sz="1100">
                <a:latin typeface="Georgia" panose="02040502050405020303" pitchFamily="18" charset="0"/>
                <a:ea typeface="Open Sans" panose="020B0606030504020204" pitchFamily="34" charset="0"/>
                <a:cs typeface="Open Sans" panose="020B0606030504020204" pitchFamily="34" charset="0"/>
              </a:rPr>
              <a:t> to declare that their marriage had been </a:t>
            </a:r>
            <a:r>
              <a:rPr lang="en-GB" sz="1100" b="1">
                <a:latin typeface="Georgia" panose="02040502050405020303" pitchFamily="18" charset="0"/>
                <a:ea typeface="Open Sans" panose="020B0606030504020204" pitchFamily="34" charset="0"/>
                <a:cs typeface="Open Sans" panose="020B0606030504020204" pitchFamily="34" charset="0"/>
              </a:rPr>
              <a:t>invalid</a:t>
            </a:r>
            <a:r>
              <a:rPr lang="en-GB" sz="1100">
                <a:latin typeface="Georgia" panose="02040502050405020303" pitchFamily="18" charset="0"/>
                <a:ea typeface="Open Sans" panose="020B0606030504020204" pitchFamily="34" charset="0"/>
                <a:cs typeface="Open Sans" panose="020B0606030504020204" pitchFamily="34" charset="0"/>
              </a:rPr>
              <a:t>, but the </a:t>
            </a:r>
            <a:r>
              <a:rPr lang="en-GB" sz="1100" b="1">
                <a:latin typeface="Georgia" panose="02040502050405020303" pitchFamily="18" charset="0"/>
                <a:ea typeface="Open Sans" panose="020B0606030504020204" pitchFamily="34" charset="0"/>
                <a:cs typeface="Open Sans" panose="020B0606030504020204" pitchFamily="34" charset="0"/>
              </a:rPr>
              <a:t>Pope</a:t>
            </a:r>
            <a:r>
              <a:rPr lang="en-GB" sz="1100">
                <a:latin typeface="Georgia" panose="02040502050405020303" pitchFamily="18" charset="0"/>
                <a:ea typeface="Open Sans" panose="020B0606030504020204" pitchFamily="34" charset="0"/>
                <a:cs typeface="Open Sans" panose="020B0606030504020204" pitchFamily="34" charset="0"/>
              </a:rPr>
              <a:t> refused. So, Henry broke away from the Roman Catholic Church. </a:t>
            </a:r>
            <a:endParaRPr lang="en-US" sz="1100">
              <a:latin typeface="Georgia" panose="02040502050405020303" pitchFamily="18"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7239B626-E470-0840-109D-8271BFADF3F8}"/>
              </a:ext>
            </a:extLst>
          </p:cNvPr>
          <p:cNvSpPr txBox="1"/>
          <p:nvPr/>
        </p:nvSpPr>
        <p:spPr>
          <a:xfrm>
            <a:off x="7896167" y="1387509"/>
            <a:ext cx="3618440" cy="4662815"/>
          </a:xfrm>
          <a:prstGeom prst="rect">
            <a:avLst/>
          </a:prstGeom>
          <a:noFill/>
        </p:spPr>
        <p:txBody>
          <a:bodyPr wrap="square" rtlCol="0">
            <a:spAutoFit/>
          </a:bodyPr>
          <a:lstStyle/>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Married his second wife Anne Boleyn in 1533.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Created a separate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Church of England</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Made himself the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Supreme Head </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of the </a:t>
            </a:r>
            <a:br>
              <a:rPr lang="en-GB" sz="1100" b="1">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Church of England.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In 1534, got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Parliament’s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support to make changes to the way the Church was run, and this started the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English Reformation</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a:t>
            </a:r>
          </a:p>
          <a:p>
            <a:pPr defTabSz="144000"/>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Henry and his chief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minister</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Thomas Cromwell, closed hundreds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of monasteries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and took land and treasure. Henry used this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wealth</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for, developing England’s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navy</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and building projects at Hampton Court Palace. </a:t>
            </a:r>
          </a:p>
          <a:p>
            <a:pPr defTabSz="144000"/>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He and Anne had one child, Elizabeth, but not long after he accused Anne of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treason</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and she was executed. Around thi</a:t>
            </a:r>
            <a:r>
              <a:rPr lang="en-GB" sz="1100">
                <a:latin typeface="Georgia" panose="02040502050405020303" pitchFamily="18" charset="0"/>
                <a:ea typeface="Open Sans Semibold" panose="020B0606030504020204" pitchFamily="34" charset="0"/>
                <a:cs typeface="Open Sans Semibold" panose="020B0606030504020204" pitchFamily="34" charset="0"/>
              </a:rPr>
              <a:t>s time, he had an accident </a:t>
            </a:r>
            <a:br>
              <a:rPr lang="en-GB" sz="1100">
                <a:latin typeface="Georgia" panose="02040502050405020303" pitchFamily="18" charset="0"/>
                <a:ea typeface="Open Sans Semibold" panose="020B0606030504020204" pitchFamily="34" charset="0"/>
                <a:cs typeface="Open Sans Semibold" panose="020B0606030504020204" pitchFamily="34" charset="0"/>
              </a:rPr>
            </a:br>
            <a:r>
              <a:rPr lang="en-GB" sz="1100">
                <a:latin typeface="Georgia" panose="02040502050405020303" pitchFamily="18" charset="0"/>
                <a:ea typeface="Open Sans Semibold" panose="020B0606030504020204" pitchFamily="34" charset="0"/>
                <a:cs typeface="Open Sans Semibold" panose="020B0606030504020204" pitchFamily="34" charset="0"/>
              </a:rPr>
              <a:t>whilst </a:t>
            </a:r>
            <a:r>
              <a:rPr lang="en-GB" sz="1100" b="1">
                <a:latin typeface="Georgia" panose="02040502050405020303" pitchFamily="18" charset="0"/>
                <a:ea typeface="Open Sans Semibold" panose="020B0606030504020204" pitchFamily="34" charset="0"/>
                <a:cs typeface="Open Sans Semibold" panose="020B0606030504020204" pitchFamily="34" charset="0"/>
              </a:rPr>
              <a:t>jousting</a:t>
            </a:r>
            <a:r>
              <a:rPr lang="en-GB" sz="1100">
                <a:latin typeface="Georgia" panose="02040502050405020303" pitchFamily="18" charset="0"/>
                <a:ea typeface="Open Sans Semibold" panose="020B0606030504020204" pitchFamily="34" charset="0"/>
                <a:cs typeface="Open Sans Semibold" panose="020B0606030504020204" pitchFamily="34" charset="0"/>
              </a:rPr>
              <a:t> where he was knocked unconscious for a few hours.</a:t>
            </a:r>
            <a:endParaRPr lang="en-GB" sz="1100" b="1">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His third wife, Jane Seymour, gave birth to his only son Edward at Hampton Court Palace. He married three more times, and executed another of his wives, Catherine Howard. </a:t>
            </a:r>
          </a:p>
          <a:p>
            <a:pPr defTabSz="144000"/>
            <a:endParaRPr lang="en-GB" sz="1100">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When Henry died, he was buried with Jane Seymour in the Chapel at Windsor Castle. </a:t>
            </a:r>
            <a:endParaRPr lang="en-GB" sz="1100">
              <a:effectLst/>
              <a:latin typeface="Georgia" panose="02040502050405020303" pitchFamily="18" charset="0"/>
              <a:ea typeface="Open Sans" panose="020B0606030504020204" pitchFamily="34" charset="0"/>
              <a:cs typeface="Open Sans" panose="020B0606030504020204" pitchFamily="34" charset="0"/>
            </a:endParaRPr>
          </a:p>
        </p:txBody>
      </p:sp>
      <p:sp>
        <p:nvSpPr>
          <p:cNvPr id="30" name="TextBox 29">
            <a:extLst>
              <a:ext uri="{FF2B5EF4-FFF2-40B4-BE49-F238E27FC236}">
                <a16:creationId xmlns:a16="http://schemas.microsoft.com/office/drawing/2014/main" id="{E760C43B-56D3-1C0A-33BF-B7BD43DE76B0}"/>
              </a:ext>
            </a:extLst>
          </p:cNvPr>
          <p:cNvSpPr txBox="1"/>
          <p:nvPr/>
        </p:nvSpPr>
        <p:spPr>
          <a:xfrm>
            <a:off x="4646542" y="4916113"/>
            <a:ext cx="3038176" cy="430887"/>
          </a:xfrm>
          <a:prstGeom prst="rect">
            <a:avLst/>
          </a:prstGeom>
          <a:noFill/>
        </p:spPr>
        <p:txBody>
          <a:bodyPr wrap="square" rtlCol="0">
            <a:spAutoFit/>
          </a:bodyPr>
          <a:lstStyle/>
          <a:p>
            <a:r>
              <a:rPr lang="en-GB" sz="1100">
                <a:effectLst/>
                <a:latin typeface="Georgia" panose="02040502050405020303" pitchFamily="18" charset="0"/>
              </a:rPr>
              <a:t>Henry was very popular when he first became king. Why do you think that was? </a:t>
            </a:r>
          </a:p>
        </p:txBody>
      </p:sp>
      <p:sp>
        <p:nvSpPr>
          <p:cNvPr id="32" name="TextBox 31">
            <a:extLst>
              <a:ext uri="{FF2B5EF4-FFF2-40B4-BE49-F238E27FC236}">
                <a16:creationId xmlns:a16="http://schemas.microsoft.com/office/drawing/2014/main" id="{700EF7AB-D8DA-CC24-2EF3-D25CA99CF61F}"/>
              </a:ext>
            </a:extLst>
          </p:cNvPr>
          <p:cNvSpPr txBox="1"/>
          <p:nvPr/>
        </p:nvSpPr>
        <p:spPr>
          <a:xfrm>
            <a:off x="4640586" y="5364484"/>
            <a:ext cx="3038176" cy="430887"/>
          </a:xfrm>
          <a:prstGeom prst="rect">
            <a:avLst/>
          </a:prstGeom>
          <a:noFill/>
        </p:spPr>
        <p:txBody>
          <a:bodyPr wrap="square" rtlCol="0">
            <a:spAutoFit/>
          </a:bodyPr>
          <a:lstStyle/>
          <a:p>
            <a:r>
              <a:rPr lang="en-GB" sz="1100">
                <a:effectLst/>
                <a:latin typeface="Georgia" panose="02040502050405020303" pitchFamily="18" charset="0"/>
              </a:rPr>
              <a:t>Why was Henry determined to end his marriage to Katherine of Aragon? </a:t>
            </a:r>
          </a:p>
        </p:txBody>
      </p:sp>
      <p:sp>
        <p:nvSpPr>
          <p:cNvPr id="34" name="TextBox 33">
            <a:extLst>
              <a:ext uri="{FF2B5EF4-FFF2-40B4-BE49-F238E27FC236}">
                <a16:creationId xmlns:a16="http://schemas.microsoft.com/office/drawing/2014/main" id="{374A7331-0E73-FEA1-FE94-F3C20509FD81}"/>
              </a:ext>
            </a:extLst>
          </p:cNvPr>
          <p:cNvSpPr txBox="1"/>
          <p:nvPr/>
        </p:nvSpPr>
        <p:spPr>
          <a:xfrm>
            <a:off x="4640586" y="5809008"/>
            <a:ext cx="3038176" cy="430887"/>
          </a:xfrm>
          <a:prstGeom prst="rect">
            <a:avLst/>
          </a:prstGeom>
          <a:noFill/>
        </p:spPr>
        <p:txBody>
          <a:bodyPr wrap="square" rtlCol="0">
            <a:spAutoFit/>
          </a:bodyPr>
          <a:lstStyle/>
          <a:p>
            <a:r>
              <a:rPr lang="en-GB" sz="1100">
                <a:effectLst/>
                <a:latin typeface="Georgia" panose="02040502050405020303" pitchFamily="18" charset="0"/>
              </a:rPr>
              <a:t>How does the artist convey Henry’s power in the portrait? </a:t>
            </a:r>
          </a:p>
        </p:txBody>
      </p:sp>
      <p:sp>
        <p:nvSpPr>
          <p:cNvPr id="18" name="Rectangle 17">
            <a:extLst>
              <a:ext uri="{FF2B5EF4-FFF2-40B4-BE49-F238E27FC236}">
                <a16:creationId xmlns:a16="http://schemas.microsoft.com/office/drawing/2014/main" id="{7F5E730D-2F17-DEF4-17F1-C963328DDF92}"/>
              </a:ext>
              <a:ext uri="{C183D7F6-B498-43B3-948B-1728B52AA6E4}">
                <adec:decorative xmlns:adec="http://schemas.microsoft.com/office/drawing/2017/decorative" val="1"/>
              </a:ext>
            </a:extLst>
          </p:cNvPr>
          <p:cNvSpPr/>
          <p:nvPr/>
        </p:nvSpPr>
        <p:spPr>
          <a:xfrm>
            <a:off x="503691" y="5719756"/>
            <a:ext cx="3560620" cy="288099"/>
          </a:xfrm>
          <a:prstGeom prst="rect">
            <a:avLst/>
          </a:prstGeom>
          <a:noFill/>
          <a:ln w="19050">
            <a:solidFill>
              <a:srgbClr val="B4792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8196F-0E60-3289-AF71-DC0754CA6743}"/>
              </a:ext>
              <a:ext uri="{C183D7F6-B498-43B3-948B-1728B52AA6E4}">
                <adec:decorative xmlns:adec="http://schemas.microsoft.com/office/drawing/2017/decorative" val="1"/>
              </a:ext>
            </a:extLst>
          </p:cNvPr>
          <p:cNvSpPr/>
          <p:nvPr/>
        </p:nvSpPr>
        <p:spPr>
          <a:xfrm>
            <a:off x="503690" y="6053324"/>
            <a:ext cx="3564287" cy="288099"/>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98082C3-5754-3D97-E6BF-94521064A965}"/>
              </a:ext>
              <a:ext uri="{C183D7F6-B498-43B3-948B-1728B52AA6E4}">
                <adec:decorative xmlns:adec="http://schemas.microsoft.com/office/drawing/2017/decorative" val="1"/>
              </a:ext>
            </a:extLst>
          </p:cNvPr>
          <p:cNvSpPr/>
          <p:nvPr/>
        </p:nvSpPr>
        <p:spPr>
          <a:xfrm>
            <a:off x="4290638" y="4817863"/>
            <a:ext cx="3560620" cy="1520767"/>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0AEEFA3-4C69-5296-ABD4-B93EA5D5DEBE}"/>
              </a:ext>
              <a:ext uri="{C183D7F6-B498-43B3-948B-1728B52AA6E4}">
                <adec:decorative xmlns:adec="http://schemas.microsoft.com/office/drawing/2017/decorative" val="1"/>
              </a:ext>
            </a:extLst>
          </p:cNvPr>
          <p:cNvSpPr txBox="1"/>
          <p:nvPr/>
        </p:nvSpPr>
        <p:spPr>
          <a:xfrm>
            <a:off x="4361154" y="4927654"/>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33" name="TextBox 32">
            <a:extLst>
              <a:ext uri="{FF2B5EF4-FFF2-40B4-BE49-F238E27FC236}">
                <a16:creationId xmlns:a16="http://schemas.microsoft.com/office/drawing/2014/main" id="{43A811A9-668D-F919-0DF3-531AFE457BD8}"/>
              </a:ext>
              <a:ext uri="{C183D7F6-B498-43B3-948B-1728B52AA6E4}">
                <adec:decorative xmlns:adec="http://schemas.microsoft.com/office/drawing/2017/decorative" val="1"/>
              </a:ext>
            </a:extLst>
          </p:cNvPr>
          <p:cNvSpPr txBox="1"/>
          <p:nvPr/>
        </p:nvSpPr>
        <p:spPr>
          <a:xfrm>
            <a:off x="4355198" y="5376025"/>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35" name="TextBox 34">
            <a:extLst>
              <a:ext uri="{FF2B5EF4-FFF2-40B4-BE49-F238E27FC236}">
                <a16:creationId xmlns:a16="http://schemas.microsoft.com/office/drawing/2014/main" id="{F87805C0-596E-5425-5A8D-B971CDE773C9}"/>
              </a:ext>
              <a:ext uri="{C183D7F6-B498-43B3-948B-1728B52AA6E4}">
                <adec:decorative xmlns:adec="http://schemas.microsoft.com/office/drawing/2017/decorative" val="1"/>
              </a:ext>
            </a:extLst>
          </p:cNvPr>
          <p:cNvSpPr txBox="1"/>
          <p:nvPr/>
        </p:nvSpPr>
        <p:spPr>
          <a:xfrm>
            <a:off x="4355198" y="5820549"/>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cxnSp>
        <p:nvCxnSpPr>
          <p:cNvPr id="39" name="Straight Connector 38">
            <a:extLst>
              <a:ext uri="{FF2B5EF4-FFF2-40B4-BE49-F238E27FC236}">
                <a16:creationId xmlns:a16="http://schemas.microsoft.com/office/drawing/2014/main" id="{06D1E6D8-360B-13A1-38D0-2AC7C0352B5B}"/>
              </a:ext>
              <a:ext uri="{C183D7F6-B498-43B3-948B-1728B52AA6E4}">
                <adec:decorative xmlns:adec="http://schemas.microsoft.com/office/drawing/2017/decorative" val="1"/>
              </a:ext>
            </a:extLst>
          </p:cNvPr>
          <p:cNvCxnSpPr>
            <a:cxnSpLocks/>
          </p:cNvCxnSpPr>
          <p:nvPr/>
        </p:nvCxnSpPr>
        <p:spPr>
          <a:xfrm>
            <a:off x="4421688" y="5356455"/>
            <a:ext cx="3257074" cy="0"/>
          </a:xfrm>
          <a:prstGeom prst="line">
            <a:avLst/>
          </a:prstGeom>
          <a:ln w="9525">
            <a:solidFill>
              <a:srgbClr val="D0B07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A21F28C-FCB9-3EA5-8108-3A1D00181812}"/>
              </a:ext>
              <a:ext uri="{C183D7F6-B498-43B3-948B-1728B52AA6E4}">
                <adec:decorative xmlns:adec="http://schemas.microsoft.com/office/drawing/2017/decorative" val="1"/>
              </a:ext>
            </a:extLst>
          </p:cNvPr>
          <p:cNvCxnSpPr>
            <a:cxnSpLocks/>
          </p:cNvCxnSpPr>
          <p:nvPr/>
        </p:nvCxnSpPr>
        <p:spPr>
          <a:xfrm>
            <a:off x="4421688" y="5791674"/>
            <a:ext cx="3257074" cy="0"/>
          </a:xfrm>
          <a:prstGeom prst="line">
            <a:avLst/>
          </a:prstGeom>
          <a:ln w="9525">
            <a:solidFill>
              <a:srgbClr val="D0B070"/>
            </a:solidFill>
          </a:ln>
        </p:spPr>
        <p:style>
          <a:lnRef idx="1">
            <a:schemeClr val="accent1"/>
          </a:lnRef>
          <a:fillRef idx="0">
            <a:schemeClr val="accent1"/>
          </a:fillRef>
          <a:effectRef idx="0">
            <a:schemeClr val="accent1"/>
          </a:effectRef>
          <a:fontRef idx="minor">
            <a:schemeClr val="tx1"/>
          </a:fontRef>
        </p:style>
      </p:cxnSp>
      <p:pic>
        <p:nvPicPr>
          <p:cNvPr id="47" name="Picture 46">
            <a:extLst>
              <a:ext uri="{FF2B5EF4-FFF2-40B4-BE49-F238E27FC236}">
                <a16:creationId xmlns:a16="http://schemas.microsoft.com/office/drawing/2014/main" id="{AFF0CBA8-16E7-5C6A-7B37-4C6FF3C6B767}"/>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54598" y="152313"/>
            <a:ext cx="980840" cy="980840"/>
          </a:xfrm>
          <a:prstGeom prst="rect">
            <a:avLst/>
          </a:prstGeom>
        </p:spPr>
      </p:pic>
      <p:sp>
        <p:nvSpPr>
          <p:cNvPr id="11" name="TextBox 10">
            <a:extLst>
              <a:ext uri="{FF2B5EF4-FFF2-40B4-BE49-F238E27FC236}">
                <a16:creationId xmlns:a16="http://schemas.microsoft.com/office/drawing/2014/main" id="{390F9BF8-3617-3276-7EC8-5C7454ED2F0A}"/>
              </a:ext>
              <a:ext uri="{C183D7F6-B498-43B3-948B-1728B52AA6E4}">
                <adec:decorative xmlns:adec="http://schemas.microsoft.com/office/drawing/2017/decorative" val="1"/>
              </a:ext>
            </a:extLst>
          </p:cNvPr>
          <p:cNvSpPr txBox="1"/>
          <p:nvPr/>
        </p:nvSpPr>
        <p:spPr>
          <a:xfrm>
            <a:off x="503690" y="5468331"/>
            <a:ext cx="3044132" cy="200055"/>
          </a:xfrm>
          <a:prstGeom prst="rect">
            <a:avLst/>
          </a:prstGeom>
          <a:noFill/>
        </p:spPr>
        <p:txBody>
          <a:bodyPr wrap="square" rtlCol="0">
            <a:spAutoFit/>
          </a:bodyPr>
          <a:lstStyle/>
          <a:p>
            <a:r>
              <a:rPr lang="en-GB" sz="700">
                <a:solidFill>
                  <a:schemeClr val="bg1"/>
                </a:solidFill>
                <a:effectLst/>
                <a:latin typeface="Georgia" panose="02040502050405020303" pitchFamily="18" charset="0"/>
                <a:ea typeface="Open Sans" panose="020B0606030504020204" pitchFamily="34" charset="0"/>
                <a:cs typeface="Open Sans" panose="020B0606030504020204" pitchFamily="34" charset="0"/>
              </a:rPr>
              <a:t>Royal Collection Trust / © His Majesty King Charles III 2024</a:t>
            </a:r>
          </a:p>
        </p:txBody>
      </p:sp>
    </p:spTree>
    <p:extLst>
      <p:ext uri="{BB962C8B-B14F-4D97-AF65-F5344CB8AC3E}">
        <p14:creationId xmlns:p14="http://schemas.microsoft.com/office/powerpoint/2010/main" val="1248512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409DC5-A305-9971-9550-31F31CC1197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pic>
        <p:nvPicPr>
          <p:cNvPr id="10" name="Picture 9">
            <a:extLst>
              <a:ext uri="{FF2B5EF4-FFF2-40B4-BE49-F238E27FC236}">
                <a16:creationId xmlns:a16="http://schemas.microsoft.com/office/drawing/2014/main" id="{831F01BA-2B97-53B9-F092-8D91571FB52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86224" y="4848463"/>
            <a:ext cx="1624979" cy="1624979"/>
          </a:xfrm>
          <a:prstGeom prst="rect">
            <a:avLst/>
          </a:prstGeom>
        </p:spPr>
      </p:pic>
      <p:sp>
        <p:nvSpPr>
          <p:cNvPr id="8" name="Title 7">
            <a:extLst>
              <a:ext uri="{FF2B5EF4-FFF2-40B4-BE49-F238E27FC236}">
                <a16:creationId xmlns:a16="http://schemas.microsoft.com/office/drawing/2014/main" id="{7759A5BB-587E-31A9-7AB4-6303F41118E7}"/>
              </a:ext>
            </a:extLst>
          </p:cNvPr>
          <p:cNvSpPr txBox="1">
            <a:spLocks noGrp="1"/>
          </p:cNvSpPr>
          <p:nvPr>
            <p:ph type="title" idx="4294967295"/>
          </p:nvPr>
        </p:nvSpPr>
        <p:spPr>
          <a:xfrm>
            <a:off x="4782684" y="386924"/>
            <a:ext cx="3621974"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100" normalizeH="0" baseline="0" noProof="0">
                <a:ln>
                  <a:noFill/>
                </a:ln>
                <a:solidFill>
                  <a:srgbClr val="45235E"/>
                </a:solidFill>
                <a:effectLst/>
                <a:uLnTx/>
                <a:uFillTx/>
                <a:latin typeface="Open Sans Condensed" panose="020B0606030504020204" pitchFamily="34" charset="0"/>
                <a:ea typeface="Open Sans Condensed" panose="020B0606030504020204" pitchFamily="34" charset="0"/>
                <a:cs typeface="Open Sans Condensed" panose="020B0606030504020204" pitchFamily="34" charset="0"/>
              </a:rPr>
              <a:t>EDWARD VI</a:t>
            </a:r>
          </a:p>
        </p:txBody>
      </p:sp>
      <p:pic>
        <p:nvPicPr>
          <p:cNvPr id="9" name="Picture 8" descr="A painting of a young man in period dress. He wears red and gold colours and holds a sword. He wears a black hat with a large feather.">
            <a:hlinkClick r:id="rId5"/>
            <a:extLst>
              <a:ext uri="{FF2B5EF4-FFF2-40B4-BE49-F238E27FC236}">
                <a16:creationId xmlns:a16="http://schemas.microsoft.com/office/drawing/2014/main" id="{FB4AAD1C-9DE3-CF7F-8522-9817C59E6935}"/>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510596" y="499241"/>
            <a:ext cx="3553714" cy="5169146"/>
          </a:xfrm>
          <a:prstGeom prst="rect">
            <a:avLst/>
          </a:prstGeom>
        </p:spPr>
      </p:pic>
      <p:sp>
        <p:nvSpPr>
          <p:cNvPr id="22" name="TextBox 21">
            <a:extLst>
              <a:ext uri="{FF2B5EF4-FFF2-40B4-BE49-F238E27FC236}">
                <a16:creationId xmlns:a16="http://schemas.microsoft.com/office/drawing/2014/main" id="{3BF1A004-F71B-F10F-C57B-32A9032C7ED1}"/>
              </a:ext>
            </a:extLst>
          </p:cNvPr>
          <p:cNvSpPr txBox="1"/>
          <p:nvPr/>
        </p:nvSpPr>
        <p:spPr>
          <a:xfrm>
            <a:off x="503690" y="5736848"/>
            <a:ext cx="3476738" cy="253916"/>
          </a:xfrm>
          <a:prstGeom prst="rect">
            <a:avLst/>
          </a:prstGeom>
          <a:noFill/>
        </p:spPr>
        <p:txBody>
          <a:bodyPr wrap="square" rtlCol="0">
            <a:spAutoFit/>
          </a:bodyPr>
          <a:lstStyle/>
          <a:p>
            <a:r>
              <a:rPr lang="en-GB" sz="1000" b="1" spc="30">
                <a:solidFill>
                  <a:srgbClr val="9D691F"/>
                </a:solidFill>
                <a:effectLst/>
                <a:latin typeface="Georgia" panose="02040502050405020303" pitchFamily="18" charset="0"/>
                <a:ea typeface="Open Sans Condensed" panose="020B0606030504020204" pitchFamily="34" charset="0"/>
                <a:cs typeface="Open Sans Condensed" panose="020B0606030504020204" pitchFamily="34" charset="0"/>
              </a:rPr>
              <a:t>Reigned: </a:t>
            </a:r>
            <a:r>
              <a:rPr lang="en-GB" sz="1000" spc="30">
                <a:solidFill>
                  <a:srgbClr val="9D691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1547 - 1553 </a:t>
            </a:r>
          </a:p>
        </p:txBody>
      </p:sp>
      <p:sp>
        <p:nvSpPr>
          <p:cNvPr id="23" name="TextBox 22">
            <a:extLst>
              <a:ext uri="{FF2B5EF4-FFF2-40B4-BE49-F238E27FC236}">
                <a16:creationId xmlns:a16="http://schemas.microsoft.com/office/drawing/2014/main" id="{959E2155-F00F-75D2-58C0-8B9EB84878F7}"/>
              </a:ext>
            </a:extLst>
          </p:cNvPr>
          <p:cNvSpPr txBox="1"/>
          <p:nvPr/>
        </p:nvSpPr>
        <p:spPr>
          <a:xfrm>
            <a:off x="503690" y="6070170"/>
            <a:ext cx="3476738"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1537 - 1553 |   </a:t>
            </a:r>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London</a:t>
            </a:r>
          </a:p>
        </p:txBody>
      </p:sp>
      <p:sp>
        <p:nvSpPr>
          <p:cNvPr id="26" name="TextBox 25">
            <a:extLst>
              <a:ext uri="{FF2B5EF4-FFF2-40B4-BE49-F238E27FC236}">
                <a16:creationId xmlns:a16="http://schemas.microsoft.com/office/drawing/2014/main" id="{BC68A432-C1DD-9610-BEDF-FCBE2EB535ED}"/>
              </a:ext>
            </a:extLst>
          </p:cNvPr>
          <p:cNvSpPr txBox="1"/>
          <p:nvPr/>
        </p:nvSpPr>
        <p:spPr>
          <a:xfrm>
            <a:off x="4188857" y="912419"/>
            <a:ext cx="3788816" cy="492443"/>
          </a:xfrm>
          <a:prstGeom prst="rect">
            <a:avLst/>
          </a:prstGeom>
          <a:noFill/>
        </p:spPr>
        <p:txBody>
          <a:bodyPr wrap="square" rtlCol="0">
            <a:spAutoFit/>
          </a:bodyPr>
          <a:lstStyle/>
          <a:p>
            <a:r>
              <a:rPr lang="en-GB" sz="1300">
                <a:solidFill>
                  <a:srgbClr val="9D691F"/>
                </a:solidFill>
                <a:effectLst/>
                <a:latin typeface="Georgia" panose="02040502050405020303" pitchFamily="18" charset="0"/>
                <a:ea typeface="Open Sans" panose="020B0606030504020204" pitchFamily="34" charset="0"/>
                <a:cs typeface="Open Sans" panose="020B0606030504020204" pitchFamily="34" charset="0"/>
              </a:rPr>
              <a:t>The Boy King and first English monarch brought up as a Protestant</a:t>
            </a:r>
          </a:p>
        </p:txBody>
      </p:sp>
      <p:sp>
        <p:nvSpPr>
          <p:cNvPr id="20" name="TextBox 19">
            <a:extLst>
              <a:ext uri="{FF2B5EF4-FFF2-40B4-BE49-F238E27FC236}">
                <a16:creationId xmlns:a16="http://schemas.microsoft.com/office/drawing/2014/main" id="{8EF1E5E4-D4E4-2461-6588-FCEC11B04F50}"/>
              </a:ext>
            </a:extLst>
          </p:cNvPr>
          <p:cNvSpPr txBox="1"/>
          <p:nvPr/>
        </p:nvSpPr>
        <p:spPr>
          <a:xfrm>
            <a:off x="4188857" y="1362951"/>
            <a:ext cx="3560619" cy="3477875"/>
          </a:xfrm>
          <a:prstGeom prst="rect">
            <a:avLst/>
          </a:prstGeom>
          <a:noFill/>
        </p:spPr>
        <p:txBody>
          <a:bodyPr wrap="square" rtlCol="0">
            <a:spAutoFit/>
          </a:bodyPr>
          <a:lstStyle/>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Edward was born at Hampton Court Palace. His mother, Jane Seymour, died a few days later. He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was taught by </a:t>
            </a:r>
            <a:r>
              <a:rPr lang="en-GB" sz="1100" b="1">
                <a:effectLst/>
                <a:latin typeface="Georgia" panose="02040502050405020303" pitchFamily="18" charset="0"/>
                <a:ea typeface="Open Sans" panose="020B0606030504020204" pitchFamily="34" charset="0"/>
                <a:cs typeface="Open Sans" panose="020B0606030504020204" pitchFamily="34" charset="0"/>
              </a:rPr>
              <a:t>Protestant</a:t>
            </a:r>
            <a:r>
              <a:rPr lang="en-GB" sz="1100">
                <a:effectLst/>
                <a:latin typeface="Georgia" panose="02040502050405020303" pitchFamily="18" charset="0"/>
                <a:ea typeface="Open Sans" panose="020B0606030504020204" pitchFamily="34" charset="0"/>
                <a:cs typeface="Open Sans" panose="020B0606030504020204" pitchFamily="34" charset="0"/>
              </a:rPr>
              <a:t> tutors and grew up a dedicated </a:t>
            </a:r>
            <a:r>
              <a:rPr lang="en-GB" sz="1100" b="1">
                <a:effectLst/>
                <a:latin typeface="Georgia" panose="02040502050405020303" pitchFamily="18" charset="0"/>
                <a:ea typeface="Open Sans" panose="020B0606030504020204" pitchFamily="34" charset="0"/>
                <a:cs typeface="Open Sans" panose="020B0606030504020204" pitchFamily="34" charset="0"/>
              </a:rPr>
              <a:t>Protestant</a:t>
            </a:r>
            <a:r>
              <a:rPr lang="en-GB" sz="1100">
                <a:effectLst/>
                <a:latin typeface="Georgia" panose="02040502050405020303" pitchFamily="18" charset="0"/>
                <a:ea typeface="Open Sans" panose="020B0606030504020204" pitchFamily="34" charset="0"/>
                <a:cs typeface="Open Sans" panose="020B0606030504020204" pitchFamily="34" charset="0"/>
              </a:rPr>
              <a:t>. He had two older half-sisters,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Mary and Elizabeth.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At nine years old, he became king when his father, Henry VIII, died. Before he died, Henry VIII’s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ordered that Edward would be the next ruler, even though his sisters were older. Henry VIII was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worried a female ruler might unsettle the country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and lead to </a:t>
            </a:r>
            <a:r>
              <a:rPr lang="en-GB" sz="1100" b="1">
                <a:effectLst/>
                <a:latin typeface="Georgia" panose="02040502050405020303" pitchFamily="18" charset="0"/>
                <a:ea typeface="Open Sans" panose="020B0606030504020204" pitchFamily="34" charset="0"/>
                <a:cs typeface="Open Sans" panose="020B0606030504020204" pitchFamily="34" charset="0"/>
              </a:rPr>
              <a:t>rebellions</a:t>
            </a:r>
            <a:r>
              <a:rPr lang="en-GB" sz="1100">
                <a:effectLst/>
                <a:latin typeface="Georgia" panose="02040502050405020303" pitchFamily="18" charset="0"/>
                <a:ea typeface="Open Sans" panose="020B0606030504020204" pitchFamily="34" charset="0"/>
                <a:cs typeface="Open Sans" panose="020B0606030504020204" pitchFamily="34" charset="0"/>
              </a:rPr>
              <a:t>. </a:t>
            </a:r>
          </a:p>
          <a:p>
            <a:pPr defTabSz="144000"/>
            <a:endParaRPr lang="en-GB" sz="1100">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Since Edward was young, a </a:t>
            </a:r>
            <a:r>
              <a:rPr lang="en-GB" sz="1100" b="1">
                <a:effectLst/>
                <a:latin typeface="Georgia" panose="02040502050405020303" pitchFamily="18" charset="0"/>
                <a:ea typeface="Open Sans" panose="020B0606030504020204" pitchFamily="34" charset="0"/>
                <a:cs typeface="Open Sans" panose="020B0606030504020204" pitchFamily="34" charset="0"/>
              </a:rPr>
              <a:t>council</a:t>
            </a:r>
            <a:r>
              <a:rPr lang="en-GB" sz="1100">
                <a:effectLst/>
                <a:latin typeface="Georgia" panose="02040502050405020303" pitchFamily="18" charset="0"/>
                <a:ea typeface="Open Sans" panose="020B0606030504020204" pitchFamily="34" charset="0"/>
                <a:cs typeface="Open Sans" panose="020B0606030504020204" pitchFamily="34" charset="0"/>
              </a:rPr>
              <a:t> was set up to rule until he was older. This led to a </a:t>
            </a:r>
            <a:r>
              <a:rPr lang="en-GB" sz="1100" b="1">
                <a:effectLst/>
                <a:latin typeface="Georgia" panose="02040502050405020303" pitchFamily="18" charset="0"/>
                <a:ea typeface="Open Sans" panose="020B0606030504020204" pitchFamily="34" charset="0"/>
                <a:cs typeface="Open Sans" panose="020B0606030504020204" pitchFamily="34" charset="0"/>
              </a:rPr>
              <a:t>power struggle</a:t>
            </a:r>
            <a:r>
              <a:rPr lang="en-GB" sz="1100">
                <a:effectLst/>
                <a:latin typeface="Georgia" panose="02040502050405020303" pitchFamily="18" charset="0"/>
                <a:ea typeface="Open Sans" panose="020B0606030504020204" pitchFamily="34" charset="0"/>
                <a:cs typeface="Open Sans" panose="020B0606030504020204" pitchFamily="34" charset="0"/>
              </a:rPr>
              <a:t>. Edward's eldest uncle, Edward Seymour made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himself </a:t>
            </a:r>
            <a:r>
              <a:rPr lang="en-GB" sz="1100" b="1">
                <a:effectLst/>
                <a:latin typeface="Georgia" panose="02040502050405020303" pitchFamily="18" charset="0"/>
                <a:ea typeface="Open Sans" panose="020B0606030504020204" pitchFamily="34" charset="0"/>
                <a:cs typeface="Open Sans" panose="020B0606030504020204" pitchFamily="34" charset="0"/>
              </a:rPr>
              <a:t>Lord Protector</a:t>
            </a:r>
            <a:r>
              <a:rPr lang="en-GB" sz="1100">
                <a:effectLst/>
                <a:latin typeface="Georgia" panose="02040502050405020303" pitchFamily="18" charset="0"/>
                <a:ea typeface="Open Sans" panose="020B0606030504020204" pitchFamily="34" charset="0"/>
                <a:cs typeface="Open Sans" panose="020B0606030504020204" pitchFamily="34" charset="0"/>
              </a:rPr>
              <a:t>. </a:t>
            </a:r>
          </a:p>
          <a:p>
            <a:pPr defTabSz="144000"/>
            <a:endParaRPr lang="en-GB" sz="1100">
              <a:latin typeface="Georgia" panose="02040502050405020303" pitchFamily="18" charset="0"/>
              <a:ea typeface="Open Sans" panose="020B0606030504020204" pitchFamily="34" charset="0"/>
              <a:cs typeface="Open Sans" panose="020B0606030504020204" pitchFamily="34" charset="0"/>
            </a:endParaRP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Edward Seymour wanted to force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Protestant</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faith on whole country.  </a:t>
            </a:r>
            <a:endParaRPr lang="en-US" sz="1100">
              <a:latin typeface="Georgia" panose="02040502050405020303" pitchFamily="18"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7239B626-E470-0840-109D-8271BFADF3F8}"/>
              </a:ext>
            </a:extLst>
          </p:cNvPr>
          <p:cNvSpPr txBox="1"/>
          <p:nvPr/>
        </p:nvSpPr>
        <p:spPr>
          <a:xfrm>
            <a:off x="7981448" y="1362951"/>
            <a:ext cx="3618440" cy="2631490"/>
          </a:xfrm>
          <a:prstGeom prst="rect">
            <a:avLst/>
          </a:prstGeom>
          <a:noFill/>
        </p:spPr>
        <p:txBody>
          <a:bodyPr wrap="square" rtlCol="0">
            <a:spAutoFit/>
          </a:bodyPr>
          <a:lstStyle/>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Young Edward supported this.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Many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Catholic</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traditions were banned, including statues and stained-glass windows in churches.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From 1549, churches had to use the new Book of Common Prayer in English, not Latin.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This led to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uprisings </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in the West of England. </a:t>
            </a:r>
          </a:p>
          <a:p>
            <a:pPr marL="171450" indent="-171450" defTabSz="144000">
              <a:buFont typeface="Arial" panose="020B0604020202020204" pitchFamily="34" charset="0"/>
              <a:buChar char="•"/>
            </a:pPr>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Edward became ill, probably suffering from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tuberculosis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He wanted the next ruler to be a</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male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Protestant</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t>
            </a:r>
          </a:p>
          <a:p>
            <a:pPr defTabSz="144000"/>
            <a:endParaRPr lang="en-GB" sz="1100">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He did not want his half-sisters to be next in line for the throne, and none of his cousins had sons. So, he named his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protestant</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cousin, Lady Jane Grey, as heir. He died aged 15. </a:t>
            </a:r>
            <a:endParaRPr lang="en-GB" sz="1100">
              <a:effectLst/>
              <a:latin typeface="Georgia" panose="02040502050405020303" pitchFamily="18"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C7813D73-DF26-8866-F990-A0E0EF348C64}"/>
              </a:ext>
            </a:extLst>
          </p:cNvPr>
          <p:cNvSpPr txBox="1"/>
          <p:nvPr/>
        </p:nvSpPr>
        <p:spPr>
          <a:xfrm>
            <a:off x="9472212" y="4664957"/>
            <a:ext cx="2190835" cy="600164"/>
          </a:xfrm>
          <a:prstGeom prst="rect">
            <a:avLst/>
          </a:prstGeom>
          <a:noFill/>
        </p:spPr>
        <p:txBody>
          <a:bodyPr wrap="square" rtlCol="0">
            <a:spAutoFit/>
          </a:bodyPr>
          <a:lstStyle/>
          <a:p>
            <a:pPr algn="ctr"/>
            <a:r>
              <a:rPr lang="en-GB" sz="1100">
                <a:effectLst/>
                <a:latin typeface="Georgia" panose="02040502050405020303" pitchFamily="18" charset="0"/>
              </a:rPr>
              <a:t>He was fluent in several languages including French, Greek and Latin. </a:t>
            </a:r>
          </a:p>
        </p:txBody>
      </p:sp>
      <p:sp>
        <p:nvSpPr>
          <p:cNvPr id="44" name="TextBox 43">
            <a:extLst>
              <a:ext uri="{FF2B5EF4-FFF2-40B4-BE49-F238E27FC236}">
                <a16:creationId xmlns:a16="http://schemas.microsoft.com/office/drawing/2014/main" id="{C15B7CD0-E2EB-50E3-7551-7D54FD5C7457}"/>
              </a:ext>
            </a:extLst>
          </p:cNvPr>
          <p:cNvSpPr txBox="1"/>
          <p:nvPr/>
        </p:nvSpPr>
        <p:spPr>
          <a:xfrm>
            <a:off x="8047372" y="5451566"/>
            <a:ext cx="1682493" cy="430887"/>
          </a:xfrm>
          <a:prstGeom prst="rect">
            <a:avLst/>
          </a:prstGeom>
          <a:noFill/>
        </p:spPr>
        <p:txBody>
          <a:bodyPr wrap="square" rtlCol="0">
            <a:spAutoFit/>
          </a:bodyPr>
          <a:lstStyle/>
          <a:p>
            <a:pPr algn="ctr"/>
            <a:r>
              <a:rPr lang="en-GB" sz="1050">
                <a:effectLst/>
                <a:latin typeface="Georgia" panose="02040502050405020303" pitchFamily="18" charset="0"/>
              </a:rPr>
              <a:t>He acted in masques at Hampton Court Palace. </a:t>
            </a:r>
          </a:p>
        </p:txBody>
      </p:sp>
      <p:sp>
        <p:nvSpPr>
          <p:cNvPr id="13" name="TextBox 12">
            <a:extLst>
              <a:ext uri="{FF2B5EF4-FFF2-40B4-BE49-F238E27FC236}">
                <a16:creationId xmlns:a16="http://schemas.microsoft.com/office/drawing/2014/main" id="{3E5D88A1-7ACB-6EC5-FF29-F93AD0C7A520}"/>
              </a:ext>
            </a:extLst>
          </p:cNvPr>
          <p:cNvSpPr txBox="1"/>
          <p:nvPr/>
        </p:nvSpPr>
        <p:spPr>
          <a:xfrm>
            <a:off x="4640586" y="4991336"/>
            <a:ext cx="3044132" cy="600164"/>
          </a:xfrm>
          <a:prstGeom prst="rect">
            <a:avLst/>
          </a:prstGeom>
          <a:noFill/>
        </p:spPr>
        <p:txBody>
          <a:bodyPr wrap="square" rtlCol="0">
            <a:spAutoFit/>
          </a:bodyPr>
          <a:lstStyle/>
          <a:p>
            <a:r>
              <a:rPr lang="en-GB" sz="1100">
                <a:effectLst/>
                <a:latin typeface="Georgia" panose="02040502050405020303" pitchFamily="18" charset="0"/>
                <a:ea typeface="Open Sans" panose="020B0606030504020204" pitchFamily="34" charset="0"/>
                <a:cs typeface="Open Sans" panose="020B0606030504020204" pitchFamily="34" charset="0"/>
              </a:rPr>
              <a:t>The portrait is thought to have been completed just before Edward became king. What impression of the Prince does it create? </a:t>
            </a:r>
          </a:p>
        </p:txBody>
      </p:sp>
      <p:sp>
        <p:nvSpPr>
          <p:cNvPr id="15" name="TextBox 14">
            <a:extLst>
              <a:ext uri="{FF2B5EF4-FFF2-40B4-BE49-F238E27FC236}">
                <a16:creationId xmlns:a16="http://schemas.microsoft.com/office/drawing/2014/main" id="{65343910-726F-C7F6-5C42-6FE85492193C}"/>
              </a:ext>
            </a:extLst>
          </p:cNvPr>
          <p:cNvSpPr txBox="1"/>
          <p:nvPr/>
        </p:nvSpPr>
        <p:spPr>
          <a:xfrm>
            <a:off x="4640586" y="5793698"/>
            <a:ext cx="3038176" cy="430887"/>
          </a:xfrm>
          <a:prstGeom prst="rect">
            <a:avLst/>
          </a:prstGeom>
          <a:noFill/>
        </p:spPr>
        <p:txBody>
          <a:bodyPr wrap="square" rtlCol="0">
            <a:spAutoFit/>
          </a:bodyPr>
          <a:lstStyle/>
          <a:p>
            <a:r>
              <a:rPr lang="en-GB" sz="1100">
                <a:effectLst/>
                <a:latin typeface="Georgia" panose="02040502050405020303" pitchFamily="18" charset="0"/>
              </a:rPr>
              <a:t>What evidence is there that Edward was intelligent and well-educated? </a:t>
            </a:r>
          </a:p>
        </p:txBody>
      </p:sp>
      <p:sp>
        <p:nvSpPr>
          <p:cNvPr id="18" name="Rectangle 17">
            <a:extLst>
              <a:ext uri="{FF2B5EF4-FFF2-40B4-BE49-F238E27FC236}">
                <a16:creationId xmlns:a16="http://schemas.microsoft.com/office/drawing/2014/main" id="{7F5E730D-2F17-DEF4-17F1-C963328DDF92}"/>
              </a:ext>
              <a:ext uri="{C183D7F6-B498-43B3-948B-1728B52AA6E4}">
                <adec:decorative xmlns:adec="http://schemas.microsoft.com/office/drawing/2017/decorative" val="1"/>
              </a:ext>
            </a:extLst>
          </p:cNvPr>
          <p:cNvSpPr/>
          <p:nvPr/>
        </p:nvSpPr>
        <p:spPr>
          <a:xfrm>
            <a:off x="503691" y="5719756"/>
            <a:ext cx="3560620" cy="288099"/>
          </a:xfrm>
          <a:prstGeom prst="rect">
            <a:avLst/>
          </a:prstGeom>
          <a:noFill/>
          <a:ln w="19050">
            <a:solidFill>
              <a:srgbClr val="B4792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8196F-0E60-3289-AF71-DC0754CA6743}"/>
              </a:ext>
              <a:ext uri="{C183D7F6-B498-43B3-948B-1728B52AA6E4}">
                <adec:decorative xmlns:adec="http://schemas.microsoft.com/office/drawing/2017/decorative" val="1"/>
              </a:ext>
            </a:extLst>
          </p:cNvPr>
          <p:cNvSpPr/>
          <p:nvPr/>
        </p:nvSpPr>
        <p:spPr>
          <a:xfrm>
            <a:off x="503690" y="6053324"/>
            <a:ext cx="3564287" cy="288099"/>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AFF0CBA8-16E7-5C6A-7B37-4C6FF3C6B767}"/>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054598" y="152313"/>
            <a:ext cx="980840" cy="980840"/>
          </a:xfrm>
          <a:prstGeom prst="rect">
            <a:avLst/>
          </a:prstGeom>
        </p:spPr>
      </p:pic>
      <p:sp>
        <p:nvSpPr>
          <p:cNvPr id="11" name="TextBox 10">
            <a:extLst>
              <a:ext uri="{FF2B5EF4-FFF2-40B4-BE49-F238E27FC236}">
                <a16:creationId xmlns:a16="http://schemas.microsoft.com/office/drawing/2014/main" id="{390F9BF8-3617-3276-7EC8-5C7454ED2F0A}"/>
              </a:ext>
              <a:ext uri="{C183D7F6-B498-43B3-948B-1728B52AA6E4}">
                <adec:decorative xmlns:adec="http://schemas.microsoft.com/office/drawing/2017/decorative" val="1"/>
              </a:ext>
            </a:extLst>
          </p:cNvPr>
          <p:cNvSpPr txBox="1"/>
          <p:nvPr/>
        </p:nvSpPr>
        <p:spPr>
          <a:xfrm>
            <a:off x="503690" y="5468331"/>
            <a:ext cx="3044132" cy="200055"/>
          </a:xfrm>
          <a:prstGeom prst="rect">
            <a:avLst/>
          </a:prstGeom>
          <a:noFill/>
        </p:spPr>
        <p:txBody>
          <a:bodyPr wrap="square" rtlCol="0">
            <a:spAutoFit/>
          </a:bodyPr>
          <a:lstStyle/>
          <a:p>
            <a:r>
              <a:rPr lang="en-GB" sz="700">
                <a:solidFill>
                  <a:schemeClr val="bg1"/>
                </a:solidFill>
                <a:effectLst/>
                <a:latin typeface="Georgia" panose="02040502050405020303" pitchFamily="18" charset="0"/>
                <a:ea typeface="Open Sans" panose="020B0606030504020204" pitchFamily="34" charset="0"/>
                <a:cs typeface="Open Sans" panose="020B0606030504020204" pitchFamily="34" charset="0"/>
              </a:rPr>
              <a:t>Royal Collection Trust / © His Majesty King Charles III 2024</a:t>
            </a:r>
          </a:p>
        </p:txBody>
      </p:sp>
      <p:pic>
        <p:nvPicPr>
          <p:cNvPr id="6" name="Picture 5">
            <a:extLst>
              <a:ext uri="{FF2B5EF4-FFF2-40B4-BE49-F238E27FC236}">
                <a16:creationId xmlns:a16="http://schemas.microsoft.com/office/drawing/2014/main" id="{CCDD8DAD-5277-10CB-CC61-629BD4734DF3}"/>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421162" y="3818572"/>
            <a:ext cx="2292935" cy="2292935"/>
          </a:xfrm>
          <a:prstGeom prst="rect">
            <a:avLst/>
          </a:prstGeom>
        </p:spPr>
      </p:pic>
      <p:sp>
        <p:nvSpPr>
          <p:cNvPr id="12" name="Rectangle 11">
            <a:extLst>
              <a:ext uri="{FF2B5EF4-FFF2-40B4-BE49-F238E27FC236}">
                <a16:creationId xmlns:a16="http://schemas.microsoft.com/office/drawing/2014/main" id="{E64E74A8-EFA1-0905-0185-3158DA6ECFCE}"/>
              </a:ext>
              <a:ext uri="{C183D7F6-B498-43B3-948B-1728B52AA6E4}">
                <adec:decorative xmlns:adec="http://schemas.microsoft.com/office/drawing/2017/decorative" val="1"/>
              </a:ext>
            </a:extLst>
          </p:cNvPr>
          <p:cNvSpPr/>
          <p:nvPr/>
        </p:nvSpPr>
        <p:spPr>
          <a:xfrm>
            <a:off x="4290638" y="4848463"/>
            <a:ext cx="3560620" cy="1490168"/>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B211197-1440-6ABE-9873-E5B1A80E088D}"/>
              </a:ext>
              <a:ext uri="{C183D7F6-B498-43B3-948B-1728B52AA6E4}">
                <adec:decorative xmlns:adec="http://schemas.microsoft.com/office/drawing/2017/decorative" val="1"/>
              </a:ext>
            </a:extLst>
          </p:cNvPr>
          <p:cNvSpPr txBox="1"/>
          <p:nvPr/>
        </p:nvSpPr>
        <p:spPr>
          <a:xfrm>
            <a:off x="4355198" y="5002877"/>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16" name="TextBox 15">
            <a:extLst>
              <a:ext uri="{FF2B5EF4-FFF2-40B4-BE49-F238E27FC236}">
                <a16:creationId xmlns:a16="http://schemas.microsoft.com/office/drawing/2014/main" id="{EC8C46F4-A9A4-8EBC-5337-ABE5E13D6105}"/>
              </a:ext>
              <a:ext uri="{C183D7F6-B498-43B3-948B-1728B52AA6E4}">
                <adec:decorative xmlns:adec="http://schemas.microsoft.com/office/drawing/2017/decorative" val="1"/>
              </a:ext>
            </a:extLst>
          </p:cNvPr>
          <p:cNvSpPr txBox="1"/>
          <p:nvPr/>
        </p:nvSpPr>
        <p:spPr>
          <a:xfrm>
            <a:off x="4355198" y="5805239"/>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cxnSp>
        <p:nvCxnSpPr>
          <p:cNvPr id="17" name="Straight Connector 16">
            <a:extLst>
              <a:ext uri="{FF2B5EF4-FFF2-40B4-BE49-F238E27FC236}">
                <a16:creationId xmlns:a16="http://schemas.microsoft.com/office/drawing/2014/main" id="{26DFA4CC-047D-6D58-EA41-44283020E80F}"/>
              </a:ext>
              <a:ext uri="{C183D7F6-B498-43B3-948B-1728B52AA6E4}">
                <adec:decorative xmlns:adec="http://schemas.microsoft.com/office/drawing/2017/decorative" val="1"/>
              </a:ext>
            </a:extLst>
          </p:cNvPr>
          <p:cNvCxnSpPr>
            <a:cxnSpLocks/>
          </p:cNvCxnSpPr>
          <p:nvPr/>
        </p:nvCxnSpPr>
        <p:spPr>
          <a:xfrm>
            <a:off x="4421688" y="5711021"/>
            <a:ext cx="3257074" cy="0"/>
          </a:xfrm>
          <a:prstGeom prst="line">
            <a:avLst/>
          </a:prstGeom>
          <a:ln w="9525">
            <a:solidFill>
              <a:srgbClr val="D0B07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2255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409DC5-A305-9971-9550-31F31CC1197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pic>
        <p:nvPicPr>
          <p:cNvPr id="10" name="Picture 9">
            <a:extLst>
              <a:ext uri="{FF2B5EF4-FFF2-40B4-BE49-F238E27FC236}">
                <a16:creationId xmlns:a16="http://schemas.microsoft.com/office/drawing/2014/main" id="{831F01BA-2B97-53B9-F092-8D91571FB52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18712" y="4429562"/>
            <a:ext cx="1966256" cy="1966256"/>
          </a:xfrm>
          <a:prstGeom prst="rect">
            <a:avLst/>
          </a:prstGeom>
        </p:spPr>
      </p:pic>
      <p:sp>
        <p:nvSpPr>
          <p:cNvPr id="8" name="Title 7">
            <a:extLst>
              <a:ext uri="{FF2B5EF4-FFF2-40B4-BE49-F238E27FC236}">
                <a16:creationId xmlns:a16="http://schemas.microsoft.com/office/drawing/2014/main" id="{7759A5BB-587E-31A9-7AB4-6303F41118E7}"/>
              </a:ext>
            </a:extLst>
          </p:cNvPr>
          <p:cNvSpPr txBox="1">
            <a:spLocks noGrp="1"/>
          </p:cNvSpPr>
          <p:nvPr>
            <p:ph type="title" idx="4294967295"/>
          </p:nvPr>
        </p:nvSpPr>
        <p:spPr>
          <a:xfrm>
            <a:off x="4782684" y="386924"/>
            <a:ext cx="5429638"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100" normalizeH="0" baseline="0" noProof="0">
                <a:ln>
                  <a:noFill/>
                </a:ln>
                <a:solidFill>
                  <a:srgbClr val="45235E"/>
                </a:solidFill>
                <a:effectLst/>
                <a:uLnTx/>
                <a:uFillTx/>
                <a:latin typeface="Open Sans Condensed" panose="020B0606030504020204" pitchFamily="34" charset="0"/>
                <a:ea typeface="Open Sans Condensed" panose="020B0606030504020204" pitchFamily="34" charset="0"/>
                <a:cs typeface="Open Sans Condensed" panose="020B0606030504020204" pitchFamily="34" charset="0"/>
              </a:rPr>
              <a:t>LADY JANE GREY</a:t>
            </a:r>
          </a:p>
        </p:txBody>
      </p:sp>
      <p:pic>
        <p:nvPicPr>
          <p:cNvPr id="9" name="Picture 8" descr="A painting of a woman in period clothing. She wears a red dress with many pearls and gold decorations. She holds a small book.">
            <a:hlinkClick r:id="rId5"/>
            <a:extLst>
              <a:ext uri="{FF2B5EF4-FFF2-40B4-BE49-F238E27FC236}">
                <a16:creationId xmlns:a16="http://schemas.microsoft.com/office/drawing/2014/main" id="{FB4AAD1C-9DE3-CF7F-8522-9817C59E6935}"/>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510596" y="499241"/>
            <a:ext cx="3553714" cy="5169146"/>
          </a:xfrm>
          <a:prstGeom prst="rect">
            <a:avLst/>
          </a:prstGeom>
        </p:spPr>
      </p:pic>
      <p:sp>
        <p:nvSpPr>
          <p:cNvPr id="22" name="TextBox 21">
            <a:extLst>
              <a:ext uri="{FF2B5EF4-FFF2-40B4-BE49-F238E27FC236}">
                <a16:creationId xmlns:a16="http://schemas.microsoft.com/office/drawing/2014/main" id="{3BF1A004-F71B-F10F-C57B-32A9032C7ED1}"/>
              </a:ext>
            </a:extLst>
          </p:cNvPr>
          <p:cNvSpPr txBox="1"/>
          <p:nvPr/>
        </p:nvSpPr>
        <p:spPr>
          <a:xfrm>
            <a:off x="503690" y="5736848"/>
            <a:ext cx="3476738" cy="253916"/>
          </a:xfrm>
          <a:prstGeom prst="rect">
            <a:avLst/>
          </a:prstGeom>
          <a:noFill/>
        </p:spPr>
        <p:txBody>
          <a:bodyPr wrap="square" rtlCol="0">
            <a:spAutoFit/>
          </a:bodyPr>
          <a:lstStyle/>
          <a:p>
            <a:r>
              <a:rPr lang="en-GB" sz="1000" b="1" spc="30">
                <a:solidFill>
                  <a:srgbClr val="9D691F"/>
                </a:solidFill>
                <a:effectLst/>
                <a:latin typeface="Georgia" panose="02040502050405020303" pitchFamily="18" charset="0"/>
                <a:ea typeface="Open Sans Condensed" panose="020B0606030504020204" pitchFamily="34" charset="0"/>
                <a:cs typeface="Open Sans Condensed" panose="020B0606030504020204" pitchFamily="34" charset="0"/>
              </a:rPr>
              <a:t>Reigned: </a:t>
            </a:r>
            <a:r>
              <a:rPr lang="en-GB" sz="1000" spc="30">
                <a:solidFill>
                  <a:srgbClr val="9D691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1553 </a:t>
            </a:r>
          </a:p>
        </p:txBody>
      </p:sp>
      <p:sp>
        <p:nvSpPr>
          <p:cNvPr id="23" name="TextBox 22">
            <a:extLst>
              <a:ext uri="{FF2B5EF4-FFF2-40B4-BE49-F238E27FC236}">
                <a16:creationId xmlns:a16="http://schemas.microsoft.com/office/drawing/2014/main" id="{959E2155-F00F-75D2-58C0-8B9EB84878F7}"/>
              </a:ext>
            </a:extLst>
          </p:cNvPr>
          <p:cNvSpPr txBox="1"/>
          <p:nvPr/>
        </p:nvSpPr>
        <p:spPr>
          <a:xfrm>
            <a:off x="503690" y="6070170"/>
            <a:ext cx="3476738"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1537 - 1554 |   </a:t>
            </a:r>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Leicestershire </a:t>
            </a:r>
          </a:p>
        </p:txBody>
      </p:sp>
      <p:sp>
        <p:nvSpPr>
          <p:cNvPr id="26" name="TextBox 25">
            <a:extLst>
              <a:ext uri="{FF2B5EF4-FFF2-40B4-BE49-F238E27FC236}">
                <a16:creationId xmlns:a16="http://schemas.microsoft.com/office/drawing/2014/main" id="{BC68A432-C1DD-9610-BEDF-FCBE2EB535ED}"/>
              </a:ext>
            </a:extLst>
          </p:cNvPr>
          <p:cNvSpPr txBox="1"/>
          <p:nvPr/>
        </p:nvSpPr>
        <p:spPr>
          <a:xfrm>
            <a:off x="4188857" y="912419"/>
            <a:ext cx="3788816" cy="292388"/>
          </a:xfrm>
          <a:prstGeom prst="rect">
            <a:avLst/>
          </a:prstGeom>
          <a:noFill/>
        </p:spPr>
        <p:txBody>
          <a:bodyPr wrap="square" rtlCol="0">
            <a:spAutoFit/>
          </a:bodyPr>
          <a:lstStyle/>
          <a:p>
            <a:r>
              <a:rPr lang="en-GB" sz="1300">
                <a:solidFill>
                  <a:srgbClr val="9D691F"/>
                </a:solidFill>
                <a:effectLst/>
                <a:latin typeface="Georgia" panose="02040502050405020303" pitchFamily="18" charset="0"/>
                <a:ea typeface="Open Sans" panose="020B0606030504020204" pitchFamily="34" charset="0"/>
                <a:cs typeface="Open Sans" panose="020B0606030504020204" pitchFamily="34" charset="0"/>
              </a:rPr>
              <a:t>The ‘Nine Day Queen’ </a:t>
            </a:r>
          </a:p>
        </p:txBody>
      </p:sp>
      <p:sp>
        <p:nvSpPr>
          <p:cNvPr id="20" name="TextBox 19">
            <a:extLst>
              <a:ext uri="{FF2B5EF4-FFF2-40B4-BE49-F238E27FC236}">
                <a16:creationId xmlns:a16="http://schemas.microsoft.com/office/drawing/2014/main" id="{8EF1E5E4-D4E4-2461-6588-FCEC11B04F50}"/>
              </a:ext>
            </a:extLst>
          </p:cNvPr>
          <p:cNvSpPr txBox="1"/>
          <p:nvPr/>
        </p:nvSpPr>
        <p:spPr>
          <a:xfrm>
            <a:off x="4188857" y="1362951"/>
            <a:ext cx="3560619" cy="3985706"/>
          </a:xfrm>
          <a:prstGeom prst="rect">
            <a:avLst/>
          </a:prstGeom>
          <a:noFill/>
        </p:spPr>
        <p:txBody>
          <a:bodyPr wrap="square" rtlCol="0">
            <a:spAutoFit/>
          </a:bodyPr>
          <a:lstStyle/>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Jane’s mother, Lady Frances, was Henry VIII’s niece. They were a high-status family and Jane was well-educated. She learnt Latin, Greek, French and Italian.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When she was 10, she was sent to live in Thomas Seymour’s household. He was the uncle of King Edward VI. It was a strongly </a:t>
            </a:r>
            <a:r>
              <a:rPr lang="en-GB" sz="1100" b="1">
                <a:effectLst/>
                <a:latin typeface="Georgia" panose="02040502050405020303" pitchFamily="18" charset="0"/>
                <a:ea typeface="Open Sans" panose="020B0606030504020204" pitchFamily="34" charset="0"/>
                <a:cs typeface="Open Sans" panose="020B0606030504020204" pitchFamily="34" charset="0"/>
              </a:rPr>
              <a:t>Protestant</a:t>
            </a:r>
            <a:r>
              <a:rPr lang="en-GB" sz="1100">
                <a:effectLst/>
                <a:latin typeface="Georgia" panose="02040502050405020303" pitchFamily="18" charset="0"/>
                <a:ea typeface="Open Sans" panose="020B0606030504020204" pitchFamily="34" charset="0"/>
                <a:cs typeface="Open Sans" panose="020B0606030504020204" pitchFamily="34" charset="0"/>
              </a:rPr>
              <a:t> household.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Married Lord Guildford Dudley in 1553.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His father was a duke and may have suggested to Edward VI that Jane should be next in line to </a:t>
            </a:r>
            <a:r>
              <a:rPr lang="en-GB" sz="1100" b="1">
                <a:effectLst/>
                <a:latin typeface="Georgia" panose="02040502050405020303" pitchFamily="18" charset="0"/>
                <a:ea typeface="Open Sans" panose="020B0606030504020204" pitchFamily="34" charset="0"/>
                <a:cs typeface="Open Sans" panose="020B0606030504020204" pitchFamily="34" charset="0"/>
              </a:rPr>
              <a:t>inherit</a:t>
            </a:r>
            <a:r>
              <a:rPr lang="en-GB" sz="1100">
                <a:effectLst/>
                <a:latin typeface="Georgia" panose="02040502050405020303" pitchFamily="18" charset="0"/>
                <a:ea typeface="Open Sans" panose="020B0606030504020204" pitchFamily="34" charset="0"/>
                <a:cs typeface="Open Sans" panose="020B0606030504020204" pitchFamily="34" charset="0"/>
              </a:rPr>
              <a:t> the throne.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Edward died in 1553 and the duke told Jane she was now the Queen.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She was reportedly surprised and upset by this.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She arrived at the Tower of London to prepare for her coronation. </a:t>
            </a:r>
          </a:p>
          <a:p>
            <a:pPr marL="171450" indent="-171450" defTabSz="144000">
              <a:buFont typeface="Arial" panose="020B0604020202020204" pitchFamily="34" charset="0"/>
              <a:buChar char="•"/>
            </a:pPr>
            <a:endParaRPr lang="en-GB" sz="1100">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However, Edward’s half-sister Mary did not agree that Lady Jane Grey should be the next queen. Mary had a loyal army and many supporters which was a huge threat. Jane was queen for only nine days before the plans were changed and Mary became queen instead.</a:t>
            </a:r>
            <a:endParaRPr lang="en-US" sz="1100">
              <a:latin typeface="Georgia" panose="02040502050405020303" pitchFamily="18"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7239B626-E470-0840-109D-8271BFADF3F8}"/>
              </a:ext>
            </a:extLst>
          </p:cNvPr>
          <p:cNvSpPr txBox="1"/>
          <p:nvPr/>
        </p:nvSpPr>
        <p:spPr>
          <a:xfrm>
            <a:off x="7981448" y="1362951"/>
            <a:ext cx="3618440" cy="2631490"/>
          </a:xfrm>
          <a:prstGeom prst="rect">
            <a:avLst/>
          </a:prstGeom>
          <a:noFill/>
        </p:spPr>
        <p:txBody>
          <a:bodyPr wrap="square" rtlCol="0">
            <a:spAutoFit/>
          </a:bodyPr>
          <a:lstStyle/>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Mary was angry at Jane’s attempt to take the throne. Many of the people who had supported Jane becoming queen – including her own parents - changed sides to save themselves. </a:t>
            </a:r>
          </a:p>
          <a:p>
            <a:pPr defTabSz="144000"/>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Jane and her husband became high-status prisoners and were held separately in the Tower of London. They were well-treated, and records suggest Mary wanted to pardon Jane. However, Jane refused to change to the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Catholic faith</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t>
            </a:r>
          </a:p>
          <a:p>
            <a:pPr defTabSz="144000"/>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In 1554, Jane and her husband were sentenced to death for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treason</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Guildford was beheaded. Jane saw his body brought back to the Tower of London before her own execution. </a:t>
            </a:r>
            <a:endParaRPr lang="en-GB" sz="1100">
              <a:effectLst/>
              <a:latin typeface="Georgia" panose="02040502050405020303" pitchFamily="18"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D8587DC5-A603-F942-3CAC-15F4510171C9}"/>
              </a:ext>
            </a:extLst>
          </p:cNvPr>
          <p:cNvSpPr txBox="1"/>
          <p:nvPr/>
        </p:nvSpPr>
        <p:spPr>
          <a:xfrm>
            <a:off x="8839201" y="3968624"/>
            <a:ext cx="2955192" cy="261610"/>
          </a:xfrm>
          <a:prstGeom prst="rect">
            <a:avLst/>
          </a:prstGeom>
          <a:noFill/>
        </p:spPr>
        <p:txBody>
          <a:bodyPr wrap="square">
            <a:spAutoFit/>
          </a:bodyPr>
          <a:lstStyle/>
          <a:p>
            <a:r>
              <a:rPr lang="en-GB" sz="1100" i="1">
                <a:solidFill>
                  <a:srgbClr val="9D691F"/>
                </a:solidFill>
                <a:effectLst/>
                <a:latin typeface="Georgia" panose="02040502050405020303" pitchFamily="18" charset="0"/>
              </a:rPr>
              <a:t>‘Lord, into thy hands I commend my spirit.’ </a:t>
            </a:r>
          </a:p>
        </p:txBody>
      </p:sp>
      <p:sp>
        <p:nvSpPr>
          <p:cNvPr id="6" name="TextBox 5">
            <a:extLst>
              <a:ext uri="{FF2B5EF4-FFF2-40B4-BE49-F238E27FC236}">
                <a16:creationId xmlns:a16="http://schemas.microsoft.com/office/drawing/2014/main" id="{B1DC924E-83C2-943C-9608-482C56FB17F6}"/>
              </a:ext>
            </a:extLst>
          </p:cNvPr>
          <p:cNvSpPr txBox="1"/>
          <p:nvPr/>
        </p:nvSpPr>
        <p:spPr>
          <a:xfrm>
            <a:off x="10208094" y="4156091"/>
            <a:ext cx="1586298" cy="430887"/>
          </a:xfrm>
          <a:prstGeom prst="rect">
            <a:avLst/>
          </a:prstGeom>
          <a:noFill/>
        </p:spPr>
        <p:txBody>
          <a:bodyPr wrap="square">
            <a:spAutoFit/>
          </a:bodyPr>
          <a:lstStyle/>
          <a:p>
            <a:pPr algn="r"/>
            <a:r>
              <a:rPr lang="en-GB" sz="1100">
                <a:solidFill>
                  <a:srgbClr val="9D691F"/>
                </a:solidFill>
                <a:effectLst/>
                <a:latin typeface="Georgia" panose="02040502050405020303" pitchFamily="18" charset="0"/>
              </a:rPr>
              <a:t>Jane’s last prayer before her execution. </a:t>
            </a:r>
          </a:p>
        </p:txBody>
      </p:sp>
      <p:sp>
        <p:nvSpPr>
          <p:cNvPr id="44" name="TextBox 43">
            <a:extLst>
              <a:ext uri="{FF2B5EF4-FFF2-40B4-BE49-F238E27FC236}">
                <a16:creationId xmlns:a16="http://schemas.microsoft.com/office/drawing/2014/main" id="{C15B7CD0-E2EB-50E3-7551-7D54FD5C7457}"/>
              </a:ext>
            </a:extLst>
          </p:cNvPr>
          <p:cNvSpPr txBox="1"/>
          <p:nvPr/>
        </p:nvSpPr>
        <p:spPr>
          <a:xfrm>
            <a:off x="8560594" y="5135691"/>
            <a:ext cx="1682493" cy="553998"/>
          </a:xfrm>
          <a:prstGeom prst="rect">
            <a:avLst/>
          </a:prstGeom>
          <a:noFill/>
        </p:spPr>
        <p:txBody>
          <a:bodyPr wrap="square" rtlCol="0">
            <a:spAutoFit/>
          </a:bodyPr>
          <a:lstStyle/>
          <a:p>
            <a:pPr algn="ctr"/>
            <a:r>
              <a:rPr lang="en-GB" sz="1000" dirty="0">
                <a:effectLst/>
                <a:latin typeface="Georgia" panose="02040502050405020303" pitchFamily="18" charset="0"/>
              </a:rPr>
              <a:t>She was given a comfortable place to stay whilst imprisoned.</a:t>
            </a:r>
          </a:p>
        </p:txBody>
      </p:sp>
      <p:sp>
        <p:nvSpPr>
          <p:cNvPr id="13" name="TextBox 12">
            <a:extLst>
              <a:ext uri="{FF2B5EF4-FFF2-40B4-BE49-F238E27FC236}">
                <a16:creationId xmlns:a16="http://schemas.microsoft.com/office/drawing/2014/main" id="{3E5D88A1-7ACB-6EC5-FF29-F93AD0C7A520}"/>
              </a:ext>
            </a:extLst>
          </p:cNvPr>
          <p:cNvSpPr txBox="1"/>
          <p:nvPr/>
        </p:nvSpPr>
        <p:spPr>
          <a:xfrm>
            <a:off x="4640586" y="5660240"/>
            <a:ext cx="3044132" cy="1107997"/>
          </a:xfrm>
          <a:prstGeom prst="rect">
            <a:avLst/>
          </a:prstGeom>
          <a:noFill/>
        </p:spPr>
        <p:txBody>
          <a:bodyPr wrap="square" rtlCol="0">
            <a:spAutoFit/>
          </a:bodyPr>
          <a:lstStyle/>
          <a:p>
            <a:r>
              <a:rPr lang="en-GB" sz="1100">
                <a:effectLst/>
                <a:latin typeface="Georgia" panose="02040502050405020303" pitchFamily="18" charset="0"/>
              </a:rPr>
              <a:t>After Jane’s death she was viewed by Protestants as a martyr. Later she was seen as an innocent victim. How do you view her? </a:t>
            </a:r>
          </a:p>
          <a:p>
            <a:endParaRPr lang="en-GB" sz="1100">
              <a:latin typeface="Georgia" panose="02040502050405020303" pitchFamily="18" charset="0"/>
            </a:endParaRPr>
          </a:p>
          <a:p>
            <a:endParaRPr lang="en-GB" sz="1100" i="1">
              <a:solidFill>
                <a:srgbClr val="9D691F"/>
              </a:solidFill>
              <a:effectLst/>
              <a:latin typeface="Georgia" panose="02040502050405020303" pitchFamily="18" charset="0"/>
            </a:endParaRPr>
          </a:p>
          <a:p>
            <a:endParaRPr lang="en-GB" sz="1100">
              <a:effectLst/>
              <a:latin typeface="Georgia" panose="02040502050405020303" pitchFamily="18" charset="0"/>
            </a:endParaRPr>
          </a:p>
        </p:txBody>
      </p:sp>
      <p:sp>
        <p:nvSpPr>
          <p:cNvPr id="18" name="Rectangle 17">
            <a:extLst>
              <a:ext uri="{FF2B5EF4-FFF2-40B4-BE49-F238E27FC236}">
                <a16:creationId xmlns:a16="http://schemas.microsoft.com/office/drawing/2014/main" id="{7F5E730D-2F17-DEF4-17F1-C963328DDF92}"/>
              </a:ext>
              <a:ext uri="{C183D7F6-B498-43B3-948B-1728B52AA6E4}">
                <adec:decorative xmlns:adec="http://schemas.microsoft.com/office/drawing/2017/decorative" val="1"/>
              </a:ext>
            </a:extLst>
          </p:cNvPr>
          <p:cNvSpPr/>
          <p:nvPr/>
        </p:nvSpPr>
        <p:spPr>
          <a:xfrm>
            <a:off x="503691" y="5719756"/>
            <a:ext cx="3560620" cy="288099"/>
          </a:xfrm>
          <a:prstGeom prst="rect">
            <a:avLst/>
          </a:prstGeom>
          <a:noFill/>
          <a:ln w="19050">
            <a:solidFill>
              <a:srgbClr val="B4792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8196F-0E60-3289-AF71-DC0754CA6743}"/>
              </a:ext>
              <a:ext uri="{C183D7F6-B498-43B3-948B-1728B52AA6E4}">
                <adec:decorative xmlns:adec="http://schemas.microsoft.com/office/drawing/2017/decorative" val="1"/>
              </a:ext>
            </a:extLst>
          </p:cNvPr>
          <p:cNvSpPr/>
          <p:nvPr/>
        </p:nvSpPr>
        <p:spPr>
          <a:xfrm>
            <a:off x="503690" y="6053324"/>
            <a:ext cx="3564287" cy="288099"/>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AFF0CBA8-16E7-5C6A-7B37-4C6FF3C6B767}"/>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054598" y="152313"/>
            <a:ext cx="980840" cy="980840"/>
          </a:xfrm>
          <a:prstGeom prst="rect">
            <a:avLst/>
          </a:prstGeom>
        </p:spPr>
      </p:pic>
      <p:sp>
        <p:nvSpPr>
          <p:cNvPr id="11" name="TextBox 10">
            <a:extLst>
              <a:ext uri="{FF2B5EF4-FFF2-40B4-BE49-F238E27FC236}">
                <a16:creationId xmlns:a16="http://schemas.microsoft.com/office/drawing/2014/main" id="{390F9BF8-3617-3276-7EC8-5C7454ED2F0A}"/>
              </a:ext>
              <a:ext uri="{C183D7F6-B498-43B3-948B-1728B52AA6E4}">
                <adec:decorative xmlns:adec="http://schemas.microsoft.com/office/drawing/2017/decorative" val="1"/>
              </a:ext>
            </a:extLst>
          </p:cNvPr>
          <p:cNvSpPr txBox="1"/>
          <p:nvPr/>
        </p:nvSpPr>
        <p:spPr>
          <a:xfrm>
            <a:off x="503690" y="5468331"/>
            <a:ext cx="3044132" cy="307777"/>
          </a:xfrm>
          <a:prstGeom prst="rect">
            <a:avLst/>
          </a:prstGeom>
          <a:noFill/>
        </p:spPr>
        <p:txBody>
          <a:bodyPr wrap="square" lIns="91440" tIns="45720" rIns="91440" bIns="45720" rtlCol="0" anchor="t">
            <a:spAutoFit/>
          </a:bodyPr>
          <a:lstStyle/>
          <a:p>
            <a:r>
              <a:rPr lang="en-GB" sz="700">
                <a:solidFill>
                  <a:schemeClr val="bg1"/>
                </a:solidFill>
                <a:latin typeface="Georgia"/>
                <a:ea typeface="Open Sans"/>
                <a:cs typeface="Open Sans"/>
              </a:rPr>
              <a:t>© </a:t>
            </a:r>
            <a:r>
              <a:rPr lang="en-GB" sz="700">
                <a:solidFill>
                  <a:schemeClr val="bg1"/>
                </a:solidFill>
                <a:effectLst/>
                <a:latin typeface="Georgia"/>
                <a:ea typeface="Open Sans"/>
                <a:cs typeface="Open Sans"/>
              </a:rPr>
              <a:t>National Portrait Gallery</a:t>
            </a:r>
            <a:r>
              <a:rPr lang="en-GB" sz="700">
                <a:solidFill>
                  <a:schemeClr val="bg1"/>
                </a:solidFill>
                <a:latin typeface="Georgia"/>
                <a:ea typeface="Open Sans"/>
                <a:cs typeface="Open Sans"/>
              </a:rPr>
              <a:t>, London </a:t>
            </a:r>
            <a:endParaRPr lang="en-US"/>
          </a:p>
          <a:p>
            <a:endParaRPr lang="en-GB" sz="700">
              <a:solidFill>
                <a:schemeClr val="bg1"/>
              </a:solidFill>
              <a:effectLst/>
              <a:latin typeface="Georgia" panose="02040502050405020303" pitchFamily="18" charset="0"/>
              <a:ea typeface="Open Sans" panose="020B0606030504020204" pitchFamily="34" charset="0"/>
              <a:cs typeface="Open Sans" panose="020B0606030504020204" pitchFamily="34" charset="0"/>
            </a:endParaRPr>
          </a:p>
        </p:txBody>
      </p:sp>
      <p:sp>
        <p:nvSpPr>
          <p:cNvPr id="12" name="Rectangle 11">
            <a:extLst>
              <a:ext uri="{FF2B5EF4-FFF2-40B4-BE49-F238E27FC236}">
                <a16:creationId xmlns:a16="http://schemas.microsoft.com/office/drawing/2014/main" id="{E64E74A8-EFA1-0905-0185-3158DA6ECFCE}"/>
              </a:ext>
              <a:ext uri="{C183D7F6-B498-43B3-948B-1728B52AA6E4}">
                <adec:decorative xmlns:adec="http://schemas.microsoft.com/office/drawing/2017/decorative" val="1"/>
              </a:ext>
            </a:extLst>
          </p:cNvPr>
          <p:cNvSpPr/>
          <p:nvPr/>
        </p:nvSpPr>
        <p:spPr>
          <a:xfrm>
            <a:off x="4290638" y="5561044"/>
            <a:ext cx="3560620" cy="793107"/>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B211197-1440-6ABE-9873-E5B1A80E088D}"/>
              </a:ext>
              <a:ext uri="{C183D7F6-B498-43B3-948B-1728B52AA6E4}">
                <adec:decorative xmlns:adec="http://schemas.microsoft.com/office/drawing/2017/decorative" val="1"/>
              </a:ext>
            </a:extLst>
          </p:cNvPr>
          <p:cNvSpPr txBox="1"/>
          <p:nvPr/>
        </p:nvSpPr>
        <p:spPr>
          <a:xfrm>
            <a:off x="4355198" y="5687266"/>
            <a:ext cx="379640" cy="594461"/>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Tree>
    <p:extLst>
      <p:ext uri="{BB962C8B-B14F-4D97-AF65-F5344CB8AC3E}">
        <p14:creationId xmlns:p14="http://schemas.microsoft.com/office/powerpoint/2010/main" val="2095164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409DC5-A305-9971-9550-31F31CC1197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pic>
        <p:nvPicPr>
          <p:cNvPr id="10" name="Picture 9">
            <a:extLst>
              <a:ext uri="{FF2B5EF4-FFF2-40B4-BE49-F238E27FC236}">
                <a16:creationId xmlns:a16="http://schemas.microsoft.com/office/drawing/2014/main" id="{831F01BA-2B97-53B9-F092-8D91571FB52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28710" y="4442652"/>
            <a:ext cx="1895978" cy="1895978"/>
          </a:xfrm>
          <a:prstGeom prst="rect">
            <a:avLst/>
          </a:prstGeom>
        </p:spPr>
      </p:pic>
      <p:sp>
        <p:nvSpPr>
          <p:cNvPr id="8" name="Title 7">
            <a:extLst>
              <a:ext uri="{FF2B5EF4-FFF2-40B4-BE49-F238E27FC236}">
                <a16:creationId xmlns:a16="http://schemas.microsoft.com/office/drawing/2014/main" id="{7759A5BB-587E-31A9-7AB4-6303F41118E7}"/>
              </a:ext>
            </a:extLst>
          </p:cNvPr>
          <p:cNvSpPr txBox="1">
            <a:spLocks noGrp="1"/>
          </p:cNvSpPr>
          <p:nvPr>
            <p:ph type="title" idx="4294967295"/>
          </p:nvPr>
        </p:nvSpPr>
        <p:spPr>
          <a:xfrm>
            <a:off x="4782684" y="386924"/>
            <a:ext cx="3621974"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100" normalizeH="0" baseline="0" noProof="0">
                <a:ln>
                  <a:noFill/>
                </a:ln>
                <a:solidFill>
                  <a:srgbClr val="45235E"/>
                </a:solidFill>
                <a:effectLst/>
                <a:uLnTx/>
                <a:uFillTx/>
                <a:latin typeface="Open Sans Condensed" panose="020B0606030504020204" pitchFamily="34" charset="0"/>
                <a:ea typeface="Open Sans Condensed" panose="020B0606030504020204" pitchFamily="34" charset="0"/>
                <a:cs typeface="Open Sans Condensed" panose="020B0606030504020204" pitchFamily="34" charset="0"/>
              </a:rPr>
              <a:t>MARY I</a:t>
            </a:r>
          </a:p>
        </p:txBody>
      </p:sp>
      <p:pic>
        <p:nvPicPr>
          <p:cNvPr id="9" name="Picture 8" descr="Painting of a woman in period clothing. she wears orange and red colours with a head dressing and jewellery.">
            <a:hlinkClick r:id="rId5"/>
            <a:extLst>
              <a:ext uri="{FF2B5EF4-FFF2-40B4-BE49-F238E27FC236}">
                <a16:creationId xmlns:a16="http://schemas.microsoft.com/office/drawing/2014/main" id="{FB4AAD1C-9DE3-CF7F-8522-9817C59E693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10596" y="499241"/>
            <a:ext cx="3553714" cy="5169146"/>
          </a:xfrm>
          <a:prstGeom prst="rect">
            <a:avLst/>
          </a:prstGeom>
        </p:spPr>
      </p:pic>
      <p:sp>
        <p:nvSpPr>
          <p:cNvPr id="22" name="TextBox 21">
            <a:extLst>
              <a:ext uri="{FF2B5EF4-FFF2-40B4-BE49-F238E27FC236}">
                <a16:creationId xmlns:a16="http://schemas.microsoft.com/office/drawing/2014/main" id="{3BF1A004-F71B-F10F-C57B-32A9032C7ED1}"/>
              </a:ext>
            </a:extLst>
          </p:cNvPr>
          <p:cNvSpPr txBox="1"/>
          <p:nvPr/>
        </p:nvSpPr>
        <p:spPr>
          <a:xfrm>
            <a:off x="503690" y="5736848"/>
            <a:ext cx="3476738" cy="253916"/>
          </a:xfrm>
          <a:prstGeom prst="rect">
            <a:avLst/>
          </a:prstGeom>
          <a:noFill/>
        </p:spPr>
        <p:txBody>
          <a:bodyPr wrap="square" rtlCol="0">
            <a:spAutoFit/>
          </a:bodyPr>
          <a:lstStyle/>
          <a:p>
            <a:r>
              <a:rPr lang="en-GB" sz="1000" b="1" spc="30">
                <a:solidFill>
                  <a:srgbClr val="9D691F"/>
                </a:solidFill>
                <a:effectLst/>
                <a:latin typeface="Georgia" panose="02040502050405020303" pitchFamily="18" charset="0"/>
                <a:ea typeface="Open Sans Condensed" panose="020B0606030504020204" pitchFamily="34" charset="0"/>
                <a:cs typeface="Open Sans Condensed" panose="020B0606030504020204" pitchFamily="34" charset="0"/>
              </a:rPr>
              <a:t>Reigned: </a:t>
            </a:r>
            <a:r>
              <a:rPr lang="en-GB" sz="1000" spc="30">
                <a:solidFill>
                  <a:srgbClr val="9D691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1553 - 1558 </a:t>
            </a:r>
          </a:p>
        </p:txBody>
      </p:sp>
      <p:sp>
        <p:nvSpPr>
          <p:cNvPr id="23" name="TextBox 22">
            <a:extLst>
              <a:ext uri="{FF2B5EF4-FFF2-40B4-BE49-F238E27FC236}">
                <a16:creationId xmlns:a16="http://schemas.microsoft.com/office/drawing/2014/main" id="{959E2155-F00F-75D2-58C0-8B9EB84878F7}"/>
              </a:ext>
            </a:extLst>
          </p:cNvPr>
          <p:cNvSpPr txBox="1"/>
          <p:nvPr/>
        </p:nvSpPr>
        <p:spPr>
          <a:xfrm>
            <a:off x="503690" y="6070170"/>
            <a:ext cx="3476738"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1516 - 1558      |   </a:t>
            </a:r>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London</a:t>
            </a:r>
          </a:p>
        </p:txBody>
      </p:sp>
      <p:sp>
        <p:nvSpPr>
          <p:cNvPr id="26" name="TextBox 25">
            <a:extLst>
              <a:ext uri="{FF2B5EF4-FFF2-40B4-BE49-F238E27FC236}">
                <a16:creationId xmlns:a16="http://schemas.microsoft.com/office/drawing/2014/main" id="{BC68A432-C1DD-9610-BEDF-FCBE2EB535ED}"/>
              </a:ext>
            </a:extLst>
          </p:cNvPr>
          <p:cNvSpPr txBox="1"/>
          <p:nvPr/>
        </p:nvSpPr>
        <p:spPr>
          <a:xfrm>
            <a:off x="4188857" y="912419"/>
            <a:ext cx="3788816" cy="492443"/>
          </a:xfrm>
          <a:prstGeom prst="rect">
            <a:avLst/>
          </a:prstGeom>
          <a:noFill/>
        </p:spPr>
        <p:txBody>
          <a:bodyPr wrap="square" rtlCol="0">
            <a:spAutoFit/>
          </a:bodyPr>
          <a:lstStyle/>
          <a:p>
            <a:r>
              <a:rPr lang="en-GB" sz="1300">
                <a:solidFill>
                  <a:srgbClr val="9D691F"/>
                </a:solidFill>
                <a:effectLst/>
                <a:latin typeface="Georgia" panose="02040502050405020303" pitchFamily="18" charset="0"/>
                <a:ea typeface="Open Sans" panose="020B0606030504020204" pitchFamily="34" charset="0"/>
                <a:cs typeface="Open Sans" panose="020B0606030504020204" pitchFamily="34" charset="0"/>
              </a:rPr>
              <a:t>The first female monarch to rule England in her own right </a:t>
            </a:r>
          </a:p>
        </p:txBody>
      </p:sp>
      <p:sp>
        <p:nvSpPr>
          <p:cNvPr id="20" name="TextBox 19">
            <a:extLst>
              <a:ext uri="{FF2B5EF4-FFF2-40B4-BE49-F238E27FC236}">
                <a16:creationId xmlns:a16="http://schemas.microsoft.com/office/drawing/2014/main" id="{8EF1E5E4-D4E4-2461-6588-FCEC11B04F50}"/>
              </a:ext>
            </a:extLst>
          </p:cNvPr>
          <p:cNvSpPr txBox="1"/>
          <p:nvPr/>
        </p:nvSpPr>
        <p:spPr>
          <a:xfrm>
            <a:off x="4188857" y="1387509"/>
            <a:ext cx="3560619" cy="3308598"/>
          </a:xfrm>
          <a:prstGeom prst="rect">
            <a:avLst/>
          </a:prstGeom>
          <a:noFill/>
        </p:spPr>
        <p:txBody>
          <a:bodyPr wrap="square" rtlCol="0">
            <a:spAutoFit/>
          </a:bodyPr>
          <a:lstStyle/>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Mary was the daughter of Henry VIII and his first wife, Katherine of Aragon. She was well-educated and brought up a devout </a:t>
            </a:r>
            <a:r>
              <a:rPr lang="en-GB" sz="1100" b="1">
                <a:effectLst/>
                <a:latin typeface="Georgia" panose="02040502050405020303" pitchFamily="18" charset="0"/>
                <a:ea typeface="Open Sans" panose="020B0606030504020204" pitchFamily="34" charset="0"/>
                <a:cs typeface="Open Sans" panose="020B0606030504020204" pitchFamily="34" charset="0"/>
              </a:rPr>
              <a:t>Catholic</a:t>
            </a:r>
            <a:r>
              <a:rPr lang="en-GB" sz="1100">
                <a:effectLst/>
                <a:latin typeface="Georgia" panose="02040502050405020303" pitchFamily="18" charset="0"/>
                <a:ea typeface="Open Sans" panose="020B0606030504020204" pitchFamily="34" charset="0"/>
                <a:cs typeface="Open Sans" panose="020B0606030504020204" pitchFamily="34" charset="0"/>
              </a:rPr>
              <a:t>.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She was declared </a:t>
            </a:r>
            <a:r>
              <a:rPr lang="en-GB" sz="1100" b="1">
                <a:effectLst/>
                <a:latin typeface="Georgia" panose="02040502050405020303" pitchFamily="18" charset="0"/>
                <a:ea typeface="Open Sans" panose="020B0606030504020204" pitchFamily="34" charset="0"/>
                <a:cs typeface="Open Sans" panose="020B0606030504020204" pitchFamily="34" charset="0"/>
              </a:rPr>
              <a:t>illegitimate</a:t>
            </a:r>
            <a:r>
              <a:rPr lang="en-GB" sz="1100">
                <a:effectLst/>
                <a:latin typeface="Georgia" panose="02040502050405020303" pitchFamily="18" charset="0"/>
                <a:ea typeface="Open Sans" panose="020B0606030504020204" pitchFamily="34" charset="0"/>
                <a:cs typeface="Open Sans" panose="020B0606030504020204" pitchFamily="34" charset="0"/>
              </a:rPr>
              <a:t> when her father remarried in 1533. This meant she was no longer called Princess Mary but Lady Mary.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Banned from seeing her mother.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Remained a loyal Roman </a:t>
            </a:r>
            <a:r>
              <a:rPr lang="en-GB" sz="1100" b="1">
                <a:effectLst/>
                <a:latin typeface="Georgia" panose="02040502050405020303" pitchFamily="18" charset="0"/>
                <a:ea typeface="Open Sans" panose="020B0606030504020204" pitchFamily="34" charset="0"/>
                <a:cs typeface="Open Sans" panose="020B0606030504020204" pitchFamily="34" charset="0"/>
              </a:rPr>
              <a:t>Catholic</a:t>
            </a:r>
            <a:r>
              <a:rPr lang="en-GB" sz="1100">
                <a:effectLst/>
                <a:latin typeface="Georgia" panose="02040502050405020303" pitchFamily="18" charset="0"/>
                <a:ea typeface="Open Sans" panose="020B0606030504020204" pitchFamily="34" charset="0"/>
                <a:cs typeface="Open Sans" panose="020B0606030504020204" pitchFamily="34" charset="0"/>
              </a:rPr>
              <a:t>. </a:t>
            </a:r>
          </a:p>
          <a:p>
            <a:pPr marL="171450" indent="-171450" defTabSz="144000">
              <a:buFont typeface="Arial" panose="020B0604020202020204" pitchFamily="34" charset="0"/>
              <a:buChar char="•"/>
            </a:pPr>
            <a:r>
              <a:rPr lang="en-GB" sz="1100">
                <a:latin typeface="Georgia" panose="02040502050405020303" pitchFamily="18" charset="0"/>
                <a:ea typeface="Open Sans" panose="020B0606030504020204" pitchFamily="34" charset="0"/>
                <a:cs typeface="Open Sans" panose="020B0606030504020204" pitchFamily="34" charset="0"/>
              </a:rPr>
              <a:t>R</a:t>
            </a:r>
            <a:r>
              <a:rPr lang="en-GB" sz="1100">
                <a:effectLst/>
                <a:latin typeface="Georgia" panose="02040502050405020303" pitchFamily="18" charset="0"/>
                <a:ea typeface="Open Sans" panose="020B0606030504020204" pitchFamily="34" charset="0"/>
                <a:cs typeface="Open Sans" panose="020B0606030504020204" pitchFamily="34" charset="0"/>
              </a:rPr>
              <a:t>efused to recognise her father as the Head of the </a:t>
            </a:r>
            <a:r>
              <a:rPr lang="en-GB" sz="1100" b="1">
                <a:effectLst/>
                <a:latin typeface="Georgia" panose="02040502050405020303" pitchFamily="18" charset="0"/>
                <a:ea typeface="Open Sans" panose="020B0606030504020204" pitchFamily="34" charset="0"/>
                <a:cs typeface="Open Sans" panose="020B0606030504020204" pitchFamily="34" charset="0"/>
              </a:rPr>
              <a:t>Church of England</a:t>
            </a:r>
            <a:r>
              <a:rPr lang="en-GB" sz="1100">
                <a:effectLst/>
                <a:latin typeface="Georgia" panose="02040502050405020303" pitchFamily="18" charset="0"/>
                <a:ea typeface="Open Sans" panose="020B0606030504020204" pitchFamily="34" charset="0"/>
                <a:cs typeface="Open Sans" panose="020B0606030504020204" pitchFamily="34" charset="0"/>
              </a:rPr>
              <a:t>. </a:t>
            </a:r>
          </a:p>
          <a:p>
            <a:pPr defTabSz="144000"/>
            <a:endParaRPr lang="en-GB" sz="1100">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latin typeface="Georgia" panose="02040502050405020303" pitchFamily="18" charset="0"/>
                <a:ea typeface="Open Sans" panose="020B0606030504020204" pitchFamily="34" charset="0"/>
                <a:cs typeface="Open Sans" panose="020B0606030504020204" pitchFamily="34" charset="0"/>
              </a:rPr>
              <a:t>Despite this, Henry VIII included Mary in his will. He ordered that she would be second in line to be the </a:t>
            </a:r>
            <a:br>
              <a:rPr lang="en-GB" sz="1100">
                <a:latin typeface="Georgia" panose="02040502050405020303" pitchFamily="18" charset="0"/>
                <a:ea typeface="Open Sans" panose="020B0606030504020204" pitchFamily="34" charset="0"/>
                <a:cs typeface="Open Sans" panose="020B0606030504020204" pitchFamily="34" charset="0"/>
              </a:rPr>
            </a:br>
            <a:r>
              <a:rPr lang="en-GB" sz="1100">
                <a:latin typeface="Georgia" panose="02040502050405020303" pitchFamily="18" charset="0"/>
                <a:ea typeface="Open Sans" panose="020B0606030504020204" pitchFamily="34" charset="0"/>
                <a:cs typeface="Open Sans" panose="020B0606030504020204" pitchFamily="34" charset="0"/>
              </a:rPr>
              <a:t>next ruler. When Edward became king, he banned many </a:t>
            </a:r>
            <a:r>
              <a:rPr lang="en-GB" sz="1100" b="1">
                <a:latin typeface="Georgia" panose="02040502050405020303" pitchFamily="18" charset="0"/>
                <a:ea typeface="Open Sans" panose="020B0606030504020204" pitchFamily="34" charset="0"/>
                <a:cs typeface="Open Sans" panose="020B0606030504020204" pitchFamily="34" charset="0"/>
              </a:rPr>
              <a:t>Catholic</a:t>
            </a:r>
            <a:r>
              <a:rPr lang="en-GB" sz="1100">
                <a:latin typeface="Georgia" panose="02040502050405020303" pitchFamily="18" charset="0"/>
                <a:ea typeface="Open Sans" panose="020B0606030504020204" pitchFamily="34" charset="0"/>
                <a:cs typeface="Open Sans" panose="020B0606030504020204" pitchFamily="34" charset="0"/>
              </a:rPr>
              <a:t> traditions. When he died a few </a:t>
            </a:r>
            <a:br>
              <a:rPr lang="en-GB" sz="1100">
                <a:latin typeface="Georgia" panose="02040502050405020303" pitchFamily="18" charset="0"/>
                <a:ea typeface="Open Sans" panose="020B0606030504020204" pitchFamily="34" charset="0"/>
                <a:cs typeface="Open Sans" panose="020B0606030504020204" pitchFamily="34" charset="0"/>
              </a:rPr>
            </a:br>
            <a:r>
              <a:rPr lang="en-GB" sz="1100">
                <a:latin typeface="Georgia" panose="02040502050405020303" pitchFamily="18" charset="0"/>
                <a:ea typeface="Open Sans" panose="020B0606030504020204" pitchFamily="34" charset="0"/>
                <a:cs typeface="Open Sans" panose="020B0606030504020204" pitchFamily="34" charset="0"/>
              </a:rPr>
              <a:t>years later Mary did not agree that Lady Jane Grey should be the next queen.</a:t>
            </a:r>
            <a:endParaRPr lang="en-US" sz="1100">
              <a:latin typeface="Georgia" panose="02040502050405020303" pitchFamily="18"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7239B626-E470-0840-109D-8271BFADF3F8}"/>
              </a:ext>
            </a:extLst>
          </p:cNvPr>
          <p:cNvSpPr txBox="1"/>
          <p:nvPr/>
        </p:nvSpPr>
        <p:spPr>
          <a:xfrm>
            <a:off x="7896167" y="889669"/>
            <a:ext cx="3618440" cy="3477875"/>
          </a:xfrm>
          <a:prstGeom prst="rect">
            <a:avLst/>
          </a:prstGeom>
          <a:noFill/>
        </p:spPr>
        <p:txBody>
          <a:bodyPr wrap="square" rtlCol="0">
            <a:spAutoFit/>
          </a:bodyPr>
          <a:lstStyle/>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Mary had a loyal army and many supporters which was a huge threat. Jane was queen for only nine days before the plans were changed and Mary became queen instead. Lady Jane Grey was executed. </a:t>
            </a:r>
          </a:p>
          <a:p>
            <a:pPr defTabSz="144000"/>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Mary wanted to restore the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Catholic</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faith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in England.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Brought back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Roman Catholic </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bishops.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Executed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Protestants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who refused to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change religion. </a:t>
            </a:r>
          </a:p>
          <a:p>
            <a:pPr marL="171450" indent="-171450" defTabSz="144000">
              <a:buFont typeface="Arial" panose="020B0604020202020204" pitchFamily="34" charset="0"/>
              <a:buChar char="•"/>
            </a:pPr>
            <a:r>
              <a:rPr lang="en-GB" sz="1100">
                <a:effectLst/>
                <a:latin typeface="Georgia" panose="02040502050405020303" pitchFamily="18" charset="0"/>
                <a:ea typeface="Open Sans Semibold" panose="020B0606030504020204" pitchFamily="34" charset="0"/>
                <a:cs typeface="Open Sans Semibold" panose="020B0606030504020204" pitchFamily="34" charset="0"/>
              </a:rPr>
              <a:t>Around 300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Protestants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were burnt as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heretics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t>
            </a:r>
          </a:p>
          <a:p>
            <a:pPr marL="171450" indent="-171450" defTabSz="144000">
              <a:buFont typeface="Arial" panose="020B0604020202020204" pitchFamily="34" charset="0"/>
              <a:buChar char="•"/>
            </a:pPr>
            <a:endParaRPr lang="en-GB" sz="1100">
              <a:effectLst/>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She wanted to have children so there would be a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Catholic heir</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In 1554, she married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Catholic</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Philip of Spain, but this was a very unpopular decision and led to </a:t>
            </a:r>
            <a:r>
              <a:rPr lang="en-GB" sz="1100" b="1">
                <a:effectLst/>
                <a:latin typeface="Georgia" panose="02040502050405020303" pitchFamily="18" charset="0"/>
                <a:ea typeface="Open Sans Semibold" panose="020B0606030504020204" pitchFamily="34" charset="0"/>
                <a:cs typeface="Open Sans Semibold" panose="020B0606030504020204" pitchFamily="34" charset="0"/>
              </a:rPr>
              <a:t>Protestant rebellions</a:t>
            </a:r>
            <a:r>
              <a:rPr lang="en-GB" sz="1100">
                <a:effectLst/>
                <a:latin typeface="Georgia" panose="02040502050405020303" pitchFamily="18" charset="0"/>
                <a:ea typeface="Open Sans Semibold" panose="020B0606030504020204" pitchFamily="34" charset="0"/>
                <a:cs typeface="Open Sans Semibold" panose="020B0606030504020204" pitchFamily="34" charset="0"/>
              </a:rPr>
              <a:t>. </a:t>
            </a:r>
          </a:p>
          <a:p>
            <a:pPr defTabSz="144000"/>
            <a:endParaRPr lang="en-GB" sz="1100">
              <a:latin typeface="Georgia" panose="02040502050405020303" pitchFamily="18" charset="0"/>
              <a:ea typeface="Open Sans Semibold" panose="020B0606030504020204" pitchFamily="34" charset="0"/>
              <a:cs typeface="Open Sans Semibold" panose="020B0606030504020204" pitchFamily="34" charset="0"/>
            </a:endParaRPr>
          </a:p>
          <a:p>
            <a:pPr defTabSz="144000"/>
            <a:r>
              <a:rPr lang="en-GB" sz="1100">
                <a:effectLst/>
                <a:latin typeface="Georgia" panose="02040502050405020303" pitchFamily="18" charset="0"/>
                <a:ea typeface="Open Sans Semibold" panose="020B0606030504020204" pitchFamily="34" charset="0"/>
                <a:cs typeface="Open Sans Semibold" panose="020B0606030504020204" pitchFamily="34" charset="0"/>
              </a:rPr>
              <a:t>When she died, she had no children. She was forced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to agree that her half-sister Elizabeth would be the </a:t>
            </a:r>
            <a:br>
              <a:rPr lang="en-GB" sz="1100">
                <a:effectLst/>
                <a:latin typeface="Georgia" panose="02040502050405020303" pitchFamily="18" charset="0"/>
                <a:ea typeface="Open Sans Semibold" panose="020B0606030504020204" pitchFamily="34" charset="0"/>
                <a:cs typeface="Open Sans Semibold" panose="020B0606030504020204" pitchFamily="34" charset="0"/>
              </a:rPr>
            </a:br>
            <a:r>
              <a:rPr lang="en-GB" sz="1100">
                <a:effectLst/>
                <a:latin typeface="Georgia" panose="02040502050405020303" pitchFamily="18" charset="0"/>
                <a:ea typeface="Open Sans Semibold" panose="020B0606030504020204" pitchFamily="34" charset="0"/>
                <a:cs typeface="Open Sans Semibold" panose="020B0606030504020204" pitchFamily="34" charset="0"/>
              </a:rPr>
              <a:t>next queen. </a:t>
            </a:r>
            <a:endParaRPr lang="en-GB" sz="1100">
              <a:effectLst/>
              <a:latin typeface="Georgia" panose="02040502050405020303" pitchFamily="18"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0BA08E51-C80C-CF14-909A-85173DBBA91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933589" y="4158519"/>
            <a:ext cx="1895978" cy="1895978"/>
          </a:xfrm>
          <a:prstGeom prst="rect">
            <a:avLst/>
          </a:prstGeom>
        </p:spPr>
      </p:pic>
      <p:sp>
        <p:nvSpPr>
          <p:cNvPr id="44" name="TextBox 43">
            <a:extLst>
              <a:ext uri="{FF2B5EF4-FFF2-40B4-BE49-F238E27FC236}">
                <a16:creationId xmlns:a16="http://schemas.microsoft.com/office/drawing/2014/main" id="{C15B7CD0-E2EB-50E3-7551-7D54FD5C7457}"/>
              </a:ext>
            </a:extLst>
          </p:cNvPr>
          <p:cNvSpPr txBox="1"/>
          <p:nvPr/>
        </p:nvSpPr>
        <p:spPr>
          <a:xfrm>
            <a:off x="8096468" y="5113642"/>
            <a:ext cx="1758909" cy="553998"/>
          </a:xfrm>
          <a:prstGeom prst="rect">
            <a:avLst/>
          </a:prstGeom>
          <a:noFill/>
        </p:spPr>
        <p:txBody>
          <a:bodyPr wrap="square" rtlCol="0">
            <a:spAutoFit/>
          </a:bodyPr>
          <a:lstStyle/>
          <a:p>
            <a:pPr algn="ctr"/>
            <a:r>
              <a:rPr lang="en-GB" sz="1000">
                <a:effectLst/>
                <a:latin typeface="Georgia" panose="02040502050405020303" pitchFamily="18" charset="0"/>
              </a:rPr>
              <a:t>She thought she was pregnant twice, but these were false alarms. </a:t>
            </a:r>
          </a:p>
        </p:txBody>
      </p:sp>
      <p:sp>
        <p:nvSpPr>
          <p:cNvPr id="5" name="TextBox 4">
            <a:extLst>
              <a:ext uri="{FF2B5EF4-FFF2-40B4-BE49-F238E27FC236}">
                <a16:creationId xmlns:a16="http://schemas.microsoft.com/office/drawing/2014/main" id="{1402A85C-5EA8-1249-BCCE-56DA2E10E561}"/>
              </a:ext>
            </a:extLst>
          </p:cNvPr>
          <p:cNvSpPr txBox="1"/>
          <p:nvPr/>
        </p:nvSpPr>
        <p:spPr>
          <a:xfrm>
            <a:off x="9933589" y="4829509"/>
            <a:ext cx="1907002" cy="553998"/>
          </a:xfrm>
          <a:prstGeom prst="rect">
            <a:avLst/>
          </a:prstGeom>
          <a:noFill/>
        </p:spPr>
        <p:txBody>
          <a:bodyPr wrap="square" rtlCol="0">
            <a:spAutoFit/>
          </a:bodyPr>
          <a:lstStyle/>
          <a:p>
            <a:pPr algn="ctr"/>
            <a:r>
              <a:rPr lang="en-GB" sz="1000">
                <a:effectLst/>
                <a:latin typeface="Georgia" panose="02040502050405020303" pitchFamily="18" charset="0"/>
              </a:rPr>
              <a:t>When she was two years old, plans were made for her to marry the French </a:t>
            </a:r>
            <a:r>
              <a:rPr lang="en-GB" sz="1000" b="1">
                <a:effectLst/>
                <a:latin typeface="Georgia" panose="02040502050405020303" pitchFamily="18" charset="0"/>
              </a:rPr>
              <a:t>heir</a:t>
            </a:r>
            <a:r>
              <a:rPr lang="en-GB" sz="1000">
                <a:effectLst/>
                <a:latin typeface="Georgia" panose="02040502050405020303" pitchFamily="18" charset="0"/>
              </a:rPr>
              <a:t>. </a:t>
            </a:r>
          </a:p>
        </p:txBody>
      </p:sp>
      <p:sp>
        <p:nvSpPr>
          <p:cNvPr id="30" name="TextBox 29">
            <a:extLst>
              <a:ext uri="{FF2B5EF4-FFF2-40B4-BE49-F238E27FC236}">
                <a16:creationId xmlns:a16="http://schemas.microsoft.com/office/drawing/2014/main" id="{E760C43B-56D3-1C0A-33BF-B7BD43DE76B0}"/>
              </a:ext>
            </a:extLst>
          </p:cNvPr>
          <p:cNvSpPr txBox="1"/>
          <p:nvPr/>
        </p:nvSpPr>
        <p:spPr>
          <a:xfrm>
            <a:off x="4646542" y="4916113"/>
            <a:ext cx="3038176" cy="430887"/>
          </a:xfrm>
          <a:prstGeom prst="rect">
            <a:avLst/>
          </a:prstGeom>
          <a:noFill/>
        </p:spPr>
        <p:txBody>
          <a:bodyPr wrap="square" rtlCol="0">
            <a:spAutoFit/>
          </a:bodyPr>
          <a:lstStyle/>
          <a:p>
            <a:r>
              <a:rPr lang="en-GB" sz="1100">
                <a:effectLst/>
                <a:latin typeface="Georgia" panose="02040502050405020303" pitchFamily="18" charset="0"/>
              </a:rPr>
              <a:t>Look closely at the portrait. What date was it painted? Hint: look at the corners.</a:t>
            </a:r>
          </a:p>
        </p:txBody>
      </p:sp>
      <p:sp>
        <p:nvSpPr>
          <p:cNvPr id="32" name="TextBox 31">
            <a:extLst>
              <a:ext uri="{FF2B5EF4-FFF2-40B4-BE49-F238E27FC236}">
                <a16:creationId xmlns:a16="http://schemas.microsoft.com/office/drawing/2014/main" id="{700EF7AB-D8DA-CC24-2EF3-D25CA99CF61F}"/>
              </a:ext>
            </a:extLst>
          </p:cNvPr>
          <p:cNvSpPr txBox="1"/>
          <p:nvPr/>
        </p:nvSpPr>
        <p:spPr>
          <a:xfrm>
            <a:off x="4640586" y="5364484"/>
            <a:ext cx="3038176" cy="430887"/>
          </a:xfrm>
          <a:prstGeom prst="rect">
            <a:avLst/>
          </a:prstGeom>
          <a:noFill/>
        </p:spPr>
        <p:txBody>
          <a:bodyPr wrap="square" rtlCol="0">
            <a:spAutoFit/>
          </a:bodyPr>
          <a:lstStyle/>
          <a:p>
            <a:r>
              <a:rPr lang="en-GB" sz="1100">
                <a:effectLst/>
                <a:latin typeface="Georgia" panose="02040502050405020303" pitchFamily="18" charset="0"/>
              </a:rPr>
              <a:t>What was Mary’s title at this time and how old was she? </a:t>
            </a:r>
          </a:p>
        </p:txBody>
      </p:sp>
      <p:sp>
        <p:nvSpPr>
          <p:cNvPr id="34" name="TextBox 33">
            <a:extLst>
              <a:ext uri="{FF2B5EF4-FFF2-40B4-BE49-F238E27FC236}">
                <a16:creationId xmlns:a16="http://schemas.microsoft.com/office/drawing/2014/main" id="{374A7331-0E73-FEA1-FE94-F3C20509FD81}"/>
              </a:ext>
            </a:extLst>
          </p:cNvPr>
          <p:cNvSpPr txBox="1"/>
          <p:nvPr/>
        </p:nvSpPr>
        <p:spPr>
          <a:xfrm>
            <a:off x="4640586" y="5809008"/>
            <a:ext cx="3038176" cy="430887"/>
          </a:xfrm>
          <a:prstGeom prst="rect">
            <a:avLst/>
          </a:prstGeom>
          <a:noFill/>
        </p:spPr>
        <p:txBody>
          <a:bodyPr wrap="square" rtlCol="0">
            <a:spAutoFit/>
          </a:bodyPr>
          <a:lstStyle/>
          <a:p>
            <a:r>
              <a:rPr lang="en-GB" sz="1100">
                <a:effectLst/>
                <a:latin typeface="Georgia" panose="02040502050405020303" pitchFamily="18" charset="0"/>
              </a:rPr>
              <a:t>After her death, she became known as ‘Bloody Mary’. Do you think this is a fair nickname? </a:t>
            </a:r>
          </a:p>
        </p:txBody>
      </p:sp>
      <p:sp>
        <p:nvSpPr>
          <p:cNvPr id="18" name="Rectangle 17">
            <a:extLst>
              <a:ext uri="{FF2B5EF4-FFF2-40B4-BE49-F238E27FC236}">
                <a16:creationId xmlns:a16="http://schemas.microsoft.com/office/drawing/2014/main" id="{7F5E730D-2F17-DEF4-17F1-C963328DDF92}"/>
              </a:ext>
              <a:ext uri="{C183D7F6-B498-43B3-948B-1728B52AA6E4}">
                <adec:decorative xmlns:adec="http://schemas.microsoft.com/office/drawing/2017/decorative" val="1"/>
              </a:ext>
            </a:extLst>
          </p:cNvPr>
          <p:cNvSpPr/>
          <p:nvPr/>
        </p:nvSpPr>
        <p:spPr>
          <a:xfrm>
            <a:off x="503691" y="5719756"/>
            <a:ext cx="3560620" cy="288099"/>
          </a:xfrm>
          <a:prstGeom prst="rect">
            <a:avLst/>
          </a:prstGeom>
          <a:noFill/>
          <a:ln w="19050">
            <a:solidFill>
              <a:srgbClr val="B4792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8196F-0E60-3289-AF71-DC0754CA6743}"/>
              </a:ext>
              <a:ext uri="{C183D7F6-B498-43B3-948B-1728B52AA6E4}">
                <adec:decorative xmlns:adec="http://schemas.microsoft.com/office/drawing/2017/decorative" val="1"/>
              </a:ext>
            </a:extLst>
          </p:cNvPr>
          <p:cNvSpPr/>
          <p:nvPr/>
        </p:nvSpPr>
        <p:spPr>
          <a:xfrm>
            <a:off x="503690" y="6053324"/>
            <a:ext cx="3564287" cy="288099"/>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98082C3-5754-3D97-E6BF-94521064A965}"/>
              </a:ext>
              <a:ext uri="{C183D7F6-B498-43B3-948B-1728B52AA6E4}">
                <adec:decorative xmlns:adec="http://schemas.microsoft.com/office/drawing/2017/decorative" val="1"/>
              </a:ext>
            </a:extLst>
          </p:cNvPr>
          <p:cNvSpPr/>
          <p:nvPr/>
        </p:nvSpPr>
        <p:spPr>
          <a:xfrm>
            <a:off x="4290638" y="4817863"/>
            <a:ext cx="3560620" cy="1520767"/>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0AEEFA3-4C69-5296-ABD4-B93EA5D5DEBE}"/>
              </a:ext>
              <a:ext uri="{C183D7F6-B498-43B3-948B-1728B52AA6E4}">
                <adec:decorative xmlns:adec="http://schemas.microsoft.com/office/drawing/2017/decorative" val="1"/>
              </a:ext>
            </a:extLst>
          </p:cNvPr>
          <p:cNvSpPr txBox="1"/>
          <p:nvPr/>
        </p:nvSpPr>
        <p:spPr>
          <a:xfrm>
            <a:off x="4361154" y="4927654"/>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33" name="TextBox 32">
            <a:extLst>
              <a:ext uri="{FF2B5EF4-FFF2-40B4-BE49-F238E27FC236}">
                <a16:creationId xmlns:a16="http://schemas.microsoft.com/office/drawing/2014/main" id="{43A811A9-668D-F919-0DF3-531AFE457BD8}"/>
              </a:ext>
              <a:ext uri="{C183D7F6-B498-43B3-948B-1728B52AA6E4}">
                <adec:decorative xmlns:adec="http://schemas.microsoft.com/office/drawing/2017/decorative" val="1"/>
              </a:ext>
            </a:extLst>
          </p:cNvPr>
          <p:cNvSpPr txBox="1"/>
          <p:nvPr/>
        </p:nvSpPr>
        <p:spPr>
          <a:xfrm>
            <a:off x="4355198" y="5376025"/>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35" name="TextBox 34">
            <a:extLst>
              <a:ext uri="{FF2B5EF4-FFF2-40B4-BE49-F238E27FC236}">
                <a16:creationId xmlns:a16="http://schemas.microsoft.com/office/drawing/2014/main" id="{F87805C0-596E-5425-5A8D-B971CDE773C9}"/>
              </a:ext>
              <a:ext uri="{C183D7F6-B498-43B3-948B-1728B52AA6E4}">
                <adec:decorative xmlns:adec="http://schemas.microsoft.com/office/drawing/2017/decorative" val="1"/>
              </a:ext>
            </a:extLst>
          </p:cNvPr>
          <p:cNvSpPr txBox="1"/>
          <p:nvPr/>
        </p:nvSpPr>
        <p:spPr>
          <a:xfrm>
            <a:off x="4355198" y="5820549"/>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cxnSp>
        <p:nvCxnSpPr>
          <p:cNvPr id="39" name="Straight Connector 38">
            <a:extLst>
              <a:ext uri="{FF2B5EF4-FFF2-40B4-BE49-F238E27FC236}">
                <a16:creationId xmlns:a16="http://schemas.microsoft.com/office/drawing/2014/main" id="{06D1E6D8-360B-13A1-38D0-2AC7C0352B5B}"/>
              </a:ext>
              <a:ext uri="{C183D7F6-B498-43B3-948B-1728B52AA6E4}">
                <adec:decorative xmlns:adec="http://schemas.microsoft.com/office/drawing/2017/decorative" val="1"/>
              </a:ext>
            </a:extLst>
          </p:cNvPr>
          <p:cNvCxnSpPr>
            <a:cxnSpLocks/>
          </p:cNvCxnSpPr>
          <p:nvPr/>
        </p:nvCxnSpPr>
        <p:spPr>
          <a:xfrm>
            <a:off x="4421688" y="5356455"/>
            <a:ext cx="3257074" cy="0"/>
          </a:xfrm>
          <a:prstGeom prst="line">
            <a:avLst/>
          </a:prstGeom>
          <a:ln w="9525">
            <a:solidFill>
              <a:srgbClr val="D0B07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A21F28C-FCB9-3EA5-8108-3A1D00181812}"/>
              </a:ext>
              <a:ext uri="{C183D7F6-B498-43B3-948B-1728B52AA6E4}">
                <adec:decorative xmlns:adec="http://schemas.microsoft.com/office/drawing/2017/decorative" val="1"/>
              </a:ext>
            </a:extLst>
          </p:cNvPr>
          <p:cNvCxnSpPr>
            <a:cxnSpLocks/>
          </p:cNvCxnSpPr>
          <p:nvPr/>
        </p:nvCxnSpPr>
        <p:spPr>
          <a:xfrm>
            <a:off x="4421688" y="5791674"/>
            <a:ext cx="3257074" cy="0"/>
          </a:xfrm>
          <a:prstGeom prst="line">
            <a:avLst/>
          </a:prstGeom>
          <a:ln w="9525">
            <a:solidFill>
              <a:srgbClr val="D0B070"/>
            </a:solidFill>
          </a:ln>
        </p:spPr>
        <p:style>
          <a:lnRef idx="1">
            <a:schemeClr val="accent1"/>
          </a:lnRef>
          <a:fillRef idx="0">
            <a:schemeClr val="accent1"/>
          </a:fillRef>
          <a:effectRef idx="0">
            <a:schemeClr val="accent1"/>
          </a:effectRef>
          <a:fontRef idx="minor">
            <a:schemeClr val="tx1"/>
          </a:fontRef>
        </p:style>
      </p:cxnSp>
      <p:pic>
        <p:nvPicPr>
          <p:cNvPr id="47" name="Picture 46">
            <a:extLst>
              <a:ext uri="{FF2B5EF4-FFF2-40B4-BE49-F238E27FC236}">
                <a16:creationId xmlns:a16="http://schemas.microsoft.com/office/drawing/2014/main" id="{AFF0CBA8-16E7-5C6A-7B37-4C6FF3C6B767}"/>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054598" y="152313"/>
            <a:ext cx="980840" cy="980840"/>
          </a:xfrm>
          <a:prstGeom prst="rect">
            <a:avLst/>
          </a:prstGeom>
        </p:spPr>
      </p:pic>
      <p:sp>
        <p:nvSpPr>
          <p:cNvPr id="11" name="TextBox 10">
            <a:extLst>
              <a:ext uri="{FF2B5EF4-FFF2-40B4-BE49-F238E27FC236}">
                <a16:creationId xmlns:a16="http://schemas.microsoft.com/office/drawing/2014/main" id="{390F9BF8-3617-3276-7EC8-5C7454ED2F0A}"/>
              </a:ext>
              <a:ext uri="{C183D7F6-B498-43B3-948B-1728B52AA6E4}">
                <adec:decorative xmlns:adec="http://schemas.microsoft.com/office/drawing/2017/decorative" val="1"/>
              </a:ext>
            </a:extLst>
          </p:cNvPr>
          <p:cNvSpPr txBox="1"/>
          <p:nvPr/>
        </p:nvSpPr>
        <p:spPr>
          <a:xfrm>
            <a:off x="503690" y="5468331"/>
            <a:ext cx="3044132" cy="307777"/>
          </a:xfrm>
          <a:prstGeom prst="rect">
            <a:avLst/>
          </a:prstGeom>
          <a:noFill/>
        </p:spPr>
        <p:txBody>
          <a:bodyPr wrap="square" lIns="91440" tIns="45720" rIns="91440" bIns="45720" rtlCol="0" anchor="t">
            <a:spAutoFit/>
          </a:bodyPr>
          <a:lstStyle/>
          <a:p>
            <a:r>
              <a:rPr lang="en-GB" sz="700">
                <a:solidFill>
                  <a:schemeClr val="bg1"/>
                </a:solidFill>
                <a:latin typeface="Georgia"/>
                <a:ea typeface="Open Sans"/>
                <a:cs typeface="Open Sans"/>
              </a:rPr>
              <a:t>© </a:t>
            </a:r>
            <a:r>
              <a:rPr lang="en-GB" sz="700">
                <a:solidFill>
                  <a:schemeClr val="bg1"/>
                </a:solidFill>
                <a:effectLst/>
                <a:latin typeface="Georgia"/>
                <a:ea typeface="Open Sans"/>
                <a:cs typeface="Open Sans"/>
              </a:rPr>
              <a:t>National Portrait Gallery</a:t>
            </a:r>
            <a:r>
              <a:rPr lang="en-GB" sz="700">
                <a:solidFill>
                  <a:schemeClr val="bg1"/>
                </a:solidFill>
                <a:latin typeface="Georgia"/>
                <a:ea typeface="Open Sans"/>
                <a:cs typeface="Open Sans"/>
              </a:rPr>
              <a:t>, London </a:t>
            </a:r>
            <a:endParaRPr lang="en-US"/>
          </a:p>
          <a:p>
            <a:endParaRPr lang="en-GB" sz="700">
              <a:solidFill>
                <a:schemeClr val="bg1"/>
              </a:solidFill>
              <a:effectLst/>
              <a:latin typeface="Georgia" panose="02040502050405020303" pitchFamily="18"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095242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409DC5-A305-9971-9550-31F31CC1197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12302"/>
            <a:ext cx="12192001" cy="6853344"/>
          </a:xfrm>
          <a:prstGeom prst="rect">
            <a:avLst/>
          </a:prstGeom>
        </p:spPr>
      </p:pic>
      <p:pic>
        <p:nvPicPr>
          <p:cNvPr id="10" name="Picture 9">
            <a:extLst>
              <a:ext uri="{FF2B5EF4-FFF2-40B4-BE49-F238E27FC236}">
                <a16:creationId xmlns:a16="http://schemas.microsoft.com/office/drawing/2014/main" id="{831F01BA-2B97-53B9-F092-8D91571FB52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98076" y="4647931"/>
            <a:ext cx="1895978" cy="1895978"/>
          </a:xfrm>
          <a:prstGeom prst="rect">
            <a:avLst/>
          </a:prstGeom>
        </p:spPr>
      </p:pic>
      <p:sp>
        <p:nvSpPr>
          <p:cNvPr id="8" name="Title 7">
            <a:extLst>
              <a:ext uri="{FF2B5EF4-FFF2-40B4-BE49-F238E27FC236}">
                <a16:creationId xmlns:a16="http://schemas.microsoft.com/office/drawing/2014/main" id="{7759A5BB-587E-31A9-7AB4-6303F41118E7}"/>
              </a:ext>
            </a:extLst>
          </p:cNvPr>
          <p:cNvSpPr txBox="1">
            <a:spLocks noGrp="1"/>
          </p:cNvSpPr>
          <p:nvPr>
            <p:ph type="title" idx="4294967295"/>
          </p:nvPr>
        </p:nvSpPr>
        <p:spPr>
          <a:xfrm>
            <a:off x="4782684" y="386924"/>
            <a:ext cx="3621974"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100" normalizeH="0" baseline="0" noProof="0">
                <a:ln>
                  <a:noFill/>
                </a:ln>
                <a:solidFill>
                  <a:srgbClr val="45235E"/>
                </a:solidFill>
                <a:effectLst/>
                <a:uLnTx/>
                <a:uFillTx/>
                <a:latin typeface="Open Sans Condensed" panose="020B0606030504020204" pitchFamily="34" charset="0"/>
                <a:ea typeface="Open Sans Condensed" panose="020B0606030504020204" pitchFamily="34" charset="0"/>
                <a:cs typeface="Open Sans Condensed" panose="020B0606030504020204" pitchFamily="34" charset="0"/>
              </a:rPr>
              <a:t>ELIZABETH I</a:t>
            </a:r>
          </a:p>
        </p:txBody>
      </p:sp>
      <p:pic>
        <p:nvPicPr>
          <p:cNvPr id="9" name="Picture 8" descr="A painting of a woman in period clothing. She wears a large ruff around her neck and has bows, pearls and other jewels on her clothes and in her hair. ">
            <a:hlinkClick r:id="rId5"/>
            <a:extLst>
              <a:ext uri="{FF2B5EF4-FFF2-40B4-BE49-F238E27FC236}">
                <a16:creationId xmlns:a16="http://schemas.microsoft.com/office/drawing/2014/main" id="{FB4AAD1C-9DE3-CF7F-8522-9817C59E693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177"/>
          <a:stretch/>
        </p:blipFill>
        <p:spPr>
          <a:xfrm>
            <a:off x="510596" y="499241"/>
            <a:ext cx="3553714" cy="5169146"/>
          </a:xfrm>
          <a:prstGeom prst="rect">
            <a:avLst/>
          </a:prstGeom>
        </p:spPr>
      </p:pic>
      <p:sp>
        <p:nvSpPr>
          <p:cNvPr id="22" name="TextBox 21">
            <a:extLst>
              <a:ext uri="{FF2B5EF4-FFF2-40B4-BE49-F238E27FC236}">
                <a16:creationId xmlns:a16="http://schemas.microsoft.com/office/drawing/2014/main" id="{3BF1A004-F71B-F10F-C57B-32A9032C7ED1}"/>
              </a:ext>
            </a:extLst>
          </p:cNvPr>
          <p:cNvSpPr txBox="1"/>
          <p:nvPr/>
        </p:nvSpPr>
        <p:spPr>
          <a:xfrm>
            <a:off x="503690" y="5736848"/>
            <a:ext cx="3476738" cy="253916"/>
          </a:xfrm>
          <a:prstGeom prst="rect">
            <a:avLst/>
          </a:prstGeom>
          <a:noFill/>
        </p:spPr>
        <p:txBody>
          <a:bodyPr wrap="square" rtlCol="0">
            <a:spAutoFit/>
          </a:bodyPr>
          <a:lstStyle/>
          <a:p>
            <a:r>
              <a:rPr lang="en-GB" sz="1000" b="1" spc="30">
                <a:solidFill>
                  <a:srgbClr val="9D691F"/>
                </a:solidFill>
                <a:effectLst/>
                <a:latin typeface="Georgia" panose="02040502050405020303" pitchFamily="18" charset="0"/>
                <a:ea typeface="Open Sans Condensed" panose="020B0606030504020204" pitchFamily="34" charset="0"/>
                <a:cs typeface="Open Sans Condensed" panose="020B0606030504020204" pitchFamily="34" charset="0"/>
              </a:rPr>
              <a:t>Reigned: </a:t>
            </a:r>
            <a:r>
              <a:rPr lang="en-GB" sz="1000" spc="30">
                <a:solidFill>
                  <a:srgbClr val="9D691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1558 - 1603 </a:t>
            </a:r>
          </a:p>
        </p:txBody>
      </p:sp>
      <p:sp>
        <p:nvSpPr>
          <p:cNvPr id="23" name="TextBox 22">
            <a:extLst>
              <a:ext uri="{FF2B5EF4-FFF2-40B4-BE49-F238E27FC236}">
                <a16:creationId xmlns:a16="http://schemas.microsoft.com/office/drawing/2014/main" id="{959E2155-F00F-75D2-58C0-8B9EB84878F7}"/>
              </a:ext>
            </a:extLst>
          </p:cNvPr>
          <p:cNvSpPr txBox="1"/>
          <p:nvPr/>
        </p:nvSpPr>
        <p:spPr>
          <a:xfrm>
            <a:off x="503690" y="6070170"/>
            <a:ext cx="3476738"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1533 - 1603     |   </a:t>
            </a:r>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London</a:t>
            </a:r>
          </a:p>
        </p:txBody>
      </p:sp>
      <p:sp>
        <p:nvSpPr>
          <p:cNvPr id="26" name="TextBox 25">
            <a:extLst>
              <a:ext uri="{FF2B5EF4-FFF2-40B4-BE49-F238E27FC236}">
                <a16:creationId xmlns:a16="http://schemas.microsoft.com/office/drawing/2014/main" id="{BC68A432-C1DD-9610-BEDF-FCBE2EB535ED}"/>
              </a:ext>
            </a:extLst>
          </p:cNvPr>
          <p:cNvSpPr txBox="1"/>
          <p:nvPr/>
        </p:nvSpPr>
        <p:spPr>
          <a:xfrm>
            <a:off x="4188857" y="912419"/>
            <a:ext cx="3788816" cy="492443"/>
          </a:xfrm>
          <a:prstGeom prst="rect">
            <a:avLst/>
          </a:prstGeom>
          <a:noFill/>
        </p:spPr>
        <p:txBody>
          <a:bodyPr wrap="square" rtlCol="0">
            <a:spAutoFit/>
          </a:bodyPr>
          <a:lstStyle/>
          <a:p>
            <a:r>
              <a:rPr lang="en-GB" sz="1300">
                <a:solidFill>
                  <a:srgbClr val="9D691F"/>
                </a:solidFill>
                <a:effectLst/>
                <a:latin typeface="Georgia" panose="02040502050405020303" pitchFamily="18" charset="0"/>
                <a:ea typeface="Open Sans" panose="020B0606030504020204" pitchFamily="34" charset="0"/>
                <a:cs typeface="Open Sans" panose="020B0606030504020204" pitchFamily="34" charset="0"/>
              </a:rPr>
              <a:t>Last and longest reigning Tudor monarch – a queen who ruled alone </a:t>
            </a:r>
          </a:p>
        </p:txBody>
      </p:sp>
      <p:sp>
        <p:nvSpPr>
          <p:cNvPr id="20" name="TextBox 19">
            <a:extLst>
              <a:ext uri="{FF2B5EF4-FFF2-40B4-BE49-F238E27FC236}">
                <a16:creationId xmlns:a16="http://schemas.microsoft.com/office/drawing/2014/main" id="{8EF1E5E4-D4E4-2461-6588-FCEC11B04F50}"/>
              </a:ext>
            </a:extLst>
          </p:cNvPr>
          <p:cNvSpPr txBox="1"/>
          <p:nvPr/>
        </p:nvSpPr>
        <p:spPr>
          <a:xfrm>
            <a:off x="4188857" y="1387509"/>
            <a:ext cx="3560619" cy="3816429"/>
          </a:xfrm>
          <a:prstGeom prst="rect">
            <a:avLst/>
          </a:prstGeom>
          <a:noFill/>
        </p:spPr>
        <p:txBody>
          <a:bodyPr wrap="square" rtlCol="0">
            <a:spAutoFit/>
          </a:bodyPr>
          <a:lstStyle/>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Elizabeth was the daughter of Henry VIII and his second wife, Anne Boleyn. When she was three, her mother was </a:t>
            </a:r>
            <a:r>
              <a:rPr lang="en-GB" sz="1100" b="1">
                <a:effectLst/>
                <a:latin typeface="Georgia" panose="02040502050405020303" pitchFamily="18" charset="0"/>
                <a:ea typeface="Open Sans" panose="020B0606030504020204" pitchFamily="34" charset="0"/>
                <a:cs typeface="Open Sans" panose="020B0606030504020204" pitchFamily="34" charset="0"/>
              </a:rPr>
              <a:t>executed</a:t>
            </a:r>
            <a:r>
              <a:rPr lang="en-GB" sz="1100">
                <a:effectLst/>
                <a:latin typeface="Georgia" panose="02040502050405020303" pitchFamily="18" charset="0"/>
                <a:ea typeface="Open Sans" panose="020B0606030504020204" pitchFamily="34" charset="0"/>
                <a:cs typeface="Open Sans" panose="020B0606030504020204" pitchFamily="34" charset="0"/>
              </a:rPr>
              <a:t> for treason. Elizabeth was well-educated by </a:t>
            </a:r>
            <a:r>
              <a:rPr lang="en-GB" sz="1100" b="1">
                <a:effectLst/>
                <a:latin typeface="Georgia" panose="02040502050405020303" pitchFamily="18" charset="0"/>
                <a:ea typeface="Open Sans" panose="020B0606030504020204" pitchFamily="34" charset="0"/>
                <a:cs typeface="Open Sans" panose="020B0606030504020204" pitchFamily="34" charset="0"/>
              </a:rPr>
              <a:t>Protestant</a:t>
            </a:r>
            <a:r>
              <a:rPr lang="en-GB" sz="1100">
                <a:effectLst/>
                <a:latin typeface="Georgia" panose="02040502050405020303" pitchFamily="18" charset="0"/>
                <a:ea typeface="Open Sans" panose="020B0606030504020204" pitchFamily="34" charset="0"/>
                <a:cs typeface="Open Sans" panose="020B0606030504020204" pitchFamily="34" charset="0"/>
              </a:rPr>
              <a:t> tutors.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After her half-brother Edward died, Elizabeth supported Mary becoming queen. However, this changed as Mary tried to return the country to the </a:t>
            </a:r>
            <a:r>
              <a:rPr lang="en-GB" sz="1100" b="1">
                <a:effectLst/>
                <a:latin typeface="Georgia" panose="02040502050405020303" pitchFamily="18" charset="0"/>
                <a:ea typeface="Open Sans" panose="020B0606030504020204" pitchFamily="34" charset="0"/>
                <a:cs typeface="Open Sans" panose="020B0606030504020204" pitchFamily="34" charset="0"/>
              </a:rPr>
              <a:t>Catholic</a:t>
            </a:r>
            <a:r>
              <a:rPr lang="en-GB" sz="1100">
                <a:effectLst/>
                <a:latin typeface="Georgia" panose="02040502050405020303" pitchFamily="18" charset="0"/>
                <a:ea typeface="Open Sans" panose="020B0606030504020204" pitchFamily="34" charset="0"/>
                <a:cs typeface="Open Sans" panose="020B0606030504020204" pitchFamily="34" charset="0"/>
              </a:rPr>
              <a:t> faith. Elizabeth was accused of </a:t>
            </a:r>
            <a:r>
              <a:rPr lang="en-GB" sz="1100" b="1">
                <a:effectLst/>
                <a:latin typeface="Georgia" panose="02040502050405020303" pitchFamily="18" charset="0"/>
                <a:ea typeface="Open Sans" panose="020B0606030504020204" pitchFamily="34" charset="0"/>
                <a:cs typeface="Open Sans" panose="020B0606030504020204" pitchFamily="34" charset="0"/>
              </a:rPr>
              <a:t>plotting</a:t>
            </a:r>
            <a:r>
              <a:rPr lang="en-GB" sz="1100">
                <a:effectLst/>
                <a:latin typeface="Georgia" panose="02040502050405020303" pitchFamily="18" charset="0"/>
                <a:ea typeface="Open Sans" panose="020B0606030504020204" pitchFamily="34" charset="0"/>
                <a:cs typeface="Open Sans" panose="020B0606030504020204" pitchFamily="34" charset="0"/>
              </a:rPr>
              <a:t> against Mary and in 1554, she was briefly imprisoned in the Tower of London. Mary thought Elizabeth was involved in a </a:t>
            </a:r>
            <a:r>
              <a:rPr lang="en-GB" sz="1100" b="1">
                <a:effectLst/>
                <a:latin typeface="Georgia" panose="02040502050405020303" pitchFamily="18" charset="0"/>
                <a:ea typeface="Open Sans" panose="020B0606030504020204" pitchFamily="34" charset="0"/>
                <a:cs typeface="Open Sans" panose="020B0606030504020204" pitchFamily="34" charset="0"/>
              </a:rPr>
              <a:t>Protestant Rebellion</a:t>
            </a:r>
            <a:r>
              <a:rPr lang="en-GB" sz="1100">
                <a:effectLst/>
                <a:latin typeface="Georgia" panose="02040502050405020303" pitchFamily="18" charset="0"/>
                <a:ea typeface="Open Sans" panose="020B0606030504020204" pitchFamily="34" charset="0"/>
                <a:cs typeface="Open Sans" panose="020B0606030504020204" pitchFamily="34" charset="0"/>
              </a:rPr>
              <a:t>.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When Mary died, Elizabeth became queen at age 25. She had a magnificent </a:t>
            </a:r>
            <a:r>
              <a:rPr lang="en-GB" sz="1100" b="1">
                <a:effectLst/>
                <a:latin typeface="Georgia" panose="02040502050405020303" pitchFamily="18" charset="0"/>
                <a:ea typeface="Open Sans" panose="020B0606030504020204" pitchFamily="34" charset="0"/>
                <a:cs typeface="Open Sans" panose="020B0606030504020204" pitchFamily="34" charset="0"/>
              </a:rPr>
              <a:t>procession</a:t>
            </a:r>
            <a:r>
              <a:rPr lang="en-GB" sz="1100">
                <a:effectLst/>
                <a:latin typeface="Georgia" panose="02040502050405020303" pitchFamily="18" charset="0"/>
                <a:ea typeface="Open Sans" panose="020B0606030504020204" pitchFamily="34" charset="0"/>
                <a:cs typeface="Open Sans" panose="020B0606030504020204" pitchFamily="34" charset="0"/>
              </a:rPr>
              <a:t> from the Tower of London to celebrate. </a:t>
            </a:r>
          </a:p>
          <a:p>
            <a:pPr defTabSz="144000"/>
            <a:endParaRPr lang="en-GB" sz="1100">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latin typeface="Georgia" panose="02040502050405020303" pitchFamily="18" charset="0"/>
                <a:ea typeface="Open Sans" panose="020B0606030504020204" pitchFamily="34" charset="0"/>
                <a:cs typeface="Open Sans" panose="020B0606030504020204" pitchFamily="34" charset="0"/>
              </a:rPr>
              <a:t>She wanted to find a religious compromise and heal tension in England. In 1559, the Elizabethan Religious Settlement began which aimed to end religious struggles between </a:t>
            </a:r>
            <a:r>
              <a:rPr lang="en-GB" sz="1100" b="1">
                <a:latin typeface="Georgia" panose="02040502050405020303" pitchFamily="18" charset="0"/>
                <a:ea typeface="Open Sans" panose="020B0606030504020204" pitchFamily="34" charset="0"/>
                <a:cs typeface="Open Sans" panose="020B0606030504020204" pitchFamily="34" charset="0"/>
              </a:rPr>
              <a:t>Catholics</a:t>
            </a:r>
            <a:r>
              <a:rPr lang="en-GB" sz="1100">
                <a:latin typeface="Georgia" panose="02040502050405020303" pitchFamily="18" charset="0"/>
                <a:ea typeface="Open Sans" panose="020B0606030504020204" pitchFamily="34" charset="0"/>
                <a:cs typeface="Open Sans" panose="020B0606030504020204" pitchFamily="34" charset="0"/>
              </a:rPr>
              <a:t> and </a:t>
            </a:r>
            <a:r>
              <a:rPr lang="en-GB" sz="1100" b="1">
                <a:latin typeface="Georgia" panose="02040502050405020303" pitchFamily="18" charset="0"/>
                <a:ea typeface="Open Sans" panose="020B0606030504020204" pitchFamily="34" charset="0"/>
                <a:cs typeface="Open Sans" panose="020B0606030504020204" pitchFamily="34" charset="0"/>
              </a:rPr>
              <a:t>Protestants</a:t>
            </a:r>
            <a:r>
              <a:rPr lang="en-GB" sz="1100">
                <a:latin typeface="Georgia" panose="02040502050405020303" pitchFamily="18" charset="0"/>
                <a:ea typeface="Open Sans" panose="020B0606030504020204" pitchFamily="34" charset="0"/>
                <a:cs typeface="Open Sans" panose="020B0606030504020204" pitchFamily="34" charset="0"/>
              </a:rPr>
              <a:t>.</a:t>
            </a:r>
          </a:p>
          <a:p>
            <a:pPr defTabSz="144000"/>
            <a:endParaRPr lang="en-US" sz="1100">
              <a:latin typeface="Georgia" panose="02040502050405020303" pitchFamily="18"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7239B626-E470-0840-109D-8271BFADF3F8}"/>
              </a:ext>
            </a:extLst>
          </p:cNvPr>
          <p:cNvSpPr txBox="1"/>
          <p:nvPr/>
        </p:nvSpPr>
        <p:spPr>
          <a:xfrm>
            <a:off x="7896167" y="1387509"/>
            <a:ext cx="3618440" cy="2631490"/>
          </a:xfrm>
          <a:prstGeom prst="rect">
            <a:avLst/>
          </a:prstGeom>
          <a:noFill/>
        </p:spPr>
        <p:txBody>
          <a:bodyPr wrap="square" rtlCol="0">
            <a:spAutoFit/>
          </a:bodyPr>
          <a:lstStyle/>
          <a:p>
            <a:pPr defTabSz="144000"/>
            <a:endParaRPr lang="en-GB" sz="1100">
              <a:latin typeface="Georgia" panose="02040502050405020303" pitchFamily="18" charset="0"/>
              <a:ea typeface="Open Sans Semibold" panose="020B0606030504020204" pitchFamily="34" charset="0"/>
              <a:cs typeface="Open Sans Semibold" panose="020B0606030504020204" pitchFamily="34" charset="0"/>
            </a:endParaRPr>
          </a:p>
          <a:p>
            <a:pPr marL="171450" indent="-171450" defTabSz="144000">
              <a:buFont typeface="Arial" panose="020B0604020202020204" pitchFamily="34" charset="0"/>
              <a:buChar char="•"/>
            </a:pPr>
            <a:r>
              <a:rPr lang="en-GB" sz="1100">
                <a:latin typeface="Georgia" panose="02040502050405020303" pitchFamily="18" charset="0"/>
                <a:ea typeface="Open Sans" panose="020B0606030504020204" pitchFamily="34" charset="0"/>
                <a:cs typeface="Open Sans" panose="020B0606030504020204" pitchFamily="34" charset="0"/>
              </a:rPr>
              <a:t>C</a:t>
            </a:r>
            <a:r>
              <a:rPr lang="en-GB" sz="1100">
                <a:effectLst/>
                <a:latin typeface="Georgia" panose="02040502050405020303" pitchFamily="18" charset="0"/>
                <a:ea typeface="Open Sans" panose="020B0606030504020204" pitchFamily="34" charset="0"/>
                <a:cs typeface="Open Sans" panose="020B0606030504020204" pitchFamily="34" charset="0"/>
              </a:rPr>
              <a:t>arefully chose </a:t>
            </a:r>
            <a:r>
              <a:rPr lang="en-GB" sz="1100" b="1">
                <a:effectLst/>
                <a:latin typeface="Georgia" panose="02040502050405020303" pitchFamily="18" charset="0"/>
                <a:ea typeface="Open Sans" panose="020B0606030504020204" pitchFamily="34" charset="0"/>
                <a:cs typeface="Open Sans" panose="020B0606030504020204" pitchFamily="34" charset="0"/>
              </a:rPr>
              <a:t>chief</a:t>
            </a:r>
            <a:r>
              <a:rPr lang="en-GB" sz="1100">
                <a:effectLst/>
                <a:latin typeface="Georgia" panose="02040502050405020303" pitchFamily="18" charset="0"/>
                <a:ea typeface="Open Sans" panose="020B0606030504020204" pitchFamily="34" charset="0"/>
                <a:cs typeface="Open Sans" panose="020B0606030504020204" pitchFamily="34" charset="0"/>
              </a:rPr>
              <a:t> </a:t>
            </a:r>
            <a:r>
              <a:rPr lang="en-GB" sz="1100" b="1">
                <a:effectLst/>
                <a:latin typeface="Georgia" panose="02040502050405020303" pitchFamily="18" charset="0"/>
                <a:ea typeface="Open Sans" panose="020B0606030504020204" pitchFamily="34" charset="0"/>
                <a:cs typeface="Open Sans" panose="020B0606030504020204" pitchFamily="34" charset="0"/>
              </a:rPr>
              <a:t>ministers</a:t>
            </a:r>
            <a:r>
              <a:rPr lang="en-GB" sz="1100">
                <a:effectLst/>
                <a:latin typeface="Georgia" panose="02040502050405020303" pitchFamily="18" charset="0"/>
                <a:ea typeface="Open Sans" panose="020B0606030504020204" pitchFamily="34" charset="0"/>
                <a:cs typeface="Open Sans" panose="020B0606030504020204" pitchFamily="34" charset="0"/>
              </a:rPr>
              <a:t> and </a:t>
            </a:r>
            <a:br>
              <a:rPr lang="en-GB" sz="1100">
                <a:effectLst/>
                <a:latin typeface="Georgia" panose="02040502050405020303" pitchFamily="18" charset="0"/>
                <a:ea typeface="Open Sans" panose="020B0606030504020204" pitchFamily="34" charset="0"/>
                <a:cs typeface="Open Sans" panose="020B0606030504020204" pitchFamily="34" charset="0"/>
              </a:rPr>
            </a:br>
            <a:r>
              <a:rPr lang="en-GB" sz="1100">
                <a:effectLst/>
                <a:latin typeface="Georgia" panose="02040502050405020303" pitchFamily="18" charset="0"/>
                <a:ea typeface="Open Sans" panose="020B0606030504020204" pitchFamily="34" charset="0"/>
                <a:cs typeface="Open Sans" panose="020B0606030504020204" pitchFamily="34" charset="0"/>
              </a:rPr>
              <a:t>inspired loyalty.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Supported explorers and adventurers such as Francis Drake and Walter Raleigh.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Led to expansion of trade routes and first English </a:t>
            </a:r>
            <a:r>
              <a:rPr lang="en-GB" sz="1100" b="1">
                <a:effectLst/>
                <a:latin typeface="Georgia" panose="02040502050405020303" pitchFamily="18" charset="0"/>
                <a:ea typeface="Open Sans" panose="020B0606030504020204" pitchFamily="34" charset="0"/>
                <a:cs typeface="Open Sans" panose="020B0606030504020204" pitchFamily="34" charset="0"/>
              </a:rPr>
              <a:t>colony</a:t>
            </a:r>
            <a:r>
              <a:rPr lang="en-GB" sz="1100">
                <a:effectLst/>
                <a:latin typeface="Georgia" panose="02040502050405020303" pitchFamily="18" charset="0"/>
                <a:ea typeface="Open Sans" panose="020B0606030504020204" pitchFamily="34" charset="0"/>
                <a:cs typeface="Open Sans" panose="020B0606030504020204" pitchFamily="34" charset="0"/>
              </a:rPr>
              <a:t> in America.  </a:t>
            </a:r>
          </a:p>
          <a:p>
            <a:pPr marL="171450" indent="-171450" defTabSz="144000">
              <a:buFont typeface="Arial" panose="020B0604020202020204" pitchFamily="34" charset="0"/>
              <a:buChar char="•"/>
            </a:pPr>
            <a:r>
              <a:rPr lang="en-GB" sz="1100">
                <a:effectLst/>
                <a:latin typeface="Georgia" panose="02040502050405020303" pitchFamily="18" charset="0"/>
                <a:ea typeface="Open Sans" panose="020B0606030504020204" pitchFamily="34" charset="0"/>
                <a:cs typeface="Open Sans" panose="020B0606030504020204" pitchFamily="34" charset="0"/>
              </a:rPr>
              <a:t>Refused to get married and lose or share her power. </a:t>
            </a:r>
          </a:p>
          <a:p>
            <a:pPr defTabSz="144000"/>
            <a:endParaRPr lang="en-GB" sz="1100">
              <a:effectLst/>
              <a:latin typeface="Georgia" panose="02040502050405020303" pitchFamily="18" charset="0"/>
              <a:ea typeface="Open Sans" panose="020B0606030504020204" pitchFamily="34" charset="0"/>
              <a:cs typeface="Open Sans" panose="020B0606030504020204" pitchFamily="34" charset="0"/>
            </a:endParaRPr>
          </a:p>
          <a:p>
            <a:pPr defTabSz="144000"/>
            <a:r>
              <a:rPr lang="en-GB" sz="1100">
                <a:effectLst/>
                <a:latin typeface="Georgia" panose="02040502050405020303" pitchFamily="18" charset="0"/>
                <a:ea typeface="Open Sans" panose="020B0606030504020204" pitchFamily="34" charset="0"/>
                <a:cs typeface="Open Sans" panose="020B0606030504020204" pitchFamily="34" charset="0"/>
              </a:rPr>
              <a:t>In 1588, King Philip of Spain planned an invasion of England and launched the Spanish Armada. This was a mighty fleet of 150 ships. The Armada was defeated by Elizabeth’s much smaller English </a:t>
            </a:r>
            <a:r>
              <a:rPr lang="en-GB" sz="1100" b="1">
                <a:effectLst/>
                <a:latin typeface="Georgia" panose="02040502050405020303" pitchFamily="18" charset="0"/>
                <a:ea typeface="Open Sans" panose="020B0606030504020204" pitchFamily="34" charset="0"/>
                <a:cs typeface="Open Sans" panose="020B0606030504020204" pitchFamily="34" charset="0"/>
              </a:rPr>
              <a:t>navy</a:t>
            </a:r>
            <a:r>
              <a:rPr lang="en-GB" sz="1100">
                <a:effectLst/>
                <a:latin typeface="Georgia" panose="02040502050405020303" pitchFamily="18" charset="0"/>
                <a:ea typeface="Open Sans" panose="020B0606030504020204" pitchFamily="34" charset="0"/>
                <a:cs typeface="Open Sans" panose="020B0606030504020204" pitchFamily="34" charset="0"/>
              </a:rPr>
              <a:t>, and this was celebrated as a great victory. She died without an </a:t>
            </a:r>
            <a:r>
              <a:rPr lang="en-GB" sz="1100" b="1">
                <a:effectLst/>
                <a:latin typeface="Georgia" panose="02040502050405020303" pitchFamily="18" charset="0"/>
                <a:ea typeface="Open Sans" panose="020B0606030504020204" pitchFamily="34" charset="0"/>
                <a:cs typeface="Open Sans" panose="020B0606030504020204" pitchFamily="34" charset="0"/>
              </a:rPr>
              <a:t>heir </a:t>
            </a:r>
            <a:r>
              <a:rPr lang="en-GB" sz="1100">
                <a:effectLst/>
                <a:latin typeface="Georgia" panose="02040502050405020303" pitchFamily="18" charset="0"/>
                <a:ea typeface="Open Sans" panose="020B0606030504020204" pitchFamily="34" charset="0"/>
                <a:cs typeface="Open Sans" panose="020B0606030504020204" pitchFamily="34" charset="0"/>
              </a:rPr>
              <a:t>and is buried in Westminster Abbey. </a:t>
            </a:r>
          </a:p>
        </p:txBody>
      </p:sp>
      <p:sp>
        <p:nvSpPr>
          <p:cNvPr id="44" name="TextBox 43">
            <a:extLst>
              <a:ext uri="{FF2B5EF4-FFF2-40B4-BE49-F238E27FC236}">
                <a16:creationId xmlns:a16="http://schemas.microsoft.com/office/drawing/2014/main" id="{C15B7CD0-E2EB-50E3-7551-7D54FD5C7457}"/>
              </a:ext>
            </a:extLst>
          </p:cNvPr>
          <p:cNvSpPr txBox="1"/>
          <p:nvPr/>
        </p:nvSpPr>
        <p:spPr>
          <a:xfrm>
            <a:off x="7931954" y="5370158"/>
            <a:ext cx="1828223" cy="415498"/>
          </a:xfrm>
          <a:prstGeom prst="rect">
            <a:avLst/>
          </a:prstGeom>
          <a:noFill/>
        </p:spPr>
        <p:txBody>
          <a:bodyPr wrap="square" rtlCol="0">
            <a:spAutoFit/>
          </a:bodyPr>
          <a:lstStyle/>
          <a:p>
            <a:pPr algn="ctr"/>
            <a:r>
              <a:rPr lang="en-GB" sz="1050" dirty="0">
                <a:effectLst/>
                <a:latin typeface="Georgia" panose="02040502050405020303" pitchFamily="18" charset="0"/>
              </a:rPr>
              <a:t>Some wore her mother’s necklace under her clothes. </a:t>
            </a:r>
          </a:p>
        </p:txBody>
      </p:sp>
      <p:sp>
        <p:nvSpPr>
          <p:cNvPr id="7" name="TextBox 6">
            <a:extLst>
              <a:ext uri="{FF2B5EF4-FFF2-40B4-BE49-F238E27FC236}">
                <a16:creationId xmlns:a16="http://schemas.microsoft.com/office/drawing/2014/main" id="{C59B3C20-E143-71D2-DC63-D45063282BE3}"/>
              </a:ext>
            </a:extLst>
          </p:cNvPr>
          <p:cNvSpPr txBox="1"/>
          <p:nvPr/>
        </p:nvSpPr>
        <p:spPr>
          <a:xfrm>
            <a:off x="9724740" y="4658425"/>
            <a:ext cx="1956664" cy="600164"/>
          </a:xfrm>
          <a:prstGeom prst="rect">
            <a:avLst/>
          </a:prstGeom>
          <a:noFill/>
        </p:spPr>
        <p:txBody>
          <a:bodyPr wrap="square" rtlCol="0">
            <a:spAutoFit/>
          </a:bodyPr>
          <a:lstStyle/>
          <a:p>
            <a:pPr algn="ctr"/>
            <a:r>
              <a:rPr lang="en-GB" sz="1100">
                <a:effectLst/>
                <a:latin typeface="Georgia" panose="02040502050405020303" pitchFamily="18" charset="0"/>
              </a:rPr>
              <a:t>Fluent in several languages including Latin, French, Spanish and Italian. </a:t>
            </a:r>
          </a:p>
        </p:txBody>
      </p:sp>
      <p:sp>
        <p:nvSpPr>
          <p:cNvPr id="24" name="TextBox 23">
            <a:extLst>
              <a:ext uri="{FF2B5EF4-FFF2-40B4-BE49-F238E27FC236}">
                <a16:creationId xmlns:a16="http://schemas.microsoft.com/office/drawing/2014/main" id="{C6673D42-87B7-7E99-18B1-5778E9A68AD4}"/>
              </a:ext>
            </a:extLst>
          </p:cNvPr>
          <p:cNvSpPr txBox="1"/>
          <p:nvPr/>
        </p:nvSpPr>
        <p:spPr>
          <a:xfrm>
            <a:off x="4640484" y="5247048"/>
            <a:ext cx="3044132" cy="600164"/>
          </a:xfrm>
          <a:prstGeom prst="rect">
            <a:avLst/>
          </a:prstGeom>
          <a:noFill/>
        </p:spPr>
        <p:txBody>
          <a:bodyPr wrap="square" rtlCol="0">
            <a:spAutoFit/>
          </a:bodyPr>
          <a:lstStyle/>
          <a:p>
            <a:r>
              <a:rPr lang="en-GB" sz="1100">
                <a:effectLst/>
                <a:latin typeface="Georgia" panose="02040502050405020303" pitchFamily="18" charset="0"/>
                <a:ea typeface="Open Sans" panose="020B0606030504020204" pitchFamily="34" charset="0"/>
                <a:cs typeface="Open Sans" panose="020B0606030504020204" pitchFamily="34" charset="0"/>
              </a:rPr>
              <a:t>What clues are there that this portrait was painted to celebrate the defeat of the Spanish Armada? </a:t>
            </a:r>
          </a:p>
        </p:txBody>
      </p:sp>
      <p:sp>
        <p:nvSpPr>
          <p:cNvPr id="29" name="TextBox 28">
            <a:extLst>
              <a:ext uri="{FF2B5EF4-FFF2-40B4-BE49-F238E27FC236}">
                <a16:creationId xmlns:a16="http://schemas.microsoft.com/office/drawing/2014/main" id="{CB0C3F0B-7577-EE53-8826-5CCEBA659204}"/>
              </a:ext>
            </a:extLst>
          </p:cNvPr>
          <p:cNvSpPr txBox="1"/>
          <p:nvPr/>
        </p:nvSpPr>
        <p:spPr>
          <a:xfrm>
            <a:off x="4640484" y="5943827"/>
            <a:ext cx="3038176" cy="261610"/>
          </a:xfrm>
          <a:prstGeom prst="rect">
            <a:avLst/>
          </a:prstGeom>
          <a:noFill/>
        </p:spPr>
        <p:txBody>
          <a:bodyPr wrap="square" rtlCol="0">
            <a:spAutoFit/>
          </a:bodyPr>
          <a:lstStyle/>
          <a:p>
            <a:r>
              <a:rPr lang="en-GB" sz="1100">
                <a:effectLst/>
                <a:latin typeface="Georgia" panose="02040502050405020303" pitchFamily="18" charset="0"/>
              </a:rPr>
              <a:t>How is Elizabeth portrayed? </a:t>
            </a:r>
          </a:p>
        </p:txBody>
      </p:sp>
      <p:sp>
        <p:nvSpPr>
          <p:cNvPr id="18" name="Rectangle 17">
            <a:extLst>
              <a:ext uri="{FF2B5EF4-FFF2-40B4-BE49-F238E27FC236}">
                <a16:creationId xmlns:a16="http://schemas.microsoft.com/office/drawing/2014/main" id="{7F5E730D-2F17-DEF4-17F1-C963328DDF92}"/>
              </a:ext>
              <a:ext uri="{C183D7F6-B498-43B3-948B-1728B52AA6E4}">
                <adec:decorative xmlns:adec="http://schemas.microsoft.com/office/drawing/2017/decorative" val="1"/>
              </a:ext>
            </a:extLst>
          </p:cNvPr>
          <p:cNvSpPr/>
          <p:nvPr/>
        </p:nvSpPr>
        <p:spPr>
          <a:xfrm>
            <a:off x="503691" y="5719756"/>
            <a:ext cx="3560620" cy="288099"/>
          </a:xfrm>
          <a:prstGeom prst="rect">
            <a:avLst/>
          </a:prstGeom>
          <a:noFill/>
          <a:ln w="19050">
            <a:solidFill>
              <a:srgbClr val="B4792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1E8196F-0E60-3289-AF71-DC0754CA6743}"/>
              </a:ext>
              <a:ext uri="{C183D7F6-B498-43B3-948B-1728B52AA6E4}">
                <adec:decorative xmlns:adec="http://schemas.microsoft.com/office/drawing/2017/decorative" val="1"/>
              </a:ext>
            </a:extLst>
          </p:cNvPr>
          <p:cNvSpPr/>
          <p:nvPr/>
        </p:nvSpPr>
        <p:spPr>
          <a:xfrm>
            <a:off x="503690" y="6053324"/>
            <a:ext cx="3564287" cy="288099"/>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AFF0CBA8-16E7-5C6A-7B37-4C6FF3C6B767}"/>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054598" y="152313"/>
            <a:ext cx="980840" cy="980840"/>
          </a:xfrm>
          <a:prstGeom prst="rect">
            <a:avLst/>
          </a:prstGeom>
        </p:spPr>
      </p:pic>
      <p:sp>
        <p:nvSpPr>
          <p:cNvPr id="11" name="TextBox 10">
            <a:extLst>
              <a:ext uri="{FF2B5EF4-FFF2-40B4-BE49-F238E27FC236}">
                <a16:creationId xmlns:a16="http://schemas.microsoft.com/office/drawing/2014/main" id="{390F9BF8-3617-3276-7EC8-5C7454ED2F0A}"/>
              </a:ext>
              <a:ext uri="{C183D7F6-B498-43B3-948B-1728B52AA6E4}">
                <adec:decorative xmlns:adec="http://schemas.microsoft.com/office/drawing/2017/decorative" val="1"/>
              </a:ext>
            </a:extLst>
          </p:cNvPr>
          <p:cNvSpPr txBox="1"/>
          <p:nvPr/>
        </p:nvSpPr>
        <p:spPr>
          <a:xfrm>
            <a:off x="503690" y="5468331"/>
            <a:ext cx="3044132" cy="307777"/>
          </a:xfrm>
          <a:prstGeom prst="rect">
            <a:avLst/>
          </a:prstGeom>
          <a:noFill/>
        </p:spPr>
        <p:txBody>
          <a:bodyPr wrap="square" lIns="91440" tIns="45720" rIns="91440" bIns="45720" rtlCol="0" anchor="t">
            <a:spAutoFit/>
          </a:bodyPr>
          <a:lstStyle/>
          <a:p>
            <a:r>
              <a:rPr lang="en-GB" sz="700">
                <a:solidFill>
                  <a:schemeClr val="bg1"/>
                </a:solidFill>
                <a:latin typeface="Georgia"/>
                <a:ea typeface="Open Sans"/>
                <a:cs typeface="Open Sans"/>
              </a:rPr>
              <a:t>© </a:t>
            </a:r>
            <a:r>
              <a:rPr lang="en-GB" sz="700">
                <a:solidFill>
                  <a:schemeClr val="bg1"/>
                </a:solidFill>
                <a:effectLst/>
                <a:latin typeface="Georgia"/>
                <a:ea typeface="Open Sans"/>
                <a:cs typeface="Open Sans"/>
              </a:rPr>
              <a:t>National Portrait Gallery</a:t>
            </a:r>
            <a:r>
              <a:rPr lang="en-GB" sz="700">
                <a:solidFill>
                  <a:schemeClr val="bg1"/>
                </a:solidFill>
                <a:latin typeface="Georgia"/>
                <a:ea typeface="Open Sans"/>
                <a:cs typeface="Open Sans"/>
              </a:rPr>
              <a:t>, London </a:t>
            </a:r>
            <a:endParaRPr lang="en-US"/>
          </a:p>
          <a:p>
            <a:endParaRPr lang="en-GB" sz="700">
              <a:solidFill>
                <a:schemeClr val="bg1"/>
              </a:solidFill>
              <a:effectLst/>
              <a:latin typeface="Georgia" panose="02040502050405020303" pitchFamily="18" charset="0"/>
              <a:ea typeface="Open Sans" panose="020B0606030504020204" pitchFamily="34" charset="0"/>
              <a:cs typeface="Open Sans" panose="020B0606030504020204" pitchFamily="34" charset="0"/>
            </a:endParaRPr>
          </a:p>
        </p:txBody>
      </p:sp>
      <p:pic>
        <p:nvPicPr>
          <p:cNvPr id="6" name="Picture 5">
            <a:extLst>
              <a:ext uri="{FF2B5EF4-FFF2-40B4-BE49-F238E27FC236}">
                <a16:creationId xmlns:a16="http://schemas.microsoft.com/office/drawing/2014/main" id="{32DE6111-852A-B5E6-1170-6409F96907F1}"/>
              </a:ext>
              <a:ext uri="{C183D7F6-B498-43B3-948B-1728B52AA6E4}">
                <adec:decorative xmlns:adec="http://schemas.microsoft.com/office/drawing/2017/decorative" val="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579080" y="3818571"/>
            <a:ext cx="2292935" cy="2292935"/>
          </a:xfrm>
          <a:prstGeom prst="rect">
            <a:avLst/>
          </a:prstGeom>
        </p:spPr>
      </p:pic>
      <p:sp>
        <p:nvSpPr>
          <p:cNvPr id="21" name="Rectangle 20">
            <a:extLst>
              <a:ext uri="{FF2B5EF4-FFF2-40B4-BE49-F238E27FC236}">
                <a16:creationId xmlns:a16="http://schemas.microsoft.com/office/drawing/2014/main" id="{32DAC5B0-5C45-E55B-3893-CC266CCB94EA}"/>
              </a:ext>
              <a:ext uri="{C183D7F6-B498-43B3-948B-1728B52AA6E4}">
                <adec:decorative xmlns:adec="http://schemas.microsoft.com/office/drawing/2017/decorative" val="1"/>
              </a:ext>
            </a:extLst>
          </p:cNvPr>
          <p:cNvSpPr/>
          <p:nvPr/>
        </p:nvSpPr>
        <p:spPr>
          <a:xfrm>
            <a:off x="4287558" y="5143534"/>
            <a:ext cx="3560620" cy="1226714"/>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E770E89E-AE49-6FAA-B83E-BA654E30E769}"/>
              </a:ext>
              <a:ext uri="{C183D7F6-B498-43B3-948B-1728B52AA6E4}">
                <adec:decorative xmlns:adec="http://schemas.microsoft.com/office/drawing/2017/decorative" val="1"/>
              </a:ext>
            </a:extLst>
          </p:cNvPr>
          <p:cNvSpPr txBox="1"/>
          <p:nvPr/>
        </p:nvSpPr>
        <p:spPr>
          <a:xfrm>
            <a:off x="4359269" y="5258589"/>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36" name="TextBox 35">
            <a:extLst>
              <a:ext uri="{FF2B5EF4-FFF2-40B4-BE49-F238E27FC236}">
                <a16:creationId xmlns:a16="http://schemas.microsoft.com/office/drawing/2014/main" id="{9A1EEFF1-FBDD-46DD-D303-D5CD8E75D1F4}"/>
              </a:ext>
              <a:ext uri="{C183D7F6-B498-43B3-948B-1728B52AA6E4}">
                <adec:decorative xmlns:adec="http://schemas.microsoft.com/office/drawing/2017/decorative" val="1"/>
              </a:ext>
            </a:extLst>
          </p:cNvPr>
          <p:cNvSpPr txBox="1"/>
          <p:nvPr/>
        </p:nvSpPr>
        <p:spPr>
          <a:xfrm>
            <a:off x="4359269" y="5984554"/>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cxnSp>
        <p:nvCxnSpPr>
          <p:cNvPr id="37" name="Straight Connector 36">
            <a:extLst>
              <a:ext uri="{FF2B5EF4-FFF2-40B4-BE49-F238E27FC236}">
                <a16:creationId xmlns:a16="http://schemas.microsoft.com/office/drawing/2014/main" id="{E0A84BF6-90AB-EA22-7BA0-662369A29A37}"/>
              </a:ext>
              <a:ext uri="{C183D7F6-B498-43B3-948B-1728B52AA6E4}">
                <adec:decorative xmlns:adec="http://schemas.microsoft.com/office/drawing/2017/decorative" val="1"/>
              </a:ext>
            </a:extLst>
          </p:cNvPr>
          <p:cNvCxnSpPr>
            <a:cxnSpLocks/>
          </p:cNvCxnSpPr>
          <p:nvPr/>
        </p:nvCxnSpPr>
        <p:spPr>
          <a:xfrm>
            <a:off x="4439331" y="5864028"/>
            <a:ext cx="3257074" cy="0"/>
          </a:xfrm>
          <a:prstGeom prst="line">
            <a:avLst/>
          </a:prstGeom>
          <a:ln w="9525">
            <a:solidFill>
              <a:srgbClr val="D0B07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4038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F9C7F0D-2A5F-1157-DE46-6880614E231C}"/>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9BA9276C-2499-1C64-2A54-B004BD142DF1}"/>
              </a:ext>
              <a:ext uri="{C183D7F6-B498-43B3-948B-1728B52AA6E4}">
                <adec:decorative xmlns:adec="http://schemas.microsoft.com/office/drawing/2017/decorative" val="1"/>
              </a:ext>
            </a:extLst>
          </p:cNvPr>
          <p:cNvSpPr/>
          <p:nvPr/>
        </p:nvSpPr>
        <p:spPr>
          <a:xfrm>
            <a:off x="6309921" y="505642"/>
            <a:ext cx="2257156" cy="2761195"/>
          </a:xfrm>
          <a:prstGeom prst="rect">
            <a:avLst/>
          </a:prstGeom>
          <a:no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17344C9-AEBE-1E69-95AD-F33613400799}"/>
              </a:ext>
              <a:ext uri="{C183D7F6-B498-43B3-948B-1728B52AA6E4}">
                <adec:decorative xmlns:adec="http://schemas.microsoft.com/office/drawing/2017/decorative" val="1"/>
              </a:ext>
            </a:extLst>
          </p:cNvPr>
          <p:cNvSpPr/>
          <p:nvPr/>
        </p:nvSpPr>
        <p:spPr>
          <a:xfrm>
            <a:off x="504375" y="504374"/>
            <a:ext cx="2257156" cy="2761195"/>
          </a:xfrm>
          <a:prstGeom prst="rect">
            <a:avLst/>
          </a:prstGeom>
          <a:no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D00CFFF-76C1-0D0D-F1C0-4C19853F3E39}"/>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4015" y="4679252"/>
            <a:ext cx="1790700" cy="1790700"/>
          </a:xfrm>
          <a:prstGeom prst="rect">
            <a:avLst/>
          </a:prstGeom>
        </p:spPr>
      </p:pic>
      <p:pic>
        <p:nvPicPr>
          <p:cNvPr id="11" name="Picture 10">
            <a:extLst>
              <a:ext uri="{FF2B5EF4-FFF2-40B4-BE49-F238E27FC236}">
                <a16:creationId xmlns:a16="http://schemas.microsoft.com/office/drawing/2014/main" id="{22B93149-2942-8599-5E51-EE367D974502}"/>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74797" y="1776846"/>
            <a:ext cx="2004956" cy="2004956"/>
          </a:xfrm>
          <a:prstGeom prst="rect">
            <a:avLst/>
          </a:prstGeom>
        </p:spPr>
      </p:pic>
      <p:sp>
        <p:nvSpPr>
          <p:cNvPr id="7" name="TextBox 6">
            <a:extLst>
              <a:ext uri="{FF2B5EF4-FFF2-40B4-BE49-F238E27FC236}">
                <a16:creationId xmlns:a16="http://schemas.microsoft.com/office/drawing/2014/main" id="{F20E0EA5-C155-FC04-E81C-7220D9BAB4EE}"/>
              </a:ext>
              <a:ext uri="{C183D7F6-B498-43B3-948B-1728B52AA6E4}">
                <adec:decorative xmlns:adec="http://schemas.microsoft.com/office/drawing/2017/decorative" val="1"/>
              </a:ext>
            </a:extLst>
          </p:cNvPr>
          <p:cNvSpPr txBox="1"/>
          <p:nvPr/>
        </p:nvSpPr>
        <p:spPr>
          <a:xfrm>
            <a:off x="2882016" y="386924"/>
            <a:ext cx="3059176" cy="584775"/>
          </a:xfrm>
          <a:prstGeom prst="rect">
            <a:avLst/>
          </a:prstGeom>
          <a:noFill/>
        </p:spPr>
        <p:txBody>
          <a:bodyPr wrap="square" rtlCol="0">
            <a:spAutoFit/>
          </a:bodyPr>
          <a:lstStyle/>
          <a:p>
            <a:r>
              <a:rPr lang="en-GB" sz="3200" b="1" spc="100">
                <a:solidFill>
                  <a:srgbClr val="45235E"/>
                </a:solidFill>
                <a:effectLst/>
                <a:latin typeface="Open Sans Condensed" panose="020B0606030504020204" pitchFamily="34" charset="0"/>
                <a:ea typeface="Open Sans Condensed" panose="020B0606030504020204" pitchFamily="34" charset="0"/>
                <a:cs typeface="Open Sans Condensed" panose="020B0606030504020204" pitchFamily="34" charset="0"/>
              </a:rPr>
              <a:t>_____________</a:t>
            </a:r>
          </a:p>
        </p:txBody>
      </p:sp>
      <p:sp>
        <p:nvSpPr>
          <p:cNvPr id="9" name="Rectangle 8">
            <a:extLst>
              <a:ext uri="{FF2B5EF4-FFF2-40B4-BE49-F238E27FC236}">
                <a16:creationId xmlns:a16="http://schemas.microsoft.com/office/drawing/2014/main" id="{2A5F54AF-226A-8F02-9FC9-A1E8A892D8DF}"/>
              </a:ext>
              <a:ext uri="{C183D7F6-B498-43B3-948B-1728B52AA6E4}">
                <adec:decorative xmlns:adec="http://schemas.microsoft.com/office/drawing/2017/decorative" val="1"/>
              </a:ext>
            </a:extLst>
          </p:cNvPr>
          <p:cNvSpPr/>
          <p:nvPr/>
        </p:nvSpPr>
        <p:spPr>
          <a:xfrm>
            <a:off x="503690" y="3316912"/>
            <a:ext cx="2259105" cy="436355"/>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7014030-16B1-8381-CFFE-DF9CD913BD74}"/>
              </a:ext>
              <a:ext uri="{C183D7F6-B498-43B3-948B-1728B52AA6E4}">
                <adec:decorative xmlns:adec="http://schemas.microsoft.com/office/drawing/2017/decorative" val="1"/>
              </a:ext>
            </a:extLst>
          </p:cNvPr>
          <p:cNvSpPr txBox="1"/>
          <p:nvPr/>
        </p:nvSpPr>
        <p:spPr>
          <a:xfrm>
            <a:off x="2881226" y="1763370"/>
            <a:ext cx="2988559" cy="3462486"/>
          </a:xfrm>
          <a:prstGeom prst="rect">
            <a:avLst/>
          </a:prstGeom>
          <a:noFill/>
          <a:ln>
            <a:solidFill>
              <a:schemeClr val="tx1"/>
            </a:solidFill>
          </a:ln>
        </p:spPr>
        <p:txBody>
          <a:bodyPr wrap="square" rtlCol="0">
            <a:spAutoFit/>
          </a:bodyPr>
          <a:lstStyle/>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effectLst/>
              <a:latin typeface="Georgia" panose="02040502050405020303" pitchFamily="18" charset="0"/>
            </a:endParaRPr>
          </a:p>
        </p:txBody>
      </p:sp>
      <p:sp>
        <p:nvSpPr>
          <p:cNvPr id="13" name="TextBox 12">
            <a:extLst>
              <a:ext uri="{FF2B5EF4-FFF2-40B4-BE49-F238E27FC236}">
                <a16:creationId xmlns:a16="http://schemas.microsoft.com/office/drawing/2014/main" id="{7AA1EF8F-1D4F-6011-5249-B62E99C3DB0C}"/>
              </a:ext>
              <a:ext uri="{C183D7F6-B498-43B3-948B-1728B52AA6E4}">
                <adec:decorative xmlns:adec="http://schemas.microsoft.com/office/drawing/2017/decorative" val="1"/>
              </a:ext>
            </a:extLst>
          </p:cNvPr>
          <p:cNvSpPr txBox="1"/>
          <p:nvPr/>
        </p:nvSpPr>
        <p:spPr>
          <a:xfrm>
            <a:off x="503690" y="3333758"/>
            <a:ext cx="2148070"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_______</a:t>
            </a:r>
          </a:p>
        </p:txBody>
      </p:sp>
      <p:sp>
        <p:nvSpPr>
          <p:cNvPr id="16" name="Rectangle 15">
            <a:extLst>
              <a:ext uri="{FF2B5EF4-FFF2-40B4-BE49-F238E27FC236}">
                <a16:creationId xmlns:a16="http://schemas.microsoft.com/office/drawing/2014/main" id="{A91398DD-6224-0967-1561-F60F0EC54225}"/>
              </a:ext>
              <a:ext uri="{C183D7F6-B498-43B3-948B-1728B52AA6E4}">
                <adec:decorative xmlns:adec="http://schemas.microsoft.com/office/drawing/2017/decorative" val="1"/>
              </a:ext>
            </a:extLst>
          </p:cNvPr>
          <p:cNvSpPr/>
          <p:nvPr/>
        </p:nvSpPr>
        <p:spPr>
          <a:xfrm>
            <a:off x="2975457" y="5530940"/>
            <a:ext cx="2894328" cy="790867"/>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815F2FE8-A9AF-4EA2-228C-BB20EC480995}"/>
              </a:ext>
              <a:ext uri="{C183D7F6-B498-43B3-948B-1728B52AA6E4}">
                <adec:decorative xmlns:adec="http://schemas.microsoft.com/office/drawing/2017/decorative" val="1"/>
              </a:ext>
            </a:extLst>
          </p:cNvPr>
          <p:cNvSpPr txBox="1"/>
          <p:nvPr/>
        </p:nvSpPr>
        <p:spPr>
          <a:xfrm>
            <a:off x="3040017" y="5627182"/>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33" name="TextBox 32">
            <a:extLst>
              <a:ext uri="{FF2B5EF4-FFF2-40B4-BE49-F238E27FC236}">
                <a16:creationId xmlns:a16="http://schemas.microsoft.com/office/drawing/2014/main" id="{EF32A54C-E6D5-A3D5-4E12-ADD107B11EEC}"/>
              </a:ext>
              <a:ext uri="{C183D7F6-B498-43B3-948B-1728B52AA6E4}">
                <adec:decorative xmlns:adec="http://schemas.microsoft.com/office/drawing/2017/decorative" val="1"/>
              </a:ext>
            </a:extLst>
          </p:cNvPr>
          <p:cNvSpPr txBox="1"/>
          <p:nvPr/>
        </p:nvSpPr>
        <p:spPr>
          <a:xfrm>
            <a:off x="498188" y="3501383"/>
            <a:ext cx="2148070"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_______</a:t>
            </a:r>
          </a:p>
        </p:txBody>
      </p:sp>
      <p:sp>
        <p:nvSpPr>
          <p:cNvPr id="34" name="TextBox 33">
            <a:extLst>
              <a:ext uri="{FF2B5EF4-FFF2-40B4-BE49-F238E27FC236}">
                <a16:creationId xmlns:a16="http://schemas.microsoft.com/office/drawing/2014/main" id="{2DFA32BC-5DCD-623A-37B1-E739559331A6}"/>
              </a:ext>
              <a:ext uri="{C183D7F6-B498-43B3-948B-1728B52AA6E4}">
                <adec:decorative xmlns:adec="http://schemas.microsoft.com/office/drawing/2017/decorative" val="1"/>
              </a:ext>
            </a:extLst>
          </p:cNvPr>
          <p:cNvSpPr txBox="1"/>
          <p:nvPr/>
        </p:nvSpPr>
        <p:spPr>
          <a:xfrm>
            <a:off x="2881225" y="749968"/>
            <a:ext cx="3059176" cy="584775"/>
          </a:xfrm>
          <a:prstGeom prst="rect">
            <a:avLst/>
          </a:prstGeom>
          <a:noFill/>
        </p:spPr>
        <p:txBody>
          <a:bodyPr wrap="square" rtlCol="0">
            <a:spAutoFit/>
          </a:bodyPr>
          <a:lstStyle/>
          <a:p>
            <a:r>
              <a:rPr lang="en-GB" sz="3200" b="1" spc="100">
                <a:solidFill>
                  <a:srgbClr val="45235E"/>
                </a:solidFill>
                <a:effectLst/>
                <a:latin typeface="Open Sans Condensed" panose="020B0606030504020204" pitchFamily="34" charset="0"/>
                <a:ea typeface="Open Sans Condensed" panose="020B0606030504020204" pitchFamily="34" charset="0"/>
                <a:cs typeface="Open Sans Condensed" panose="020B0606030504020204" pitchFamily="34" charset="0"/>
              </a:rPr>
              <a:t>_____________</a:t>
            </a:r>
          </a:p>
        </p:txBody>
      </p:sp>
      <p:sp>
        <p:nvSpPr>
          <p:cNvPr id="39" name="TextBox 38">
            <a:extLst>
              <a:ext uri="{FF2B5EF4-FFF2-40B4-BE49-F238E27FC236}">
                <a16:creationId xmlns:a16="http://schemas.microsoft.com/office/drawing/2014/main" id="{A3F3180D-8B62-06ED-BD1D-69038AF2D70A}"/>
              </a:ext>
              <a:ext uri="{C183D7F6-B498-43B3-948B-1728B52AA6E4}">
                <adec:decorative xmlns:adec="http://schemas.microsoft.com/office/drawing/2017/decorative" val="1"/>
              </a:ext>
            </a:extLst>
          </p:cNvPr>
          <p:cNvSpPr txBox="1"/>
          <p:nvPr/>
        </p:nvSpPr>
        <p:spPr>
          <a:xfrm>
            <a:off x="498188" y="3855952"/>
            <a:ext cx="2263343" cy="769441"/>
          </a:xfrm>
          <a:prstGeom prst="rect">
            <a:avLst/>
          </a:prstGeom>
          <a:noFill/>
          <a:ln>
            <a:solidFill>
              <a:schemeClr val="tx1"/>
            </a:solidFill>
          </a:ln>
        </p:spPr>
        <p:txBody>
          <a:bodyPr wrap="square" rtlCol="0">
            <a:spAutoFit/>
          </a:bodyPr>
          <a:lstStyle/>
          <a:p>
            <a:endParaRPr lang="en-GB" sz="1100" i="1">
              <a:solidFill>
                <a:srgbClr val="C48500"/>
              </a:solidFill>
              <a:latin typeface="Georgia" panose="02040502050405020303" pitchFamily="18" charset="0"/>
            </a:endParaRPr>
          </a:p>
          <a:p>
            <a:endParaRPr lang="en-GB" sz="1100" i="1">
              <a:solidFill>
                <a:srgbClr val="C48500"/>
              </a:solidFill>
              <a:effectLst/>
              <a:latin typeface="Georgia" panose="02040502050405020303" pitchFamily="18" charset="0"/>
            </a:endParaRPr>
          </a:p>
          <a:p>
            <a:endParaRPr lang="en-GB" sz="1100" i="1">
              <a:solidFill>
                <a:srgbClr val="C48500"/>
              </a:solidFill>
              <a:latin typeface="Georgia" panose="02040502050405020303" pitchFamily="18" charset="0"/>
            </a:endParaRPr>
          </a:p>
          <a:p>
            <a:endParaRPr lang="en-GB" sz="1100" i="1">
              <a:solidFill>
                <a:srgbClr val="C48500"/>
              </a:solidFill>
              <a:effectLst/>
              <a:latin typeface="Georgia" panose="02040502050405020303" pitchFamily="18" charset="0"/>
            </a:endParaRPr>
          </a:p>
        </p:txBody>
      </p:sp>
      <p:sp>
        <p:nvSpPr>
          <p:cNvPr id="55" name="TextBox 54">
            <a:extLst>
              <a:ext uri="{FF2B5EF4-FFF2-40B4-BE49-F238E27FC236}">
                <a16:creationId xmlns:a16="http://schemas.microsoft.com/office/drawing/2014/main" id="{72F0FC16-6FED-23AD-56D2-75DCD7F59477}"/>
              </a:ext>
              <a:ext uri="{C183D7F6-B498-43B3-948B-1728B52AA6E4}">
                <adec:decorative xmlns:adec="http://schemas.microsoft.com/office/drawing/2017/decorative" val="1"/>
              </a:ext>
            </a:extLst>
          </p:cNvPr>
          <p:cNvSpPr txBox="1"/>
          <p:nvPr/>
        </p:nvSpPr>
        <p:spPr>
          <a:xfrm>
            <a:off x="8686298" y="386924"/>
            <a:ext cx="3059176" cy="584775"/>
          </a:xfrm>
          <a:prstGeom prst="rect">
            <a:avLst/>
          </a:prstGeom>
          <a:noFill/>
        </p:spPr>
        <p:txBody>
          <a:bodyPr wrap="square" rtlCol="0">
            <a:spAutoFit/>
          </a:bodyPr>
          <a:lstStyle/>
          <a:p>
            <a:r>
              <a:rPr lang="en-GB" sz="3200" b="1" spc="100">
                <a:solidFill>
                  <a:srgbClr val="45235E"/>
                </a:solidFill>
                <a:effectLst/>
                <a:latin typeface="Open Sans Condensed" panose="020B0606030504020204" pitchFamily="34" charset="0"/>
                <a:ea typeface="Open Sans Condensed" panose="020B0606030504020204" pitchFamily="34" charset="0"/>
                <a:cs typeface="Open Sans Condensed" panose="020B0606030504020204" pitchFamily="34" charset="0"/>
              </a:rPr>
              <a:t>_____________</a:t>
            </a:r>
          </a:p>
        </p:txBody>
      </p:sp>
      <p:sp>
        <p:nvSpPr>
          <p:cNvPr id="56" name="Rectangle 55">
            <a:extLst>
              <a:ext uri="{FF2B5EF4-FFF2-40B4-BE49-F238E27FC236}">
                <a16:creationId xmlns:a16="http://schemas.microsoft.com/office/drawing/2014/main" id="{82F2B5B9-7031-5AFB-BAF8-461A755C246A}"/>
              </a:ext>
              <a:ext uri="{C183D7F6-B498-43B3-948B-1728B52AA6E4}">
                <adec:decorative xmlns:adec="http://schemas.microsoft.com/office/drawing/2017/decorative" val="1"/>
              </a:ext>
            </a:extLst>
          </p:cNvPr>
          <p:cNvSpPr/>
          <p:nvPr/>
        </p:nvSpPr>
        <p:spPr>
          <a:xfrm>
            <a:off x="6307972" y="3316912"/>
            <a:ext cx="2259105" cy="436355"/>
          </a:xfrm>
          <a:prstGeom prst="rect">
            <a:avLst/>
          </a:prstGeom>
          <a:noFill/>
          <a:ln w="19050">
            <a:solidFill>
              <a:srgbClr val="38224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a:extLst>
              <a:ext uri="{FF2B5EF4-FFF2-40B4-BE49-F238E27FC236}">
                <a16:creationId xmlns:a16="http://schemas.microsoft.com/office/drawing/2014/main" id="{B1BCF1E7-A7A5-DCEC-00AA-4DA4F4090463}"/>
              </a:ext>
              <a:ext uri="{C183D7F6-B498-43B3-948B-1728B52AA6E4}">
                <adec:decorative xmlns:adec="http://schemas.microsoft.com/office/drawing/2017/decorative" val="1"/>
              </a:ext>
            </a:extLst>
          </p:cNvPr>
          <p:cNvSpPr txBox="1"/>
          <p:nvPr/>
        </p:nvSpPr>
        <p:spPr>
          <a:xfrm>
            <a:off x="6301802" y="3855849"/>
            <a:ext cx="2644351" cy="1246495"/>
          </a:xfrm>
          <a:prstGeom prst="rect">
            <a:avLst/>
          </a:prstGeom>
          <a:noFill/>
          <a:ln>
            <a:solidFill>
              <a:schemeClr val="tx1"/>
            </a:solidFill>
          </a:ln>
        </p:spPr>
        <p:txBody>
          <a:bodyPr wrap="square" rtlCol="0">
            <a:spAutoFit/>
          </a:bodyPr>
          <a:lstStyle/>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effectLst/>
              <a:latin typeface="Georgia" panose="02040502050405020303" pitchFamily="18" charset="0"/>
            </a:endParaRPr>
          </a:p>
        </p:txBody>
      </p:sp>
      <p:sp>
        <p:nvSpPr>
          <p:cNvPr id="58" name="TextBox 57">
            <a:extLst>
              <a:ext uri="{FF2B5EF4-FFF2-40B4-BE49-F238E27FC236}">
                <a16:creationId xmlns:a16="http://schemas.microsoft.com/office/drawing/2014/main" id="{B075A3A9-3577-2A68-33EA-0E2C30D7E861}"/>
              </a:ext>
              <a:ext uri="{C183D7F6-B498-43B3-948B-1728B52AA6E4}">
                <adec:decorative xmlns:adec="http://schemas.microsoft.com/office/drawing/2017/decorative" val="1"/>
              </a:ext>
            </a:extLst>
          </p:cNvPr>
          <p:cNvSpPr txBox="1"/>
          <p:nvPr/>
        </p:nvSpPr>
        <p:spPr>
          <a:xfrm>
            <a:off x="6307972" y="3333758"/>
            <a:ext cx="2148070"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Lived: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_______</a:t>
            </a:r>
          </a:p>
        </p:txBody>
      </p:sp>
      <p:sp>
        <p:nvSpPr>
          <p:cNvPr id="60" name="Rectangle 59">
            <a:extLst>
              <a:ext uri="{FF2B5EF4-FFF2-40B4-BE49-F238E27FC236}">
                <a16:creationId xmlns:a16="http://schemas.microsoft.com/office/drawing/2014/main" id="{190AF622-C76D-9075-0C82-7E30126C55FB}"/>
              </a:ext>
              <a:ext uri="{C183D7F6-B498-43B3-948B-1728B52AA6E4}">
                <adec:decorative xmlns:adec="http://schemas.microsoft.com/office/drawing/2017/decorative" val="1"/>
              </a:ext>
            </a:extLst>
          </p:cNvPr>
          <p:cNvSpPr/>
          <p:nvPr/>
        </p:nvSpPr>
        <p:spPr>
          <a:xfrm>
            <a:off x="6309921" y="5299720"/>
            <a:ext cx="5364146" cy="790867"/>
          </a:xfrm>
          <a:prstGeom prst="rect">
            <a:avLst/>
          </a:prstGeom>
          <a:noFill/>
          <a:ln w="19050">
            <a:solidFill>
              <a:srgbClr val="D0B07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2" name="TextBox 61">
            <a:extLst>
              <a:ext uri="{FF2B5EF4-FFF2-40B4-BE49-F238E27FC236}">
                <a16:creationId xmlns:a16="http://schemas.microsoft.com/office/drawing/2014/main" id="{DAE95FC0-D07B-A3F7-A83D-A1C78DC5D951}"/>
              </a:ext>
              <a:ext uri="{C183D7F6-B498-43B3-948B-1728B52AA6E4}">
                <adec:decorative xmlns:adec="http://schemas.microsoft.com/office/drawing/2017/decorative" val="1"/>
              </a:ext>
            </a:extLst>
          </p:cNvPr>
          <p:cNvSpPr txBox="1"/>
          <p:nvPr/>
        </p:nvSpPr>
        <p:spPr>
          <a:xfrm>
            <a:off x="6374481" y="5395962"/>
            <a:ext cx="379640" cy="253916"/>
          </a:xfrm>
          <a:prstGeom prst="rect">
            <a:avLst/>
          </a:prstGeom>
          <a:noFill/>
        </p:spPr>
        <p:txBody>
          <a:bodyPr wrap="square" rtlCol="0">
            <a:spAutoFit/>
          </a:bodyPr>
          <a:lstStyle/>
          <a:p>
            <a:r>
              <a:rPr lang="en-GB" sz="1050" b="1" spc="30">
                <a:effectLst/>
                <a:latin typeface="Open Sans Condensed" panose="020B0606030504020204" pitchFamily="34" charset="0"/>
                <a:ea typeface="Open Sans Condensed" panose="020B0606030504020204" pitchFamily="34" charset="0"/>
                <a:cs typeface="Open Sans Condensed" panose="020B0606030504020204" pitchFamily="34" charset="0"/>
              </a:rPr>
              <a:t>Q:</a:t>
            </a:r>
            <a:endParaRPr lang="en-GB" sz="1050" spc="30">
              <a:effectLst/>
              <a:latin typeface="Open Sans Condensed Light" panose="020B0306030504020204" pitchFamily="34" charset="0"/>
              <a:ea typeface="Open Sans Condensed Light" panose="020B0306030504020204" pitchFamily="34" charset="0"/>
              <a:cs typeface="Open Sans Condensed Light" panose="020B0306030504020204" pitchFamily="34" charset="0"/>
            </a:endParaRPr>
          </a:p>
        </p:txBody>
      </p:sp>
      <p:sp>
        <p:nvSpPr>
          <p:cNvPr id="65" name="TextBox 64">
            <a:extLst>
              <a:ext uri="{FF2B5EF4-FFF2-40B4-BE49-F238E27FC236}">
                <a16:creationId xmlns:a16="http://schemas.microsoft.com/office/drawing/2014/main" id="{5F5E9072-3CA2-A0BF-6A2B-F0048FB91933}"/>
              </a:ext>
              <a:ext uri="{C183D7F6-B498-43B3-948B-1728B52AA6E4}">
                <adec:decorative xmlns:adec="http://schemas.microsoft.com/office/drawing/2017/decorative" val="1"/>
              </a:ext>
            </a:extLst>
          </p:cNvPr>
          <p:cNvSpPr txBox="1"/>
          <p:nvPr/>
        </p:nvSpPr>
        <p:spPr>
          <a:xfrm>
            <a:off x="6302470" y="3501383"/>
            <a:ext cx="2148070" cy="253916"/>
          </a:xfrm>
          <a:prstGeom prst="rect">
            <a:avLst/>
          </a:prstGeom>
          <a:noFill/>
        </p:spPr>
        <p:txBody>
          <a:bodyPr wrap="square" rtlCol="0">
            <a:spAutoFit/>
          </a:bodyPr>
          <a:lstStyle/>
          <a:p>
            <a:r>
              <a:rPr lang="en-GB" sz="1000" b="1" spc="30">
                <a:solidFill>
                  <a:srgbClr val="38224F"/>
                </a:solidFill>
                <a:effectLst/>
                <a:latin typeface="Georgia" panose="02040502050405020303" pitchFamily="18" charset="0"/>
                <a:ea typeface="Open Sans Condensed" panose="020B0606030504020204" pitchFamily="34" charset="0"/>
                <a:cs typeface="Open Sans Condensed" panose="020B0606030504020204" pitchFamily="34" charset="0"/>
              </a:rPr>
              <a:t>Birthplace: </a:t>
            </a:r>
            <a:r>
              <a:rPr lang="en-GB" sz="1000" spc="30">
                <a:solidFill>
                  <a:srgbClr val="38224F"/>
                </a:solidFill>
                <a:effectLst/>
                <a:latin typeface="Georgia" panose="02040502050405020303" pitchFamily="18" charset="0"/>
                <a:ea typeface="Open Sans Condensed Light" panose="020B0306030504020204" pitchFamily="34" charset="0"/>
                <a:cs typeface="Open Sans Condensed Light" panose="020B0306030504020204" pitchFamily="34" charset="0"/>
              </a:rPr>
              <a:t>_______</a:t>
            </a:r>
          </a:p>
        </p:txBody>
      </p:sp>
      <p:sp>
        <p:nvSpPr>
          <p:cNvPr id="66" name="TextBox 65">
            <a:extLst>
              <a:ext uri="{FF2B5EF4-FFF2-40B4-BE49-F238E27FC236}">
                <a16:creationId xmlns:a16="http://schemas.microsoft.com/office/drawing/2014/main" id="{1AE10A05-0AB2-E32B-62AF-B5BCB9405FD9}"/>
              </a:ext>
              <a:ext uri="{C183D7F6-B498-43B3-948B-1728B52AA6E4}">
                <adec:decorative xmlns:adec="http://schemas.microsoft.com/office/drawing/2017/decorative" val="1"/>
              </a:ext>
            </a:extLst>
          </p:cNvPr>
          <p:cNvSpPr txBox="1"/>
          <p:nvPr/>
        </p:nvSpPr>
        <p:spPr>
          <a:xfrm>
            <a:off x="8685507" y="749968"/>
            <a:ext cx="3059176" cy="584775"/>
          </a:xfrm>
          <a:prstGeom prst="rect">
            <a:avLst/>
          </a:prstGeom>
          <a:noFill/>
        </p:spPr>
        <p:txBody>
          <a:bodyPr wrap="square" rtlCol="0">
            <a:spAutoFit/>
          </a:bodyPr>
          <a:lstStyle/>
          <a:p>
            <a:r>
              <a:rPr lang="en-GB" sz="3200" b="1" spc="100">
                <a:solidFill>
                  <a:srgbClr val="45235E"/>
                </a:solidFill>
                <a:effectLst/>
                <a:latin typeface="Open Sans Condensed" panose="020B0606030504020204" pitchFamily="34" charset="0"/>
                <a:ea typeface="Open Sans Condensed" panose="020B0606030504020204" pitchFamily="34" charset="0"/>
                <a:cs typeface="Open Sans Condensed" panose="020B0606030504020204" pitchFamily="34" charset="0"/>
              </a:rPr>
              <a:t>_____________</a:t>
            </a:r>
          </a:p>
        </p:txBody>
      </p:sp>
      <p:sp>
        <p:nvSpPr>
          <p:cNvPr id="74" name="TextBox 73">
            <a:extLst>
              <a:ext uri="{FF2B5EF4-FFF2-40B4-BE49-F238E27FC236}">
                <a16:creationId xmlns:a16="http://schemas.microsoft.com/office/drawing/2014/main" id="{D80B84DE-E378-02D8-95C8-C84DE219BCE0}"/>
              </a:ext>
              <a:ext uri="{C183D7F6-B498-43B3-948B-1728B52AA6E4}">
                <adec:decorative xmlns:adec="http://schemas.microsoft.com/office/drawing/2017/decorative" val="1"/>
              </a:ext>
            </a:extLst>
          </p:cNvPr>
          <p:cNvSpPr txBox="1"/>
          <p:nvPr/>
        </p:nvSpPr>
        <p:spPr>
          <a:xfrm>
            <a:off x="9074796" y="3852726"/>
            <a:ext cx="2537481" cy="1246495"/>
          </a:xfrm>
          <a:prstGeom prst="rect">
            <a:avLst/>
          </a:prstGeom>
          <a:noFill/>
          <a:ln>
            <a:solidFill>
              <a:schemeClr val="tx1"/>
            </a:solidFill>
          </a:ln>
        </p:spPr>
        <p:txBody>
          <a:bodyPr wrap="square" rtlCol="0">
            <a:spAutoFit/>
          </a:bodyPr>
          <a:lstStyle/>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latin typeface="Georgia" panose="02040502050405020303" pitchFamily="18" charset="0"/>
            </a:endParaRPr>
          </a:p>
          <a:p>
            <a:pPr defTabSz="144000">
              <a:spcBef>
                <a:spcPts val="600"/>
              </a:spcBef>
            </a:pPr>
            <a:endParaRPr lang="en-GB" sz="1100">
              <a:effectLst/>
              <a:latin typeface="Georgia" panose="02040502050405020303" pitchFamily="18" charset="0"/>
            </a:endParaRPr>
          </a:p>
          <a:p>
            <a:pPr defTabSz="144000">
              <a:spcBef>
                <a:spcPts val="600"/>
              </a:spcBef>
            </a:pPr>
            <a:endParaRPr lang="en-GB" sz="1100">
              <a:effectLst/>
              <a:latin typeface="Georgia" panose="02040502050405020303" pitchFamily="18" charset="0"/>
            </a:endParaRPr>
          </a:p>
        </p:txBody>
      </p:sp>
      <p:sp>
        <p:nvSpPr>
          <p:cNvPr id="12" name="TextBox 11">
            <a:extLst>
              <a:ext uri="{FF2B5EF4-FFF2-40B4-BE49-F238E27FC236}">
                <a16:creationId xmlns:a16="http://schemas.microsoft.com/office/drawing/2014/main" id="{FFA67371-01B1-B137-965B-7FBDEA96B67C}"/>
              </a:ext>
              <a:ext uri="{C183D7F6-B498-43B3-948B-1728B52AA6E4}">
                <adec:decorative xmlns:adec="http://schemas.microsoft.com/office/drawing/2017/decorative" val="1"/>
              </a:ext>
            </a:extLst>
          </p:cNvPr>
          <p:cNvSpPr txBox="1"/>
          <p:nvPr/>
        </p:nvSpPr>
        <p:spPr>
          <a:xfrm>
            <a:off x="498188" y="3062998"/>
            <a:ext cx="3044132" cy="200055"/>
          </a:xfrm>
          <a:prstGeom prst="rect">
            <a:avLst/>
          </a:prstGeom>
          <a:noFill/>
        </p:spPr>
        <p:txBody>
          <a:bodyPr wrap="square" rtlCol="0">
            <a:spAutoFit/>
          </a:bodyPr>
          <a:lstStyle/>
          <a:p>
            <a:r>
              <a:rPr lang="en-GB" sz="700">
                <a:effectLst/>
                <a:latin typeface="Georgia" panose="02040502050405020303" pitchFamily="18" charset="0"/>
                <a:ea typeface="Open Sans" panose="020B0606030504020204" pitchFamily="34" charset="0"/>
                <a:cs typeface="Open Sans" panose="020B0606030504020204" pitchFamily="34" charset="0"/>
              </a:rPr>
              <a:t>Image credit:</a:t>
            </a:r>
          </a:p>
        </p:txBody>
      </p:sp>
      <p:sp>
        <p:nvSpPr>
          <p:cNvPr id="14" name="TextBox 13">
            <a:extLst>
              <a:ext uri="{FF2B5EF4-FFF2-40B4-BE49-F238E27FC236}">
                <a16:creationId xmlns:a16="http://schemas.microsoft.com/office/drawing/2014/main" id="{C26045C1-953A-77D4-6C6B-8E14C160BDBE}"/>
              </a:ext>
              <a:ext uri="{C183D7F6-B498-43B3-948B-1728B52AA6E4}">
                <adec:decorative xmlns:adec="http://schemas.microsoft.com/office/drawing/2017/decorative" val="1"/>
              </a:ext>
            </a:extLst>
          </p:cNvPr>
          <p:cNvSpPr txBox="1"/>
          <p:nvPr/>
        </p:nvSpPr>
        <p:spPr>
          <a:xfrm>
            <a:off x="6301802" y="3056845"/>
            <a:ext cx="3044132" cy="200055"/>
          </a:xfrm>
          <a:prstGeom prst="rect">
            <a:avLst/>
          </a:prstGeom>
          <a:noFill/>
        </p:spPr>
        <p:txBody>
          <a:bodyPr wrap="square" rtlCol="0">
            <a:spAutoFit/>
          </a:bodyPr>
          <a:lstStyle/>
          <a:p>
            <a:r>
              <a:rPr lang="en-GB" sz="700">
                <a:effectLst/>
                <a:latin typeface="Georgia" panose="02040502050405020303" pitchFamily="18" charset="0"/>
                <a:ea typeface="Open Sans" panose="020B0606030504020204" pitchFamily="34" charset="0"/>
                <a:cs typeface="Open Sans" panose="020B0606030504020204" pitchFamily="34" charset="0"/>
              </a:rPr>
              <a:t>Image credit:</a:t>
            </a:r>
          </a:p>
        </p:txBody>
      </p:sp>
      <p:sp>
        <p:nvSpPr>
          <p:cNvPr id="6" name="Title 5">
            <a:extLst>
              <a:ext uri="{FF2B5EF4-FFF2-40B4-BE49-F238E27FC236}">
                <a16:creationId xmlns:a16="http://schemas.microsoft.com/office/drawing/2014/main" id="{08CB41C0-937E-655C-B6B6-A010B4315D00}"/>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solidFill>
                  <a:srgbClr val="E6E6E6"/>
                </a:solidFill>
              </a:rPr>
              <a:t>TEMPLATE WORKSHEET</a:t>
            </a:r>
          </a:p>
        </p:txBody>
      </p:sp>
    </p:spTree>
    <p:extLst>
      <p:ext uri="{BB962C8B-B14F-4D97-AF65-F5344CB8AC3E}">
        <p14:creationId xmlns:p14="http://schemas.microsoft.com/office/powerpoint/2010/main" val="3803241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DF10A4F-4098-B769-B2BE-FFDDF0A4B4C7}"/>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sp>
        <p:nvSpPr>
          <p:cNvPr id="9" name="Title 8">
            <a:extLst>
              <a:ext uri="{FF2B5EF4-FFF2-40B4-BE49-F238E27FC236}">
                <a16:creationId xmlns:a16="http://schemas.microsoft.com/office/drawing/2014/main" id="{B12204E2-A0DB-3756-FC77-31F68340F65B}"/>
              </a:ext>
            </a:extLst>
          </p:cNvPr>
          <p:cNvSpPr txBox="1">
            <a:spLocks noGrp="1"/>
          </p:cNvSpPr>
          <p:nvPr>
            <p:ph type="title" idx="4294967295"/>
          </p:nvPr>
        </p:nvSpPr>
        <p:spPr>
          <a:xfrm>
            <a:off x="411947" y="386924"/>
            <a:ext cx="6404489" cy="58477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100" normalizeH="0" baseline="0" noProof="0">
                <a:ln>
                  <a:noFill/>
                </a:ln>
                <a:solidFill>
                  <a:srgbClr val="45235E"/>
                </a:solidFill>
                <a:effectLst/>
                <a:uLnTx/>
                <a:uFillTx/>
                <a:latin typeface="Open Sans Condensed" panose="020B0606030504020204" pitchFamily="34" charset="0"/>
                <a:ea typeface="Open Sans Condensed" panose="020B0606030504020204" pitchFamily="34" charset="0"/>
                <a:cs typeface="Open Sans Condensed" panose="020B0606030504020204" pitchFamily="34" charset="0"/>
              </a:rPr>
              <a:t>VOCABULARY LIST</a:t>
            </a:r>
          </a:p>
        </p:txBody>
      </p:sp>
      <p:sp>
        <p:nvSpPr>
          <p:cNvPr id="10" name="TextBox 9">
            <a:extLst>
              <a:ext uri="{FF2B5EF4-FFF2-40B4-BE49-F238E27FC236}">
                <a16:creationId xmlns:a16="http://schemas.microsoft.com/office/drawing/2014/main" id="{D845CFDD-E078-E193-4727-8B67D6F700F3}"/>
              </a:ext>
            </a:extLst>
          </p:cNvPr>
          <p:cNvSpPr txBox="1">
            <a:spLocks/>
          </p:cNvSpPr>
          <p:nvPr/>
        </p:nvSpPr>
        <p:spPr>
          <a:xfrm>
            <a:off x="596014" y="1075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alliance  </a:t>
            </a:r>
            <a:r>
              <a:rPr lang="en-GB" sz="1100">
                <a:effectLst/>
                <a:latin typeface="Georgia" panose="02040502050405020303" pitchFamily="18" charset="0"/>
                <a:ea typeface="Open Sans" panose="020B0606030504020204" pitchFamily="34" charset="0"/>
                <a:cs typeface="Open Sans" panose="020B0606030504020204" pitchFamily="34" charset="0"/>
              </a:rPr>
              <a:t>  |  agreement between people or countries to help each other </a:t>
            </a:r>
          </a:p>
        </p:txBody>
      </p:sp>
      <p:cxnSp>
        <p:nvCxnSpPr>
          <p:cNvPr id="18" name="Straight Connector 17">
            <a:extLst>
              <a:ext uri="{FF2B5EF4-FFF2-40B4-BE49-F238E27FC236}">
                <a16:creationId xmlns:a16="http://schemas.microsoft.com/office/drawing/2014/main" id="{8D09B037-E551-0C2B-88B3-DC93918B7C27}"/>
              </a:ext>
              <a:ext uri="{C183D7F6-B498-43B3-948B-1728B52AA6E4}">
                <adec:decorative xmlns:adec="http://schemas.microsoft.com/office/drawing/2017/decorative" val="1"/>
              </a:ext>
            </a:extLst>
          </p:cNvPr>
          <p:cNvCxnSpPr>
            <a:cxnSpLocks/>
          </p:cNvCxnSpPr>
          <p:nvPr/>
        </p:nvCxnSpPr>
        <p:spPr>
          <a:xfrm>
            <a:off x="596014" y="1374060"/>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4F910C85-0973-6C4E-7F8A-86224D837953}"/>
              </a:ext>
            </a:extLst>
          </p:cNvPr>
          <p:cNvSpPr txBox="1">
            <a:spLocks/>
          </p:cNvSpPr>
          <p:nvPr/>
        </p:nvSpPr>
        <p:spPr>
          <a:xfrm>
            <a:off x="596014" y="1410776"/>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bishop   </a:t>
            </a:r>
            <a:r>
              <a:rPr lang="en-GB" sz="1100">
                <a:effectLst/>
                <a:latin typeface="Georgia" panose="02040502050405020303" pitchFamily="18" charset="0"/>
                <a:ea typeface="Open Sans" panose="020B0606030504020204" pitchFamily="34" charset="0"/>
                <a:cs typeface="Open Sans" panose="020B0606030504020204" pitchFamily="34" charset="0"/>
              </a:rPr>
              <a:t>  |  important and powerful member of the Christian church </a:t>
            </a:r>
          </a:p>
        </p:txBody>
      </p:sp>
      <p:cxnSp>
        <p:nvCxnSpPr>
          <p:cNvPr id="77" name="Straight Connector 76">
            <a:extLst>
              <a:ext uri="{FF2B5EF4-FFF2-40B4-BE49-F238E27FC236}">
                <a16:creationId xmlns:a16="http://schemas.microsoft.com/office/drawing/2014/main" id="{C1689333-9F67-3156-44D9-9F160ECD9D5D}"/>
              </a:ext>
              <a:ext uri="{C183D7F6-B498-43B3-948B-1728B52AA6E4}">
                <adec:decorative xmlns:adec="http://schemas.microsoft.com/office/drawing/2017/decorative" val="1"/>
              </a:ext>
            </a:extLst>
          </p:cNvPr>
          <p:cNvCxnSpPr>
            <a:cxnSpLocks/>
          </p:cNvCxnSpPr>
          <p:nvPr/>
        </p:nvCxnSpPr>
        <p:spPr>
          <a:xfrm>
            <a:off x="596014" y="1709102"/>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1E863A37-F0E6-F099-695D-70642992B512}"/>
              </a:ext>
            </a:extLst>
          </p:cNvPr>
          <p:cNvSpPr txBox="1">
            <a:spLocks/>
          </p:cNvSpPr>
          <p:nvPr/>
        </p:nvSpPr>
        <p:spPr>
          <a:xfrm>
            <a:off x="596014" y="1745818"/>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Catholic  </a:t>
            </a:r>
            <a:r>
              <a:rPr lang="en-GB" sz="1100">
                <a:effectLst/>
                <a:latin typeface="Georgia" panose="02040502050405020303" pitchFamily="18" charset="0"/>
                <a:ea typeface="Open Sans" panose="020B0606030504020204" pitchFamily="34" charset="0"/>
                <a:cs typeface="Open Sans" panose="020B0606030504020204" pitchFamily="34" charset="0"/>
              </a:rPr>
              <a:t>  |  member of the Roman Catholic Church. A type of Christianity that follows the teachings of the Pope </a:t>
            </a:r>
          </a:p>
        </p:txBody>
      </p:sp>
      <p:cxnSp>
        <p:nvCxnSpPr>
          <p:cNvPr id="80" name="Straight Connector 79">
            <a:extLst>
              <a:ext uri="{FF2B5EF4-FFF2-40B4-BE49-F238E27FC236}">
                <a16:creationId xmlns:a16="http://schemas.microsoft.com/office/drawing/2014/main" id="{7F388366-3CDF-95E3-4F71-2496A67AB25E}"/>
              </a:ext>
              <a:ext uri="{C183D7F6-B498-43B3-948B-1728B52AA6E4}">
                <adec:decorative xmlns:adec="http://schemas.microsoft.com/office/drawing/2017/decorative" val="1"/>
              </a:ext>
            </a:extLst>
          </p:cNvPr>
          <p:cNvCxnSpPr>
            <a:cxnSpLocks/>
          </p:cNvCxnSpPr>
          <p:nvPr/>
        </p:nvCxnSpPr>
        <p:spPr>
          <a:xfrm>
            <a:off x="596014" y="204414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88FE2E61-157E-1C69-B8DD-3934B4CB815E}"/>
              </a:ext>
            </a:extLst>
          </p:cNvPr>
          <p:cNvSpPr txBox="1">
            <a:spLocks/>
          </p:cNvSpPr>
          <p:nvPr/>
        </p:nvSpPr>
        <p:spPr>
          <a:xfrm>
            <a:off x="596014" y="2080860"/>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Church of England   </a:t>
            </a:r>
            <a:r>
              <a:rPr lang="en-GB" sz="1100">
                <a:effectLst/>
                <a:latin typeface="Georgia" panose="02040502050405020303" pitchFamily="18" charset="0"/>
                <a:ea typeface="Open Sans" panose="020B0606030504020204" pitchFamily="34" charset="0"/>
                <a:cs typeface="Open Sans" panose="020B0606030504020204" pitchFamily="34" charset="0"/>
              </a:rPr>
              <a:t>  |  the Christian church in England based on the Protestant faith, established by King Henry VIII, with the king or queen as its head</a:t>
            </a:r>
          </a:p>
        </p:txBody>
      </p:sp>
      <p:cxnSp>
        <p:nvCxnSpPr>
          <p:cNvPr id="83" name="Straight Connector 82">
            <a:extLst>
              <a:ext uri="{FF2B5EF4-FFF2-40B4-BE49-F238E27FC236}">
                <a16:creationId xmlns:a16="http://schemas.microsoft.com/office/drawing/2014/main" id="{4C2D98E9-7686-C557-75AB-853536F2F1D1}"/>
              </a:ext>
              <a:ext uri="{C183D7F6-B498-43B3-948B-1728B52AA6E4}">
                <adec:decorative xmlns:adec="http://schemas.microsoft.com/office/drawing/2017/decorative" val="1"/>
              </a:ext>
            </a:extLst>
          </p:cNvPr>
          <p:cNvCxnSpPr>
            <a:cxnSpLocks/>
          </p:cNvCxnSpPr>
          <p:nvPr/>
        </p:nvCxnSpPr>
        <p:spPr>
          <a:xfrm>
            <a:off x="596014" y="2379186"/>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1" name="TextBox 90">
            <a:extLst>
              <a:ext uri="{FF2B5EF4-FFF2-40B4-BE49-F238E27FC236}">
                <a16:creationId xmlns:a16="http://schemas.microsoft.com/office/drawing/2014/main" id="{DBFB54E3-A83A-8B8D-5CAD-830115C982EF}"/>
              </a:ext>
            </a:extLst>
          </p:cNvPr>
          <p:cNvSpPr txBox="1">
            <a:spLocks/>
          </p:cNvSpPr>
          <p:nvPr/>
        </p:nvSpPr>
        <p:spPr>
          <a:xfrm>
            <a:off x="596014" y="2415902"/>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colony  </a:t>
            </a:r>
            <a:r>
              <a:rPr lang="en-GB" sz="1100">
                <a:effectLst/>
                <a:latin typeface="Georgia" panose="02040502050405020303" pitchFamily="18" charset="0"/>
                <a:ea typeface="Open Sans" panose="020B0606030504020204" pitchFamily="34" charset="0"/>
                <a:cs typeface="Open Sans" panose="020B0606030504020204" pitchFamily="34" charset="0"/>
              </a:rPr>
              <a:t>  |  group of people from one country who build a settlement in another land </a:t>
            </a:r>
          </a:p>
        </p:txBody>
      </p:sp>
      <p:cxnSp>
        <p:nvCxnSpPr>
          <p:cNvPr id="92" name="Straight Connector 91">
            <a:extLst>
              <a:ext uri="{FF2B5EF4-FFF2-40B4-BE49-F238E27FC236}">
                <a16:creationId xmlns:a16="http://schemas.microsoft.com/office/drawing/2014/main" id="{BB0A895A-7AED-4D48-67D2-B08791CBF3A8}"/>
              </a:ext>
              <a:ext uri="{C183D7F6-B498-43B3-948B-1728B52AA6E4}">
                <adec:decorative xmlns:adec="http://schemas.microsoft.com/office/drawing/2017/decorative" val="1"/>
              </a:ext>
            </a:extLst>
          </p:cNvPr>
          <p:cNvCxnSpPr>
            <a:cxnSpLocks/>
          </p:cNvCxnSpPr>
          <p:nvPr/>
        </p:nvCxnSpPr>
        <p:spPr>
          <a:xfrm>
            <a:off x="596014" y="2714228"/>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4" name="TextBox 93">
            <a:extLst>
              <a:ext uri="{FF2B5EF4-FFF2-40B4-BE49-F238E27FC236}">
                <a16:creationId xmlns:a16="http://schemas.microsoft.com/office/drawing/2014/main" id="{316ACEB5-91F0-1690-97DB-F2C29EA1B03F}"/>
              </a:ext>
            </a:extLst>
          </p:cNvPr>
          <p:cNvSpPr txBox="1">
            <a:spLocks/>
          </p:cNvSpPr>
          <p:nvPr/>
        </p:nvSpPr>
        <p:spPr>
          <a:xfrm>
            <a:off x="596014" y="275094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council   </a:t>
            </a:r>
            <a:r>
              <a:rPr lang="en-GB" sz="1100">
                <a:effectLst/>
                <a:latin typeface="Georgia" panose="02040502050405020303" pitchFamily="18" charset="0"/>
                <a:ea typeface="Open Sans" panose="020B0606030504020204" pitchFamily="34" charset="0"/>
                <a:cs typeface="Open Sans" panose="020B0606030504020204" pitchFamily="34" charset="0"/>
              </a:rPr>
              <a:t>  |  group of people who advise the king or queen and help make decisions </a:t>
            </a:r>
          </a:p>
        </p:txBody>
      </p:sp>
      <p:cxnSp>
        <p:nvCxnSpPr>
          <p:cNvPr id="95" name="Straight Connector 94">
            <a:extLst>
              <a:ext uri="{FF2B5EF4-FFF2-40B4-BE49-F238E27FC236}">
                <a16:creationId xmlns:a16="http://schemas.microsoft.com/office/drawing/2014/main" id="{05C5A27B-CAAC-DA69-CC69-684B47F74333}"/>
              </a:ext>
              <a:ext uri="{C183D7F6-B498-43B3-948B-1728B52AA6E4}">
                <adec:decorative xmlns:adec="http://schemas.microsoft.com/office/drawing/2017/decorative" val="1"/>
              </a:ext>
            </a:extLst>
          </p:cNvPr>
          <p:cNvCxnSpPr>
            <a:cxnSpLocks/>
          </p:cNvCxnSpPr>
          <p:nvPr/>
        </p:nvCxnSpPr>
        <p:spPr>
          <a:xfrm>
            <a:off x="596014" y="3049270"/>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5C169D68-789C-81C5-C2F4-D592C4B12250}"/>
              </a:ext>
            </a:extLst>
          </p:cNvPr>
          <p:cNvSpPr txBox="1">
            <a:spLocks/>
          </p:cNvSpPr>
          <p:nvPr/>
        </p:nvSpPr>
        <p:spPr>
          <a:xfrm>
            <a:off x="596014" y="3085986"/>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divorce  </a:t>
            </a:r>
            <a:r>
              <a:rPr lang="en-GB" sz="1100">
                <a:effectLst/>
                <a:latin typeface="Georgia" panose="02040502050405020303" pitchFamily="18" charset="0"/>
                <a:ea typeface="Open Sans" panose="020B0606030504020204" pitchFamily="34" charset="0"/>
                <a:cs typeface="Open Sans" panose="020B0606030504020204" pitchFamily="34" charset="0"/>
              </a:rPr>
              <a:t>  |  the legal ending of a marriage </a:t>
            </a:r>
          </a:p>
        </p:txBody>
      </p:sp>
      <p:cxnSp>
        <p:nvCxnSpPr>
          <p:cNvPr id="98" name="Straight Connector 97">
            <a:extLst>
              <a:ext uri="{FF2B5EF4-FFF2-40B4-BE49-F238E27FC236}">
                <a16:creationId xmlns:a16="http://schemas.microsoft.com/office/drawing/2014/main" id="{3ACADB2E-4B4B-8368-9090-D585B185718A}"/>
              </a:ext>
              <a:ext uri="{C183D7F6-B498-43B3-948B-1728B52AA6E4}">
                <adec:decorative xmlns:adec="http://schemas.microsoft.com/office/drawing/2017/decorative" val="1"/>
              </a:ext>
            </a:extLst>
          </p:cNvPr>
          <p:cNvCxnSpPr>
            <a:cxnSpLocks/>
          </p:cNvCxnSpPr>
          <p:nvPr/>
        </p:nvCxnSpPr>
        <p:spPr>
          <a:xfrm>
            <a:off x="596014" y="3384312"/>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A5AC3E77-5DA7-1B61-3F8E-37F49F9F5BA0}"/>
              </a:ext>
            </a:extLst>
          </p:cNvPr>
          <p:cNvSpPr txBox="1">
            <a:spLocks/>
          </p:cNvSpPr>
          <p:nvPr/>
        </p:nvSpPr>
        <p:spPr>
          <a:xfrm>
            <a:off x="596014" y="3421028"/>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dynasty   </a:t>
            </a:r>
            <a:r>
              <a:rPr lang="en-GB" sz="1100">
                <a:effectLst/>
                <a:latin typeface="Georgia" panose="02040502050405020303" pitchFamily="18" charset="0"/>
                <a:ea typeface="Open Sans" panose="020B0606030504020204" pitchFamily="34" charset="0"/>
                <a:cs typeface="Open Sans" panose="020B0606030504020204" pitchFamily="34" charset="0"/>
              </a:rPr>
              <a:t>  |  series of leaders from the same family </a:t>
            </a:r>
          </a:p>
        </p:txBody>
      </p:sp>
      <p:cxnSp>
        <p:nvCxnSpPr>
          <p:cNvPr id="101" name="Straight Connector 100">
            <a:extLst>
              <a:ext uri="{FF2B5EF4-FFF2-40B4-BE49-F238E27FC236}">
                <a16:creationId xmlns:a16="http://schemas.microsoft.com/office/drawing/2014/main" id="{CAF60A3C-3322-586F-B8D7-0455726E36F7}"/>
              </a:ext>
              <a:ext uri="{C183D7F6-B498-43B3-948B-1728B52AA6E4}">
                <adec:decorative xmlns:adec="http://schemas.microsoft.com/office/drawing/2017/decorative" val="1"/>
              </a:ext>
            </a:extLst>
          </p:cNvPr>
          <p:cNvCxnSpPr>
            <a:cxnSpLocks/>
          </p:cNvCxnSpPr>
          <p:nvPr/>
        </p:nvCxnSpPr>
        <p:spPr>
          <a:xfrm>
            <a:off x="596014" y="371935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117BC865-21C3-CDD4-BB12-2EC3A930D99C}"/>
              </a:ext>
            </a:extLst>
          </p:cNvPr>
          <p:cNvSpPr txBox="1">
            <a:spLocks/>
          </p:cNvSpPr>
          <p:nvPr/>
        </p:nvSpPr>
        <p:spPr>
          <a:xfrm>
            <a:off x="596014" y="3756070"/>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emblem   </a:t>
            </a:r>
            <a:r>
              <a:rPr lang="en-GB" sz="1100">
                <a:effectLst/>
                <a:latin typeface="Georgia" panose="02040502050405020303" pitchFamily="18" charset="0"/>
                <a:ea typeface="Open Sans" panose="020B0606030504020204" pitchFamily="34" charset="0"/>
                <a:cs typeface="Open Sans" panose="020B0606030504020204" pitchFamily="34" charset="0"/>
              </a:rPr>
              <a:t>  |  picture of an object used to represent something else, such as membership of a group or an idea </a:t>
            </a:r>
          </a:p>
        </p:txBody>
      </p:sp>
      <p:cxnSp>
        <p:nvCxnSpPr>
          <p:cNvPr id="104" name="Straight Connector 103">
            <a:extLst>
              <a:ext uri="{FF2B5EF4-FFF2-40B4-BE49-F238E27FC236}">
                <a16:creationId xmlns:a16="http://schemas.microsoft.com/office/drawing/2014/main" id="{9AD66956-9E25-CB57-19BD-58B5238C7DA9}"/>
              </a:ext>
              <a:ext uri="{C183D7F6-B498-43B3-948B-1728B52AA6E4}">
                <adec:decorative xmlns:adec="http://schemas.microsoft.com/office/drawing/2017/decorative" val="1"/>
              </a:ext>
            </a:extLst>
          </p:cNvPr>
          <p:cNvCxnSpPr>
            <a:cxnSpLocks/>
          </p:cNvCxnSpPr>
          <p:nvPr/>
        </p:nvCxnSpPr>
        <p:spPr>
          <a:xfrm>
            <a:off x="596014" y="4054396"/>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6" name="TextBox 105">
            <a:extLst>
              <a:ext uri="{FF2B5EF4-FFF2-40B4-BE49-F238E27FC236}">
                <a16:creationId xmlns:a16="http://schemas.microsoft.com/office/drawing/2014/main" id="{B242F1EA-7DFF-6433-0EE7-D37CE9ECE83E}"/>
              </a:ext>
            </a:extLst>
          </p:cNvPr>
          <p:cNvSpPr txBox="1">
            <a:spLocks/>
          </p:cNvSpPr>
          <p:nvPr/>
        </p:nvSpPr>
        <p:spPr>
          <a:xfrm>
            <a:off x="596014" y="4091112"/>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English Reformation    </a:t>
            </a:r>
            <a:r>
              <a:rPr lang="en-GB" sz="1100">
                <a:effectLst/>
                <a:latin typeface="Georgia" panose="02040502050405020303" pitchFamily="18" charset="0"/>
                <a:ea typeface="Open Sans" panose="020B0606030504020204" pitchFamily="34" charset="0"/>
                <a:cs typeface="Open Sans" panose="020B0606030504020204" pitchFamily="34" charset="0"/>
              </a:rPr>
              <a:t>  |  name given to ending the Pope's control of the English Church and the religious changes that followed </a:t>
            </a:r>
          </a:p>
        </p:txBody>
      </p:sp>
      <p:cxnSp>
        <p:nvCxnSpPr>
          <p:cNvPr id="107" name="Straight Connector 106">
            <a:extLst>
              <a:ext uri="{FF2B5EF4-FFF2-40B4-BE49-F238E27FC236}">
                <a16:creationId xmlns:a16="http://schemas.microsoft.com/office/drawing/2014/main" id="{87FE6B26-64C8-3F06-8C22-6C98FAB47FD8}"/>
              </a:ext>
              <a:ext uri="{C183D7F6-B498-43B3-948B-1728B52AA6E4}">
                <adec:decorative xmlns:adec="http://schemas.microsoft.com/office/drawing/2017/decorative" val="1"/>
              </a:ext>
            </a:extLst>
          </p:cNvPr>
          <p:cNvCxnSpPr>
            <a:cxnSpLocks/>
          </p:cNvCxnSpPr>
          <p:nvPr/>
        </p:nvCxnSpPr>
        <p:spPr>
          <a:xfrm>
            <a:off x="596014" y="4389438"/>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A28FD74D-AC09-286B-4D00-B5D5B5E187A1}"/>
              </a:ext>
            </a:extLst>
          </p:cNvPr>
          <p:cNvSpPr txBox="1">
            <a:spLocks/>
          </p:cNvSpPr>
          <p:nvPr/>
        </p:nvSpPr>
        <p:spPr>
          <a:xfrm>
            <a:off x="596014" y="442615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 Elizabethan Religious Settlement   </a:t>
            </a:r>
            <a:r>
              <a:rPr lang="en-GB" sz="1100">
                <a:effectLst/>
                <a:latin typeface="Georgia" panose="02040502050405020303" pitchFamily="18" charset="0"/>
                <a:ea typeface="Open Sans" panose="020B0606030504020204" pitchFamily="34" charset="0"/>
                <a:cs typeface="Open Sans" panose="020B0606030504020204" pitchFamily="34" charset="0"/>
              </a:rPr>
              <a:t>  |  laws passed by Parliament in 1559 which made the Church of England the country’s official religion</a:t>
            </a:r>
          </a:p>
        </p:txBody>
      </p:sp>
      <p:cxnSp>
        <p:nvCxnSpPr>
          <p:cNvPr id="110" name="Straight Connector 109">
            <a:extLst>
              <a:ext uri="{FF2B5EF4-FFF2-40B4-BE49-F238E27FC236}">
                <a16:creationId xmlns:a16="http://schemas.microsoft.com/office/drawing/2014/main" id="{89272BEF-9E9C-7709-B157-EE6248BB2E04}"/>
              </a:ext>
              <a:ext uri="{C183D7F6-B498-43B3-948B-1728B52AA6E4}">
                <adec:decorative xmlns:adec="http://schemas.microsoft.com/office/drawing/2017/decorative" val="1"/>
              </a:ext>
            </a:extLst>
          </p:cNvPr>
          <p:cNvCxnSpPr>
            <a:cxnSpLocks/>
          </p:cNvCxnSpPr>
          <p:nvPr/>
        </p:nvCxnSpPr>
        <p:spPr>
          <a:xfrm>
            <a:off x="596014" y="4724480"/>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5F4B14DB-7EA2-0A7B-60D3-A64F4DB68AC1}"/>
              </a:ext>
            </a:extLst>
          </p:cNvPr>
          <p:cNvSpPr txBox="1">
            <a:spLocks/>
          </p:cNvSpPr>
          <p:nvPr/>
        </p:nvSpPr>
        <p:spPr>
          <a:xfrm>
            <a:off x="596014" y="4761196"/>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government   </a:t>
            </a:r>
            <a:r>
              <a:rPr lang="en-GB" sz="1100">
                <a:effectLst/>
                <a:latin typeface="Georgia" panose="02040502050405020303" pitchFamily="18" charset="0"/>
                <a:ea typeface="Open Sans" panose="020B0606030504020204" pitchFamily="34" charset="0"/>
                <a:cs typeface="Open Sans" panose="020B0606030504020204" pitchFamily="34" charset="0"/>
              </a:rPr>
              <a:t>  |  group of people that have the authority to rule a country </a:t>
            </a:r>
          </a:p>
        </p:txBody>
      </p:sp>
      <p:cxnSp>
        <p:nvCxnSpPr>
          <p:cNvPr id="113" name="Straight Connector 112">
            <a:extLst>
              <a:ext uri="{FF2B5EF4-FFF2-40B4-BE49-F238E27FC236}">
                <a16:creationId xmlns:a16="http://schemas.microsoft.com/office/drawing/2014/main" id="{9654BCB3-5770-BC9C-7244-36CAB8E89268}"/>
              </a:ext>
              <a:ext uri="{C183D7F6-B498-43B3-948B-1728B52AA6E4}">
                <adec:decorative xmlns:adec="http://schemas.microsoft.com/office/drawing/2017/decorative" val="1"/>
              </a:ext>
            </a:extLst>
          </p:cNvPr>
          <p:cNvCxnSpPr>
            <a:cxnSpLocks/>
          </p:cNvCxnSpPr>
          <p:nvPr/>
        </p:nvCxnSpPr>
        <p:spPr>
          <a:xfrm>
            <a:off x="596014" y="5059522"/>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5" name="TextBox 114">
            <a:extLst>
              <a:ext uri="{FF2B5EF4-FFF2-40B4-BE49-F238E27FC236}">
                <a16:creationId xmlns:a16="http://schemas.microsoft.com/office/drawing/2014/main" id="{10971D7F-BCE5-B696-BFF1-1436CF97D928}"/>
              </a:ext>
              <a:ext uri="{C183D7F6-B498-43B3-948B-1728B52AA6E4}">
                <adec:decorative xmlns:adec="http://schemas.microsoft.com/office/drawing/2017/decorative" val="0"/>
              </a:ext>
            </a:extLst>
          </p:cNvPr>
          <p:cNvSpPr txBox="1">
            <a:spLocks/>
          </p:cNvSpPr>
          <p:nvPr/>
        </p:nvSpPr>
        <p:spPr>
          <a:xfrm>
            <a:off x="596014" y="5096238"/>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heir   </a:t>
            </a:r>
            <a:r>
              <a:rPr lang="en-GB" sz="1100">
                <a:effectLst/>
                <a:latin typeface="Georgia" panose="02040502050405020303" pitchFamily="18" charset="0"/>
                <a:ea typeface="Open Sans" panose="020B0606030504020204" pitchFamily="34" charset="0"/>
                <a:cs typeface="Open Sans" panose="020B0606030504020204" pitchFamily="34" charset="0"/>
              </a:rPr>
              <a:t>  person who will become the next king or queen </a:t>
            </a:r>
          </a:p>
        </p:txBody>
      </p:sp>
      <p:cxnSp>
        <p:nvCxnSpPr>
          <p:cNvPr id="116" name="Straight Connector 115">
            <a:extLst>
              <a:ext uri="{FF2B5EF4-FFF2-40B4-BE49-F238E27FC236}">
                <a16:creationId xmlns:a16="http://schemas.microsoft.com/office/drawing/2014/main" id="{08BA5BB2-FE0C-1192-7A7D-4534D2A149DC}"/>
              </a:ext>
              <a:ext uri="{C183D7F6-B498-43B3-948B-1728B52AA6E4}">
                <adec:decorative xmlns:adec="http://schemas.microsoft.com/office/drawing/2017/decorative" val="1"/>
              </a:ext>
            </a:extLst>
          </p:cNvPr>
          <p:cNvCxnSpPr>
            <a:cxnSpLocks/>
          </p:cNvCxnSpPr>
          <p:nvPr/>
        </p:nvCxnSpPr>
        <p:spPr>
          <a:xfrm>
            <a:off x="596014" y="53945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8" name="TextBox 117">
            <a:extLst>
              <a:ext uri="{FF2B5EF4-FFF2-40B4-BE49-F238E27FC236}">
                <a16:creationId xmlns:a16="http://schemas.microsoft.com/office/drawing/2014/main" id="{F26483E9-1D1D-FD3A-6FD1-2813E00BA620}"/>
              </a:ext>
              <a:ext uri="{C183D7F6-B498-43B3-948B-1728B52AA6E4}">
                <adec:decorative xmlns:adec="http://schemas.microsoft.com/office/drawing/2017/decorative" val="0"/>
              </a:ext>
            </a:extLst>
          </p:cNvPr>
          <p:cNvSpPr txBox="1">
            <a:spLocks/>
          </p:cNvSpPr>
          <p:nvPr/>
        </p:nvSpPr>
        <p:spPr>
          <a:xfrm>
            <a:off x="596014" y="5431280"/>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heretic   </a:t>
            </a:r>
            <a:r>
              <a:rPr lang="en-GB" sz="1100">
                <a:effectLst/>
                <a:latin typeface="Georgia" panose="02040502050405020303" pitchFamily="18" charset="0"/>
                <a:ea typeface="Open Sans" panose="020B0606030504020204" pitchFamily="34" charset="0"/>
                <a:cs typeface="Open Sans" panose="020B0606030504020204" pitchFamily="34" charset="0"/>
              </a:rPr>
              <a:t>  |  someone who holds opinions or beliefs opposite to accepted Christian teaching at the time </a:t>
            </a:r>
          </a:p>
        </p:txBody>
      </p:sp>
      <p:cxnSp>
        <p:nvCxnSpPr>
          <p:cNvPr id="119" name="Straight Connector 118">
            <a:extLst>
              <a:ext uri="{FF2B5EF4-FFF2-40B4-BE49-F238E27FC236}">
                <a16:creationId xmlns:a16="http://schemas.microsoft.com/office/drawing/2014/main" id="{E2CD502D-6C2F-755D-088E-1AB90A26454E}"/>
              </a:ext>
              <a:ext uri="{C183D7F6-B498-43B3-948B-1728B52AA6E4}">
                <adec:decorative xmlns:adec="http://schemas.microsoft.com/office/drawing/2017/decorative" val="1"/>
              </a:ext>
            </a:extLst>
          </p:cNvPr>
          <p:cNvCxnSpPr>
            <a:cxnSpLocks/>
          </p:cNvCxnSpPr>
          <p:nvPr/>
        </p:nvCxnSpPr>
        <p:spPr>
          <a:xfrm>
            <a:off x="596014" y="5729606"/>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21" name="TextBox 120">
            <a:extLst>
              <a:ext uri="{FF2B5EF4-FFF2-40B4-BE49-F238E27FC236}">
                <a16:creationId xmlns:a16="http://schemas.microsoft.com/office/drawing/2014/main" id="{BAA3352C-8503-D8C2-9AE4-8BBDE3F78D40}"/>
              </a:ext>
              <a:ext uri="{C183D7F6-B498-43B3-948B-1728B52AA6E4}">
                <adec:decorative xmlns:adec="http://schemas.microsoft.com/office/drawing/2017/decorative" val="0"/>
              </a:ext>
            </a:extLst>
          </p:cNvPr>
          <p:cNvSpPr txBox="1">
            <a:spLocks/>
          </p:cNvSpPr>
          <p:nvPr/>
        </p:nvSpPr>
        <p:spPr>
          <a:xfrm>
            <a:off x="596014" y="576632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imposter   </a:t>
            </a:r>
            <a:r>
              <a:rPr lang="en-GB" sz="1100">
                <a:effectLst/>
                <a:latin typeface="Georgia" panose="02040502050405020303" pitchFamily="18" charset="0"/>
                <a:ea typeface="Open Sans" panose="020B0606030504020204" pitchFamily="34" charset="0"/>
                <a:cs typeface="Open Sans" panose="020B0606030504020204" pitchFamily="34" charset="0"/>
              </a:rPr>
              <a:t>  |  person who pretends to be someone else </a:t>
            </a:r>
          </a:p>
        </p:txBody>
      </p:sp>
      <p:pic>
        <p:nvPicPr>
          <p:cNvPr id="2" name="Picture 1">
            <a:extLst>
              <a:ext uri="{FF2B5EF4-FFF2-40B4-BE49-F238E27FC236}">
                <a16:creationId xmlns:a16="http://schemas.microsoft.com/office/drawing/2014/main" id="{EC6A1FC9-5364-9BAF-AC01-9AF2FC73613B}"/>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52467" y="349623"/>
            <a:ext cx="1143521" cy="975805"/>
          </a:xfrm>
          <a:prstGeom prst="rect">
            <a:avLst/>
          </a:prstGeom>
        </p:spPr>
      </p:pic>
    </p:spTree>
    <p:extLst>
      <p:ext uri="{BB962C8B-B14F-4D97-AF65-F5344CB8AC3E}">
        <p14:creationId xmlns:p14="http://schemas.microsoft.com/office/powerpoint/2010/main" val="789785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DF10A4F-4098-B769-B2BE-FFDDF0A4B4C7}"/>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sp>
        <p:nvSpPr>
          <p:cNvPr id="9" name="TextBox 8">
            <a:extLst>
              <a:ext uri="{FF2B5EF4-FFF2-40B4-BE49-F238E27FC236}">
                <a16:creationId xmlns:a16="http://schemas.microsoft.com/office/drawing/2014/main" id="{B12204E2-A0DB-3756-FC77-31F68340F65B}"/>
              </a:ext>
              <a:ext uri="{C183D7F6-B498-43B3-948B-1728B52AA6E4}">
                <adec:decorative xmlns:adec="http://schemas.microsoft.com/office/drawing/2017/decorative" val="1"/>
              </a:ext>
            </a:extLst>
          </p:cNvPr>
          <p:cNvSpPr txBox="1"/>
          <p:nvPr/>
        </p:nvSpPr>
        <p:spPr>
          <a:xfrm>
            <a:off x="411947" y="386924"/>
            <a:ext cx="6404489" cy="584775"/>
          </a:xfrm>
          <a:prstGeom prst="rect">
            <a:avLst/>
          </a:prstGeom>
          <a:noFill/>
        </p:spPr>
        <p:txBody>
          <a:bodyPr wrap="square" rtlCol="0">
            <a:spAutoFit/>
          </a:bodyPr>
          <a:lstStyle/>
          <a:p>
            <a:r>
              <a:rPr lang="en-GB" sz="3200" b="1" spc="100">
                <a:solidFill>
                  <a:srgbClr val="45235E"/>
                </a:solidFill>
                <a:effectLst/>
                <a:latin typeface="Open Sans Condensed" panose="020B0606030504020204" pitchFamily="34" charset="0"/>
                <a:ea typeface="Open Sans Condensed" panose="020B0606030504020204" pitchFamily="34" charset="0"/>
                <a:cs typeface="Open Sans Condensed" panose="020B0606030504020204" pitchFamily="34" charset="0"/>
              </a:rPr>
              <a:t>VOCABULARY LIST</a:t>
            </a:r>
          </a:p>
        </p:txBody>
      </p:sp>
      <p:sp>
        <p:nvSpPr>
          <p:cNvPr id="10" name="TextBox 9">
            <a:extLst>
              <a:ext uri="{FF2B5EF4-FFF2-40B4-BE49-F238E27FC236}">
                <a16:creationId xmlns:a16="http://schemas.microsoft.com/office/drawing/2014/main" id="{D845CFDD-E078-E193-4727-8B67D6F700F3}"/>
              </a:ext>
            </a:extLst>
          </p:cNvPr>
          <p:cNvSpPr txBox="1">
            <a:spLocks/>
          </p:cNvSpPr>
          <p:nvPr/>
        </p:nvSpPr>
        <p:spPr>
          <a:xfrm>
            <a:off x="596014" y="1075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illegitimate   </a:t>
            </a:r>
            <a:r>
              <a:rPr lang="en-GB" sz="1100">
                <a:effectLst/>
                <a:latin typeface="Georgia" panose="02040502050405020303" pitchFamily="18" charset="0"/>
                <a:ea typeface="Open Sans" panose="020B0606030504020204" pitchFamily="34" charset="0"/>
                <a:cs typeface="Open Sans" panose="020B0606030504020204" pitchFamily="34" charset="0"/>
              </a:rPr>
              <a:t>  |  child whose parents were not legally married to each other when they were born </a:t>
            </a:r>
          </a:p>
        </p:txBody>
      </p:sp>
      <p:cxnSp>
        <p:nvCxnSpPr>
          <p:cNvPr id="18" name="Straight Connector 17">
            <a:extLst>
              <a:ext uri="{FF2B5EF4-FFF2-40B4-BE49-F238E27FC236}">
                <a16:creationId xmlns:a16="http://schemas.microsoft.com/office/drawing/2014/main" id="{8D09B037-E551-0C2B-88B3-DC93918B7C27}"/>
              </a:ext>
              <a:ext uri="{C183D7F6-B498-43B3-948B-1728B52AA6E4}">
                <adec:decorative xmlns:adec="http://schemas.microsoft.com/office/drawing/2017/decorative" val="1"/>
              </a:ext>
            </a:extLst>
          </p:cNvPr>
          <p:cNvCxnSpPr>
            <a:cxnSpLocks/>
          </p:cNvCxnSpPr>
          <p:nvPr/>
        </p:nvCxnSpPr>
        <p:spPr>
          <a:xfrm>
            <a:off x="596014" y="1374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4F910C85-0973-6C4E-7F8A-86224D837953}"/>
              </a:ext>
              <a:ext uri="{C183D7F6-B498-43B3-948B-1728B52AA6E4}">
                <adec:decorative xmlns:adec="http://schemas.microsoft.com/office/drawing/2017/decorative" val="0"/>
              </a:ext>
            </a:extLst>
          </p:cNvPr>
          <p:cNvSpPr txBox="1">
            <a:spLocks/>
          </p:cNvSpPr>
          <p:nvPr/>
        </p:nvSpPr>
        <p:spPr>
          <a:xfrm>
            <a:off x="596014" y="1411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invalid    </a:t>
            </a:r>
            <a:r>
              <a:rPr lang="en-GB" sz="1100">
                <a:effectLst/>
                <a:latin typeface="Georgia" panose="02040502050405020303" pitchFamily="18" charset="0"/>
                <a:ea typeface="Open Sans" panose="020B0606030504020204" pitchFamily="34" charset="0"/>
                <a:cs typeface="Open Sans" panose="020B0606030504020204" pitchFamily="34" charset="0"/>
              </a:rPr>
              <a:t>  |  not legal </a:t>
            </a:r>
          </a:p>
        </p:txBody>
      </p:sp>
      <p:cxnSp>
        <p:nvCxnSpPr>
          <p:cNvPr id="77" name="Straight Connector 76">
            <a:extLst>
              <a:ext uri="{FF2B5EF4-FFF2-40B4-BE49-F238E27FC236}">
                <a16:creationId xmlns:a16="http://schemas.microsoft.com/office/drawing/2014/main" id="{C1689333-9F67-3156-44D9-9F160ECD9D5D}"/>
              </a:ext>
              <a:ext uri="{C183D7F6-B498-43B3-948B-1728B52AA6E4}">
                <adec:decorative xmlns:adec="http://schemas.microsoft.com/office/drawing/2017/decorative" val="1"/>
              </a:ext>
            </a:extLst>
          </p:cNvPr>
          <p:cNvCxnSpPr>
            <a:cxnSpLocks/>
          </p:cNvCxnSpPr>
          <p:nvPr/>
        </p:nvCxnSpPr>
        <p:spPr>
          <a:xfrm>
            <a:off x="596014" y="1710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1E863A37-F0E6-F099-695D-70642992B512}"/>
              </a:ext>
            </a:extLst>
          </p:cNvPr>
          <p:cNvSpPr txBox="1">
            <a:spLocks/>
          </p:cNvSpPr>
          <p:nvPr/>
        </p:nvSpPr>
        <p:spPr>
          <a:xfrm>
            <a:off x="596014" y="1748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jousting    </a:t>
            </a:r>
            <a:r>
              <a:rPr lang="en-GB" sz="1100">
                <a:effectLst/>
                <a:latin typeface="Georgia" panose="02040502050405020303" pitchFamily="18" charset="0"/>
                <a:ea typeface="Open Sans" panose="020B0606030504020204" pitchFamily="34" charset="0"/>
                <a:cs typeface="Open Sans" panose="020B0606030504020204" pitchFamily="34" charset="0"/>
              </a:rPr>
              <a:t>  |  sport developed in the Middle Ages as training for soldiers who fought on horseback </a:t>
            </a:r>
          </a:p>
        </p:txBody>
      </p:sp>
      <p:cxnSp>
        <p:nvCxnSpPr>
          <p:cNvPr id="80" name="Straight Connector 79">
            <a:extLst>
              <a:ext uri="{FF2B5EF4-FFF2-40B4-BE49-F238E27FC236}">
                <a16:creationId xmlns:a16="http://schemas.microsoft.com/office/drawing/2014/main" id="{7F388366-3CDF-95E3-4F71-2496A67AB25E}"/>
              </a:ext>
              <a:ext uri="{C183D7F6-B498-43B3-948B-1728B52AA6E4}">
                <adec:decorative xmlns:adec="http://schemas.microsoft.com/office/drawing/2017/decorative" val="1"/>
              </a:ext>
            </a:extLst>
          </p:cNvPr>
          <p:cNvCxnSpPr>
            <a:cxnSpLocks/>
          </p:cNvCxnSpPr>
          <p:nvPr/>
        </p:nvCxnSpPr>
        <p:spPr>
          <a:xfrm>
            <a:off x="596014" y="2047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88FE2E61-157E-1C69-B8DD-3934B4CB815E}"/>
              </a:ext>
            </a:extLst>
          </p:cNvPr>
          <p:cNvSpPr txBox="1">
            <a:spLocks/>
          </p:cNvSpPr>
          <p:nvPr/>
        </p:nvSpPr>
        <p:spPr>
          <a:xfrm>
            <a:off x="596014" y="20844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Lancaster    </a:t>
            </a:r>
            <a:r>
              <a:rPr lang="en-GB" sz="1100">
                <a:effectLst/>
                <a:latin typeface="Georgia" panose="02040502050405020303" pitchFamily="18" charset="0"/>
                <a:ea typeface="Open Sans" panose="020B0606030504020204" pitchFamily="34" charset="0"/>
                <a:cs typeface="Open Sans" panose="020B0606030504020204" pitchFamily="34" charset="0"/>
              </a:rPr>
              <a:t>  |  one side of the Plantagenet royal family who fought in the Wars of the Roses; their emblem was the Red Rose </a:t>
            </a:r>
          </a:p>
        </p:txBody>
      </p:sp>
      <p:cxnSp>
        <p:nvCxnSpPr>
          <p:cNvPr id="83" name="Straight Connector 82">
            <a:extLst>
              <a:ext uri="{FF2B5EF4-FFF2-40B4-BE49-F238E27FC236}">
                <a16:creationId xmlns:a16="http://schemas.microsoft.com/office/drawing/2014/main" id="{4C2D98E9-7686-C557-75AB-853536F2F1D1}"/>
              </a:ext>
              <a:ext uri="{C183D7F6-B498-43B3-948B-1728B52AA6E4}">
                <adec:decorative xmlns:adec="http://schemas.microsoft.com/office/drawing/2017/decorative" val="1"/>
              </a:ext>
            </a:extLst>
          </p:cNvPr>
          <p:cNvCxnSpPr>
            <a:cxnSpLocks/>
          </p:cNvCxnSpPr>
          <p:nvPr/>
        </p:nvCxnSpPr>
        <p:spPr>
          <a:xfrm>
            <a:off x="596014" y="23834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1" name="TextBox 90">
            <a:extLst>
              <a:ext uri="{FF2B5EF4-FFF2-40B4-BE49-F238E27FC236}">
                <a16:creationId xmlns:a16="http://schemas.microsoft.com/office/drawing/2014/main" id="{DBFB54E3-A83A-8B8D-5CAD-830115C982EF}"/>
              </a:ext>
            </a:extLst>
          </p:cNvPr>
          <p:cNvSpPr txBox="1">
            <a:spLocks/>
          </p:cNvSpPr>
          <p:nvPr/>
        </p:nvSpPr>
        <p:spPr>
          <a:xfrm>
            <a:off x="596014" y="2420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Lord Protector    </a:t>
            </a:r>
            <a:r>
              <a:rPr lang="en-GB" sz="1100">
                <a:effectLst/>
                <a:latin typeface="Georgia" panose="02040502050405020303" pitchFamily="18" charset="0"/>
                <a:ea typeface="Open Sans" panose="020B0606030504020204" pitchFamily="34" charset="0"/>
                <a:cs typeface="Open Sans" panose="020B0606030504020204" pitchFamily="34" charset="0"/>
              </a:rPr>
              <a:t>  |  title used by someone in charge of a country, when the king or queen is unable to rule (if they are unwell or a child, for example) </a:t>
            </a:r>
          </a:p>
        </p:txBody>
      </p:sp>
      <p:cxnSp>
        <p:nvCxnSpPr>
          <p:cNvPr id="92" name="Straight Connector 91">
            <a:extLst>
              <a:ext uri="{FF2B5EF4-FFF2-40B4-BE49-F238E27FC236}">
                <a16:creationId xmlns:a16="http://schemas.microsoft.com/office/drawing/2014/main" id="{BB0A895A-7AED-4D48-67D2-B08791CBF3A8}"/>
              </a:ext>
              <a:ext uri="{C183D7F6-B498-43B3-948B-1728B52AA6E4}">
                <adec:decorative xmlns:adec="http://schemas.microsoft.com/office/drawing/2017/decorative" val="1"/>
              </a:ext>
            </a:extLst>
          </p:cNvPr>
          <p:cNvCxnSpPr>
            <a:cxnSpLocks/>
          </p:cNvCxnSpPr>
          <p:nvPr/>
        </p:nvCxnSpPr>
        <p:spPr>
          <a:xfrm>
            <a:off x="596014" y="2719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4" name="TextBox 93">
            <a:extLst>
              <a:ext uri="{FF2B5EF4-FFF2-40B4-BE49-F238E27FC236}">
                <a16:creationId xmlns:a16="http://schemas.microsoft.com/office/drawing/2014/main" id="{316ACEB5-91F0-1690-97DB-F2C29EA1B03F}"/>
              </a:ext>
            </a:extLst>
          </p:cNvPr>
          <p:cNvSpPr txBox="1">
            <a:spLocks/>
          </p:cNvSpPr>
          <p:nvPr/>
        </p:nvSpPr>
        <p:spPr>
          <a:xfrm>
            <a:off x="596014" y="2756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martyr   </a:t>
            </a:r>
            <a:r>
              <a:rPr lang="en-GB" sz="1100">
                <a:effectLst/>
                <a:latin typeface="Georgia" panose="02040502050405020303" pitchFamily="18" charset="0"/>
                <a:ea typeface="Open Sans" panose="020B0606030504020204" pitchFamily="34" charset="0"/>
                <a:cs typeface="Open Sans" panose="020B0606030504020204" pitchFamily="34" charset="0"/>
              </a:rPr>
              <a:t>  |  person who chooses to die rather than give up their religious beliefs </a:t>
            </a:r>
          </a:p>
        </p:txBody>
      </p:sp>
      <p:cxnSp>
        <p:nvCxnSpPr>
          <p:cNvPr id="95" name="Straight Connector 94">
            <a:extLst>
              <a:ext uri="{FF2B5EF4-FFF2-40B4-BE49-F238E27FC236}">
                <a16:creationId xmlns:a16="http://schemas.microsoft.com/office/drawing/2014/main" id="{05C5A27B-CAAC-DA69-CC69-684B47F74333}"/>
              </a:ext>
              <a:ext uri="{C183D7F6-B498-43B3-948B-1728B52AA6E4}">
                <adec:decorative xmlns:adec="http://schemas.microsoft.com/office/drawing/2017/decorative" val="1"/>
              </a:ext>
            </a:extLst>
          </p:cNvPr>
          <p:cNvCxnSpPr>
            <a:cxnSpLocks/>
          </p:cNvCxnSpPr>
          <p:nvPr/>
        </p:nvCxnSpPr>
        <p:spPr>
          <a:xfrm>
            <a:off x="596014" y="3055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5C169D68-789C-81C5-C2F4-D592C4B12250}"/>
              </a:ext>
            </a:extLst>
          </p:cNvPr>
          <p:cNvSpPr txBox="1">
            <a:spLocks/>
          </p:cNvSpPr>
          <p:nvPr/>
        </p:nvSpPr>
        <p:spPr>
          <a:xfrm>
            <a:off x="596014" y="3093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masque    </a:t>
            </a:r>
            <a:r>
              <a:rPr lang="en-GB" sz="1100">
                <a:effectLst/>
                <a:latin typeface="Georgia" panose="02040502050405020303" pitchFamily="18" charset="0"/>
                <a:ea typeface="Open Sans" panose="020B0606030504020204" pitchFamily="34" charset="0"/>
                <a:cs typeface="Open Sans" panose="020B0606030504020204" pitchFamily="34" charset="0"/>
              </a:rPr>
              <a:t>  |  show with music, poetry and dancing, and fantastic sets and costumes </a:t>
            </a:r>
          </a:p>
        </p:txBody>
      </p:sp>
      <p:cxnSp>
        <p:nvCxnSpPr>
          <p:cNvPr id="98" name="Straight Connector 97">
            <a:extLst>
              <a:ext uri="{FF2B5EF4-FFF2-40B4-BE49-F238E27FC236}">
                <a16:creationId xmlns:a16="http://schemas.microsoft.com/office/drawing/2014/main" id="{3ACADB2E-4B4B-8368-9090-D585B185718A}"/>
              </a:ext>
              <a:ext uri="{C183D7F6-B498-43B3-948B-1728B52AA6E4}">
                <adec:decorative xmlns:adec="http://schemas.microsoft.com/office/drawing/2017/decorative" val="1"/>
              </a:ext>
            </a:extLst>
          </p:cNvPr>
          <p:cNvCxnSpPr>
            <a:cxnSpLocks/>
          </p:cNvCxnSpPr>
          <p:nvPr/>
        </p:nvCxnSpPr>
        <p:spPr>
          <a:xfrm>
            <a:off x="596014" y="3392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A5AC3E77-5DA7-1B61-3F8E-37F49F9F5BA0}"/>
              </a:ext>
            </a:extLst>
          </p:cNvPr>
          <p:cNvSpPr txBox="1">
            <a:spLocks/>
          </p:cNvSpPr>
          <p:nvPr/>
        </p:nvSpPr>
        <p:spPr>
          <a:xfrm>
            <a:off x="596014" y="34294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 merchant  </a:t>
            </a:r>
            <a:r>
              <a:rPr lang="en-GB" sz="1100">
                <a:effectLst/>
                <a:latin typeface="Georgia" panose="02040502050405020303" pitchFamily="18" charset="0"/>
                <a:ea typeface="Open Sans" panose="020B0606030504020204" pitchFamily="34" charset="0"/>
                <a:cs typeface="Open Sans" panose="020B0606030504020204" pitchFamily="34" charset="0"/>
              </a:rPr>
              <a:t>|  person who buys and sells things in large amounts </a:t>
            </a:r>
          </a:p>
        </p:txBody>
      </p:sp>
      <p:cxnSp>
        <p:nvCxnSpPr>
          <p:cNvPr id="101" name="Straight Connector 100">
            <a:extLst>
              <a:ext uri="{FF2B5EF4-FFF2-40B4-BE49-F238E27FC236}">
                <a16:creationId xmlns:a16="http://schemas.microsoft.com/office/drawing/2014/main" id="{CAF60A3C-3322-586F-B8D7-0455726E36F7}"/>
              </a:ext>
              <a:ext uri="{C183D7F6-B498-43B3-948B-1728B52AA6E4}">
                <adec:decorative xmlns:adec="http://schemas.microsoft.com/office/drawing/2017/decorative" val="1"/>
              </a:ext>
            </a:extLst>
          </p:cNvPr>
          <p:cNvCxnSpPr>
            <a:cxnSpLocks/>
          </p:cNvCxnSpPr>
          <p:nvPr/>
        </p:nvCxnSpPr>
        <p:spPr>
          <a:xfrm>
            <a:off x="596014" y="37284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117BC865-21C3-CDD4-BB12-2EC3A930D99C}"/>
              </a:ext>
            </a:extLst>
          </p:cNvPr>
          <p:cNvSpPr txBox="1">
            <a:spLocks/>
          </p:cNvSpPr>
          <p:nvPr/>
        </p:nvSpPr>
        <p:spPr>
          <a:xfrm>
            <a:off x="596014" y="3765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minister    </a:t>
            </a:r>
            <a:r>
              <a:rPr lang="en-GB" sz="1100">
                <a:effectLst/>
                <a:latin typeface="Georgia" panose="02040502050405020303" pitchFamily="18" charset="0"/>
                <a:ea typeface="Open Sans" panose="020B0606030504020204" pitchFamily="34" charset="0"/>
                <a:cs typeface="Open Sans" panose="020B0606030504020204" pitchFamily="34" charset="0"/>
              </a:rPr>
              <a:t>  |  someone with a lot of power and responsibility in government </a:t>
            </a:r>
          </a:p>
        </p:txBody>
      </p:sp>
      <p:cxnSp>
        <p:nvCxnSpPr>
          <p:cNvPr id="104" name="Straight Connector 103">
            <a:extLst>
              <a:ext uri="{FF2B5EF4-FFF2-40B4-BE49-F238E27FC236}">
                <a16:creationId xmlns:a16="http://schemas.microsoft.com/office/drawing/2014/main" id="{9AD66956-9E25-CB57-19BD-58B5238C7DA9}"/>
              </a:ext>
              <a:ext uri="{C183D7F6-B498-43B3-948B-1728B52AA6E4}">
                <adec:decorative xmlns:adec="http://schemas.microsoft.com/office/drawing/2017/decorative" val="1"/>
              </a:ext>
            </a:extLst>
          </p:cNvPr>
          <p:cNvCxnSpPr>
            <a:cxnSpLocks/>
          </p:cNvCxnSpPr>
          <p:nvPr/>
        </p:nvCxnSpPr>
        <p:spPr>
          <a:xfrm>
            <a:off x="596014" y="4064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6" name="TextBox 105">
            <a:extLst>
              <a:ext uri="{FF2B5EF4-FFF2-40B4-BE49-F238E27FC236}">
                <a16:creationId xmlns:a16="http://schemas.microsoft.com/office/drawing/2014/main" id="{B242F1EA-7DFF-6433-0EE7-D37CE9ECE83E}"/>
              </a:ext>
            </a:extLst>
          </p:cNvPr>
          <p:cNvSpPr txBox="1">
            <a:spLocks/>
          </p:cNvSpPr>
          <p:nvPr/>
        </p:nvSpPr>
        <p:spPr>
          <a:xfrm>
            <a:off x="596014" y="4101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monarch     </a:t>
            </a:r>
            <a:r>
              <a:rPr lang="en-GB" sz="1100">
                <a:effectLst/>
                <a:latin typeface="Georgia" panose="02040502050405020303" pitchFamily="18" charset="0"/>
                <a:ea typeface="Open Sans" panose="020B0606030504020204" pitchFamily="34" charset="0"/>
                <a:cs typeface="Open Sans" panose="020B0606030504020204" pitchFamily="34" charset="0"/>
              </a:rPr>
              <a:t>  |  ruler of a kingdom or empire, such as a king or queen </a:t>
            </a:r>
          </a:p>
        </p:txBody>
      </p:sp>
      <p:cxnSp>
        <p:nvCxnSpPr>
          <p:cNvPr id="107" name="Straight Connector 106">
            <a:extLst>
              <a:ext uri="{FF2B5EF4-FFF2-40B4-BE49-F238E27FC236}">
                <a16:creationId xmlns:a16="http://schemas.microsoft.com/office/drawing/2014/main" id="{87FE6B26-64C8-3F06-8C22-6C98FAB47FD8}"/>
              </a:ext>
              <a:ext uri="{C183D7F6-B498-43B3-948B-1728B52AA6E4}">
                <adec:decorative xmlns:adec="http://schemas.microsoft.com/office/drawing/2017/decorative" val="1"/>
              </a:ext>
            </a:extLst>
          </p:cNvPr>
          <p:cNvCxnSpPr>
            <a:cxnSpLocks/>
          </p:cNvCxnSpPr>
          <p:nvPr/>
        </p:nvCxnSpPr>
        <p:spPr>
          <a:xfrm>
            <a:off x="596014" y="4400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A28FD74D-AC09-286B-4D00-B5D5B5E187A1}"/>
              </a:ext>
            </a:extLst>
          </p:cNvPr>
          <p:cNvSpPr txBox="1">
            <a:spLocks/>
          </p:cNvSpPr>
          <p:nvPr/>
        </p:nvSpPr>
        <p:spPr>
          <a:xfrm>
            <a:off x="596014" y="4438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monarchy    </a:t>
            </a:r>
            <a:r>
              <a:rPr lang="en-GB" sz="1100">
                <a:effectLst/>
                <a:latin typeface="Georgia" panose="02040502050405020303" pitchFamily="18" charset="0"/>
                <a:ea typeface="Open Sans" panose="020B0606030504020204" pitchFamily="34" charset="0"/>
                <a:cs typeface="Open Sans" panose="020B0606030504020204" pitchFamily="34" charset="0"/>
              </a:rPr>
              <a:t>  |  system of government with a king or queen as its head</a:t>
            </a:r>
          </a:p>
        </p:txBody>
      </p:sp>
      <p:cxnSp>
        <p:nvCxnSpPr>
          <p:cNvPr id="110" name="Straight Connector 109">
            <a:extLst>
              <a:ext uri="{FF2B5EF4-FFF2-40B4-BE49-F238E27FC236}">
                <a16:creationId xmlns:a16="http://schemas.microsoft.com/office/drawing/2014/main" id="{89272BEF-9E9C-7709-B157-EE6248BB2E04}"/>
              </a:ext>
              <a:ext uri="{C183D7F6-B498-43B3-948B-1728B52AA6E4}">
                <adec:decorative xmlns:adec="http://schemas.microsoft.com/office/drawing/2017/decorative" val="1"/>
              </a:ext>
            </a:extLst>
          </p:cNvPr>
          <p:cNvCxnSpPr>
            <a:cxnSpLocks/>
          </p:cNvCxnSpPr>
          <p:nvPr/>
        </p:nvCxnSpPr>
        <p:spPr>
          <a:xfrm>
            <a:off x="596014" y="4737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5F4B14DB-7EA2-0A7B-60D3-A64F4DB68AC1}"/>
              </a:ext>
            </a:extLst>
          </p:cNvPr>
          <p:cNvSpPr txBox="1">
            <a:spLocks/>
          </p:cNvSpPr>
          <p:nvPr/>
        </p:nvSpPr>
        <p:spPr>
          <a:xfrm>
            <a:off x="596014" y="47744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monastery   </a:t>
            </a:r>
            <a:r>
              <a:rPr lang="en-GB" sz="1100">
                <a:effectLst/>
                <a:latin typeface="Georgia" panose="02040502050405020303" pitchFamily="18" charset="0"/>
                <a:ea typeface="Open Sans" panose="020B0606030504020204" pitchFamily="34" charset="0"/>
                <a:cs typeface="Open Sans" panose="020B0606030504020204" pitchFamily="34" charset="0"/>
              </a:rPr>
              <a:t>  |  building or buildings where religious communities of men called monks live and worship </a:t>
            </a:r>
          </a:p>
        </p:txBody>
      </p:sp>
      <p:cxnSp>
        <p:nvCxnSpPr>
          <p:cNvPr id="113" name="Straight Connector 112">
            <a:extLst>
              <a:ext uri="{FF2B5EF4-FFF2-40B4-BE49-F238E27FC236}">
                <a16:creationId xmlns:a16="http://schemas.microsoft.com/office/drawing/2014/main" id="{9654BCB3-5770-BC9C-7244-36CAB8E89268}"/>
              </a:ext>
              <a:ext uri="{C183D7F6-B498-43B3-948B-1728B52AA6E4}">
                <adec:decorative xmlns:adec="http://schemas.microsoft.com/office/drawing/2017/decorative" val="1"/>
              </a:ext>
            </a:extLst>
          </p:cNvPr>
          <p:cNvCxnSpPr>
            <a:cxnSpLocks/>
          </p:cNvCxnSpPr>
          <p:nvPr/>
        </p:nvCxnSpPr>
        <p:spPr>
          <a:xfrm>
            <a:off x="596014" y="50734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5" name="TextBox 114">
            <a:extLst>
              <a:ext uri="{FF2B5EF4-FFF2-40B4-BE49-F238E27FC236}">
                <a16:creationId xmlns:a16="http://schemas.microsoft.com/office/drawing/2014/main" id="{10971D7F-BCE5-B696-BFF1-1436CF97D928}"/>
              </a:ext>
            </a:extLst>
          </p:cNvPr>
          <p:cNvSpPr txBox="1">
            <a:spLocks/>
          </p:cNvSpPr>
          <p:nvPr/>
        </p:nvSpPr>
        <p:spPr>
          <a:xfrm>
            <a:off x="596014" y="5110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navy    </a:t>
            </a:r>
            <a:r>
              <a:rPr lang="en-GB" sz="1100">
                <a:effectLst/>
                <a:latin typeface="Georgia" panose="02040502050405020303" pitchFamily="18" charset="0"/>
                <a:ea typeface="Open Sans" panose="020B0606030504020204" pitchFamily="34" charset="0"/>
                <a:cs typeface="Open Sans" panose="020B0606030504020204" pitchFamily="34" charset="0"/>
              </a:rPr>
              <a:t>  |  ships built and maintained to defend a country </a:t>
            </a:r>
          </a:p>
        </p:txBody>
      </p:sp>
      <p:cxnSp>
        <p:nvCxnSpPr>
          <p:cNvPr id="116" name="Straight Connector 115">
            <a:extLst>
              <a:ext uri="{FF2B5EF4-FFF2-40B4-BE49-F238E27FC236}">
                <a16:creationId xmlns:a16="http://schemas.microsoft.com/office/drawing/2014/main" id="{08BA5BB2-FE0C-1192-7A7D-4534D2A149DC}"/>
              </a:ext>
              <a:ext uri="{C183D7F6-B498-43B3-948B-1728B52AA6E4}">
                <adec:decorative xmlns:adec="http://schemas.microsoft.com/office/drawing/2017/decorative" val="1"/>
              </a:ext>
            </a:extLst>
          </p:cNvPr>
          <p:cNvCxnSpPr>
            <a:cxnSpLocks/>
          </p:cNvCxnSpPr>
          <p:nvPr/>
        </p:nvCxnSpPr>
        <p:spPr>
          <a:xfrm>
            <a:off x="596014" y="5409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8" name="TextBox 117">
            <a:extLst>
              <a:ext uri="{FF2B5EF4-FFF2-40B4-BE49-F238E27FC236}">
                <a16:creationId xmlns:a16="http://schemas.microsoft.com/office/drawing/2014/main" id="{F26483E9-1D1D-FD3A-6FD1-2813E00BA620}"/>
              </a:ext>
            </a:extLst>
          </p:cNvPr>
          <p:cNvSpPr txBox="1">
            <a:spLocks/>
          </p:cNvSpPr>
          <p:nvPr/>
        </p:nvSpPr>
        <p:spPr>
          <a:xfrm>
            <a:off x="596014" y="5446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nobles    </a:t>
            </a:r>
            <a:r>
              <a:rPr lang="en-GB" sz="1100">
                <a:effectLst/>
                <a:latin typeface="Georgia" panose="02040502050405020303" pitchFamily="18" charset="0"/>
                <a:ea typeface="Open Sans" panose="020B0606030504020204" pitchFamily="34" charset="0"/>
                <a:cs typeface="Open Sans" panose="020B0606030504020204" pitchFamily="34" charset="0"/>
              </a:rPr>
              <a:t>  |   people of high rank in society </a:t>
            </a:r>
          </a:p>
        </p:txBody>
      </p:sp>
      <p:cxnSp>
        <p:nvCxnSpPr>
          <p:cNvPr id="119" name="Straight Connector 118">
            <a:extLst>
              <a:ext uri="{FF2B5EF4-FFF2-40B4-BE49-F238E27FC236}">
                <a16:creationId xmlns:a16="http://schemas.microsoft.com/office/drawing/2014/main" id="{E2CD502D-6C2F-755D-088E-1AB90A26454E}"/>
              </a:ext>
              <a:ext uri="{C183D7F6-B498-43B3-948B-1728B52AA6E4}">
                <adec:decorative xmlns:adec="http://schemas.microsoft.com/office/drawing/2017/decorative" val="1"/>
              </a:ext>
            </a:extLst>
          </p:cNvPr>
          <p:cNvCxnSpPr>
            <a:cxnSpLocks/>
          </p:cNvCxnSpPr>
          <p:nvPr/>
        </p:nvCxnSpPr>
        <p:spPr>
          <a:xfrm>
            <a:off x="596014" y="5745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21" name="TextBox 120">
            <a:extLst>
              <a:ext uri="{FF2B5EF4-FFF2-40B4-BE49-F238E27FC236}">
                <a16:creationId xmlns:a16="http://schemas.microsoft.com/office/drawing/2014/main" id="{BAA3352C-8503-D8C2-9AE4-8BBDE3F78D40}"/>
              </a:ext>
            </a:extLst>
          </p:cNvPr>
          <p:cNvSpPr txBox="1">
            <a:spLocks/>
          </p:cNvSpPr>
          <p:nvPr/>
        </p:nvSpPr>
        <p:spPr>
          <a:xfrm>
            <a:off x="596014" y="5783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Parliament    </a:t>
            </a:r>
            <a:r>
              <a:rPr lang="en-GB" sz="1100">
                <a:effectLst/>
                <a:latin typeface="Georgia" panose="02040502050405020303" pitchFamily="18" charset="0"/>
                <a:ea typeface="Open Sans" panose="020B0606030504020204" pitchFamily="34" charset="0"/>
                <a:cs typeface="Open Sans" panose="020B0606030504020204" pitchFamily="34" charset="0"/>
              </a:rPr>
              <a:t>  |  the group of people elected to make and change laws in a country; in the past only very rich and powerful people were Members of Parliament</a:t>
            </a:r>
          </a:p>
        </p:txBody>
      </p:sp>
      <p:cxnSp>
        <p:nvCxnSpPr>
          <p:cNvPr id="122" name="Straight Connector 121">
            <a:extLst>
              <a:ext uri="{FF2B5EF4-FFF2-40B4-BE49-F238E27FC236}">
                <a16:creationId xmlns:a16="http://schemas.microsoft.com/office/drawing/2014/main" id="{0B0C083E-1F36-4820-992E-DE8D71958D6F}"/>
              </a:ext>
              <a:ext uri="{C183D7F6-B498-43B3-948B-1728B52AA6E4}">
                <adec:decorative xmlns:adec="http://schemas.microsoft.com/office/drawing/2017/decorative" val="1"/>
              </a:ext>
            </a:extLst>
          </p:cNvPr>
          <p:cNvCxnSpPr>
            <a:cxnSpLocks/>
          </p:cNvCxnSpPr>
          <p:nvPr/>
        </p:nvCxnSpPr>
        <p:spPr>
          <a:xfrm>
            <a:off x="596014" y="6082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D8EF2534-E0F0-495B-A171-5791ADF0CE0F}"/>
              </a:ext>
            </a:extLst>
          </p:cNvPr>
          <p:cNvSpPr txBox="1">
            <a:spLocks/>
          </p:cNvSpPr>
          <p:nvPr/>
        </p:nvSpPr>
        <p:spPr>
          <a:xfrm>
            <a:off x="596013" y="6119481"/>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Plantagenet    </a:t>
            </a:r>
            <a:r>
              <a:rPr lang="en-GB" sz="1100">
                <a:effectLst/>
                <a:latin typeface="Georgia" panose="02040502050405020303" pitchFamily="18" charset="0"/>
                <a:ea typeface="Open Sans" panose="020B0606030504020204" pitchFamily="34" charset="0"/>
                <a:cs typeface="Open Sans" panose="020B0606030504020204" pitchFamily="34" charset="0"/>
              </a:rPr>
              <a:t>  |  royal family who ruled England from 1154 to 1485 </a:t>
            </a:r>
          </a:p>
        </p:txBody>
      </p:sp>
      <p:pic>
        <p:nvPicPr>
          <p:cNvPr id="2" name="Picture 1">
            <a:extLst>
              <a:ext uri="{FF2B5EF4-FFF2-40B4-BE49-F238E27FC236}">
                <a16:creationId xmlns:a16="http://schemas.microsoft.com/office/drawing/2014/main" id="{225757BA-62AD-F4D7-E310-E377C16ABB54}"/>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82232" y="461179"/>
            <a:ext cx="1513754" cy="838790"/>
          </a:xfrm>
          <a:prstGeom prst="rect">
            <a:avLst/>
          </a:prstGeom>
        </p:spPr>
      </p:pic>
      <p:sp>
        <p:nvSpPr>
          <p:cNvPr id="3" name="Title 2">
            <a:extLst>
              <a:ext uri="{FF2B5EF4-FFF2-40B4-BE49-F238E27FC236}">
                <a16:creationId xmlns:a16="http://schemas.microsoft.com/office/drawing/2014/main" id="{A0772FB0-25E9-CBDC-819D-6C2943947BC6}"/>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solidFill>
                  <a:srgbClr val="E6E6E6"/>
                </a:solidFill>
              </a:rPr>
              <a:t>VOCABULARY LIST 2</a:t>
            </a:r>
          </a:p>
        </p:txBody>
      </p:sp>
    </p:spTree>
    <p:extLst>
      <p:ext uri="{BB962C8B-B14F-4D97-AF65-F5344CB8AC3E}">
        <p14:creationId xmlns:p14="http://schemas.microsoft.com/office/powerpoint/2010/main" val="4005359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DF10A4F-4098-B769-B2BE-FFDDF0A4B4C7}"/>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sp>
        <p:nvSpPr>
          <p:cNvPr id="9" name="TextBox 8">
            <a:extLst>
              <a:ext uri="{FF2B5EF4-FFF2-40B4-BE49-F238E27FC236}">
                <a16:creationId xmlns:a16="http://schemas.microsoft.com/office/drawing/2014/main" id="{B12204E2-A0DB-3756-FC77-31F68340F65B}"/>
              </a:ext>
              <a:ext uri="{C183D7F6-B498-43B3-948B-1728B52AA6E4}">
                <adec:decorative xmlns:adec="http://schemas.microsoft.com/office/drawing/2017/decorative" val="1"/>
              </a:ext>
            </a:extLst>
          </p:cNvPr>
          <p:cNvSpPr txBox="1"/>
          <p:nvPr/>
        </p:nvSpPr>
        <p:spPr>
          <a:xfrm>
            <a:off x="411947" y="386924"/>
            <a:ext cx="6404489" cy="584775"/>
          </a:xfrm>
          <a:prstGeom prst="rect">
            <a:avLst/>
          </a:prstGeom>
          <a:noFill/>
        </p:spPr>
        <p:txBody>
          <a:bodyPr wrap="square" rtlCol="0">
            <a:spAutoFit/>
          </a:bodyPr>
          <a:lstStyle/>
          <a:p>
            <a:r>
              <a:rPr lang="en-GB" sz="3200" b="1" spc="100">
                <a:solidFill>
                  <a:srgbClr val="45235E"/>
                </a:solidFill>
                <a:effectLst/>
                <a:latin typeface="Open Sans Condensed" panose="020B0606030504020204" pitchFamily="34" charset="0"/>
                <a:ea typeface="Open Sans Condensed" panose="020B0606030504020204" pitchFamily="34" charset="0"/>
                <a:cs typeface="Open Sans Condensed" panose="020B0606030504020204" pitchFamily="34" charset="0"/>
              </a:rPr>
              <a:t>VOCABULARY LIST</a:t>
            </a:r>
          </a:p>
        </p:txBody>
      </p:sp>
      <p:sp>
        <p:nvSpPr>
          <p:cNvPr id="10" name="TextBox 9">
            <a:extLst>
              <a:ext uri="{FF2B5EF4-FFF2-40B4-BE49-F238E27FC236}">
                <a16:creationId xmlns:a16="http://schemas.microsoft.com/office/drawing/2014/main" id="{D845CFDD-E078-E193-4727-8B67D6F700F3}"/>
              </a:ext>
              <a:ext uri="{C183D7F6-B498-43B3-948B-1728B52AA6E4}">
                <adec:decorative xmlns:adec="http://schemas.microsoft.com/office/drawing/2017/decorative" val="0"/>
              </a:ext>
            </a:extLst>
          </p:cNvPr>
          <p:cNvSpPr txBox="1">
            <a:spLocks/>
          </p:cNvSpPr>
          <p:nvPr/>
        </p:nvSpPr>
        <p:spPr>
          <a:xfrm>
            <a:off x="596014" y="1075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playwright    </a:t>
            </a:r>
            <a:r>
              <a:rPr lang="en-GB" sz="1100">
                <a:effectLst/>
                <a:latin typeface="Georgia" panose="02040502050405020303" pitchFamily="18" charset="0"/>
                <a:ea typeface="Open Sans" panose="020B0606030504020204" pitchFamily="34" charset="0"/>
                <a:cs typeface="Open Sans" panose="020B0606030504020204" pitchFamily="34" charset="0"/>
              </a:rPr>
              <a:t>  |  someone who writes (‘makes’) plays </a:t>
            </a:r>
          </a:p>
        </p:txBody>
      </p:sp>
      <p:cxnSp>
        <p:nvCxnSpPr>
          <p:cNvPr id="18" name="Straight Connector 17">
            <a:extLst>
              <a:ext uri="{FF2B5EF4-FFF2-40B4-BE49-F238E27FC236}">
                <a16:creationId xmlns:a16="http://schemas.microsoft.com/office/drawing/2014/main" id="{8D09B037-E551-0C2B-88B3-DC93918B7C27}"/>
              </a:ext>
              <a:ext uri="{C183D7F6-B498-43B3-948B-1728B52AA6E4}">
                <adec:decorative xmlns:adec="http://schemas.microsoft.com/office/drawing/2017/decorative" val="1"/>
              </a:ext>
            </a:extLst>
          </p:cNvPr>
          <p:cNvCxnSpPr>
            <a:cxnSpLocks/>
          </p:cNvCxnSpPr>
          <p:nvPr/>
        </p:nvCxnSpPr>
        <p:spPr>
          <a:xfrm>
            <a:off x="596014" y="1374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4F910C85-0973-6C4E-7F8A-86224D837953}"/>
              </a:ext>
            </a:extLst>
          </p:cNvPr>
          <p:cNvSpPr txBox="1">
            <a:spLocks/>
          </p:cNvSpPr>
          <p:nvPr/>
        </p:nvSpPr>
        <p:spPr>
          <a:xfrm>
            <a:off x="596014" y="1411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plot/plotting     </a:t>
            </a:r>
            <a:r>
              <a:rPr lang="en-GB" sz="1100">
                <a:effectLst/>
                <a:latin typeface="Georgia" panose="02040502050405020303" pitchFamily="18" charset="0"/>
                <a:ea typeface="Open Sans" panose="020B0606030504020204" pitchFamily="34" charset="0"/>
                <a:cs typeface="Open Sans" panose="020B0606030504020204" pitchFamily="34" charset="0"/>
              </a:rPr>
              <a:t>  |  secretly plan to harm someone, especially a government or ruler </a:t>
            </a:r>
          </a:p>
        </p:txBody>
      </p:sp>
      <p:cxnSp>
        <p:nvCxnSpPr>
          <p:cNvPr id="77" name="Straight Connector 76">
            <a:extLst>
              <a:ext uri="{FF2B5EF4-FFF2-40B4-BE49-F238E27FC236}">
                <a16:creationId xmlns:a16="http://schemas.microsoft.com/office/drawing/2014/main" id="{C1689333-9F67-3156-44D9-9F160ECD9D5D}"/>
              </a:ext>
              <a:ext uri="{C183D7F6-B498-43B3-948B-1728B52AA6E4}">
                <adec:decorative xmlns:adec="http://schemas.microsoft.com/office/drawing/2017/decorative" val="1"/>
              </a:ext>
            </a:extLst>
          </p:cNvPr>
          <p:cNvCxnSpPr>
            <a:cxnSpLocks/>
          </p:cNvCxnSpPr>
          <p:nvPr/>
        </p:nvCxnSpPr>
        <p:spPr>
          <a:xfrm>
            <a:off x="596014" y="1710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1E863A37-F0E6-F099-695D-70642992B512}"/>
              </a:ext>
            </a:extLst>
          </p:cNvPr>
          <p:cNvSpPr txBox="1">
            <a:spLocks/>
          </p:cNvSpPr>
          <p:nvPr/>
        </p:nvSpPr>
        <p:spPr>
          <a:xfrm>
            <a:off x="596014" y="1748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Pope     </a:t>
            </a:r>
            <a:r>
              <a:rPr lang="en-GB" sz="1100">
                <a:effectLst/>
                <a:latin typeface="Georgia" panose="02040502050405020303" pitchFamily="18" charset="0"/>
                <a:ea typeface="Open Sans" panose="020B0606030504020204" pitchFamily="34" charset="0"/>
                <a:cs typeface="Open Sans" panose="020B0606030504020204" pitchFamily="34" charset="0"/>
              </a:rPr>
              <a:t>  |  the head of the Roman Catholic Church </a:t>
            </a:r>
          </a:p>
        </p:txBody>
      </p:sp>
      <p:cxnSp>
        <p:nvCxnSpPr>
          <p:cNvPr id="80" name="Straight Connector 79">
            <a:extLst>
              <a:ext uri="{FF2B5EF4-FFF2-40B4-BE49-F238E27FC236}">
                <a16:creationId xmlns:a16="http://schemas.microsoft.com/office/drawing/2014/main" id="{7F388366-3CDF-95E3-4F71-2496A67AB25E}"/>
              </a:ext>
              <a:ext uri="{C183D7F6-B498-43B3-948B-1728B52AA6E4}">
                <adec:decorative xmlns:adec="http://schemas.microsoft.com/office/drawing/2017/decorative" val="1"/>
              </a:ext>
            </a:extLst>
          </p:cNvPr>
          <p:cNvCxnSpPr>
            <a:cxnSpLocks/>
          </p:cNvCxnSpPr>
          <p:nvPr/>
        </p:nvCxnSpPr>
        <p:spPr>
          <a:xfrm>
            <a:off x="596014" y="2047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88FE2E61-157E-1C69-B8DD-3934B4CB815E}"/>
              </a:ext>
            </a:extLst>
          </p:cNvPr>
          <p:cNvSpPr txBox="1">
            <a:spLocks/>
          </p:cNvSpPr>
          <p:nvPr/>
        </p:nvSpPr>
        <p:spPr>
          <a:xfrm>
            <a:off x="596014" y="20844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power struggle     </a:t>
            </a:r>
            <a:r>
              <a:rPr lang="en-GB" sz="1100">
                <a:effectLst/>
                <a:latin typeface="Georgia" panose="02040502050405020303" pitchFamily="18" charset="0"/>
                <a:ea typeface="Open Sans" panose="020B0606030504020204" pitchFamily="34" charset="0"/>
                <a:cs typeface="Open Sans" panose="020B0606030504020204" pitchFamily="34" charset="0"/>
              </a:rPr>
              <a:t>  |  a fight for control between two or more people or groups </a:t>
            </a:r>
          </a:p>
        </p:txBody>
      </p:sp>
      <p:cxnSp>
        <p:nvCxnSpPr>
          <p:cNvPr id="83" name="Straight Connector 82">
            <a:extLst>
              <a:ext uri="{FF2B5EF4-FFF2-40B4-BE49-F238E27FC236}">
                <a16:creationId xmlns:a16="http://schemas.microsoft.com/office/drawing/2014/main" id="{4C2D98E9-7686-C557-75AB-853536F2F1D1}"/>
              </a:ext>
              <a:ext uri="{C183D7F6-B498-43B3-948B-1728B52AA6E4}">
                <adec:decorative xmlns:adec="http://schemas.microsoft.com/office/drawing/2017/decorative" val="1"/>
              </a:ext>
            </a:extLst>
          </p:cNvPr>
          <p:cNvCxnSpPr>
            <a:cxnSpLocks/>
          </p:cNvCxnSpPr>
          <p:nvPr/>
        </p:nvCxnSpPr>
        <p:spPr>
          <a:xfrm>
            <a:off x="596014" y="23834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1" name="TextBox 90">
            <a:extLst>
              <a:ext uri="{FF2B5EF4-FFF2-40B4-BE49-F238E27FC236}">
                <a16:creationId xmlns:a16="http://schemas.microsoft.com/office/drawing/2014/main" id="{DBFB54E3-A83A-8B8D-5CAD-830115C982EF}"/>
              </a:ext>
            </a:extLst>
          </p:cNvPr>
          <p:cNvSpPr txBox="1">
            <a:spLocks/>
          </p:cNvSpPr>
          <p:nvPr/>
        </p:nvSpPr>
        <p:spPr>
          <a:xfrm>
            <a:off x="596014" y="2420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procession     </a:t>
            </a:r>
            <a:r>
              <a:rPr lang="en-GB" sz="1100">
                <a:effectLst/>
                <a:latin typeface="Georgia" panose="02040502050405020303" pitchFamily="18" charset="0"/>
                <a:ea typeface="Open Sans" panose="020B0606030504020204" pitchFamily="34" charset="0"/>
                <a:cs typeface="Open Sans" panose="020B0606030504020204" pitchFamily="34" charset="0"/>
              </a:rPr>
              <a:t>  |   a number of people (sometimes on horses) moving in an orderly fashion </a:t>
            </a:r>
          </a:p>
        </p:txBody>
      </p:sp>
      <p:cxnSp>
        <p:nvCxnSpPr>
          <p:cNvPr id="92" name="Straight Connector 91">
            <a:extLst>
              <a:ext uri="{FF2B5EF4-FFF2-40B4-BE49-F238E27FC236}">
                <a16:creationId xmlns:a16="http://schemas.microsoft.com/office/drawing/2014/main" id="{BB0A895A-7AED-4D48-67D2-B08791CBF3A8}"/>
              </a:ext>
              <a:ext uri="{C183D7F6-B498-43B3-948B-1728B52AA6E4}">
                <adec:decorative xmlns:adec="http://schemas.microsoft.com/office/drawing/2017/decorative" val="1"/>
              </a:ext>
            </a:extLst>
          </p:cNvPr>
          <p:cNvCxnSpPr>
            <a:cxnSpLocks/>
          </p:cNvCxnSpPr>
          <p:nvPr/>
        </p:nvCxnSpPr>
        <p:spPr>
          <a:xfrm>
            <a:off x="596014" y="2719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4" name="TextBox 93">
            <a:extLst>
              <a:ext uri="{FF2B5EF4-FFF2-40B4-BE49-F238E27FC236}">
                <a16:creationId xmlns:a16="http://schemas.microsoft.com/office/drawing/2014/main" id="{316ACEB5-91F0-1690-97DB-F2C29EA1B03F}"/>
              </a:ext>
            </a:extLst>
          </p:cNvPr>
          <p:cNvSpPr txBox="1">
            <a:spLocks/>
          </p:cNvSpPr>
          <p:nvPr/>
        </p:nvSpPr>
        <p:spPr>
          <a:xfrm>
            <a:off x="596014" y="2756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Protestant    </a:t>
            </a:r>
            <a:r>
              <a:rPr lang="en-GB" sz="1100">
                <a:effectLst/>
                <a:latin typeface="Georgia" panose="02040502050405020303" pitchFamily="18" charset="0"/>
                <a:ea typeface="Open Sans" panose="020B0606030504020204" pitchFamily="34" charset="0"/>
                <a:cs typeface="Open Sans" panose="020B0606030504020204" pitchFamily="34" charset="0"/>
              </a:rPr>
              <a:t>  |  A type of Christianity that believes people do not need officials (such as the Pope or Bishops) to communicate with God</a:t>
            </a:r>
          </a:p>
        </p:txBody>
      </p:sp>
      <p:cxnSp>
        <p:nvCxnSpPr>
          <p:cNvPr id="95" name="Straight Connector 94">
            <a:extLst>
              <a:ext uri="{FF2B5EF4-FFF2-40B4-BE49-F238E27FC236}">
                <a16:creationId xmlns:a16="http://schemas.microsoft.com/office/drawing/2014/main" id="{05C5A27B-CAAC-DA69-CC69-684B47F74333}"/>
              </a:ext>
              <a:ext uri="{C183D7F6-B498-43B3-948B-1728B52AA6E4}">
                <adec:decorative xmlns:adec="http://schemas.microsoft.com/office/drawing/2017/decorative" val="1"/>
              </a:ext>
            </a:extLst>
          </p:cNvPr>
          <p:cNvCxnSpPr>
            <a:cxnSpLocks/>
          </p:cNvCxnSpPr>
          <p:nvPr/>
        </p:nvCxnSpPr>
        <p:spPr>
          <a:xfrm>
            <a:off x="596014" y="3055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97" name="TextBox 96">
            <a:extLst>
              <a:ext uri="{FF2B5EF4-FFF2-40B4-BE49-F238E27FC236}">
                <a16:creationId xmlns:a16="http://schemas.microsoft.com/office/drawing/2014/main" id="{5C169D68-789C-81C5-C2F4-D592C4B12250}"/>
              </a:ext>
            </a:extLst>
          </p:cNvPr>
          <p:cNvSpPr txBox="1">
            <a:spLocks/>
          </p:cNvSpPr>
          <p:nvPr/>
        </p:nvSpPr>
        <p:spPr>
          <a:xfrm>
            <a:off x="596014" y="3093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rebellion     </a:t>
            </a:r>
            <a:r>
              <a:rPr lang="en-GB" sz="1100">
                <a:effectLst/>
                <a:latin typeface="Georgia" panose="02040502050405020303" pitchFamily="18" charset="0"/>
                <a:ea typeface="Open Sans" panose="020B0606030504020204" pitchFamily="34" charset="0"/>
                <a:cs typeface="Open Sans" panose="020B0606030504020204" pitchFamily="34" charset="0"/>
              </a:rPr>
              <a:t>  |  a fight by a large group of people against the government or ruler </a:t>
            </a:r>
          </a:p>
        </p:txBody>
      </p:sp>
      <p:cxnSp>
        <p:nvCxnSpPr>
          <p:cNvPr id="98" name="Straight Connector 97">
            <a:extLst>
              <a:ext uri="{FF2B5EF4-FFF2-40B4-BE49-F238E27FC236}">
                <a16:creationId xmlns:a16="http://schemas.microsoft.com/office/drawing/2014/main" id="{3ACADB2E-4B4B-8368-9090-D585B185718A}"/>
              </a:ext>
              <a:ext uri="{C183D7F6-B498-43B3-948B-1728B52AA6E4}">
                <adec:decorative xmlns:adec="http://schemas.microsoft.com/office/drawing/2017/decorative" val="1"/>
              </a:ext>
            </a:extLst>
          </p:cNvPr>
          <p:cNvCxnSpPr>
            <a:cxnSpLocks/>
          </p:cNvCxnSpPr>
          <p:nvPr/>
        </p:nvCxnSpPr>
        <p:spPr>
          <a:xfrm>
            <a:off x="596014" y="3392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A5AC3E77-5DA7-1B61-3F8E-37F49F9F5BA0}"/>
              </a:ext>
              <a:ext uri="{C183D7F6-B498-43B3-948B-1728B52AA6E4}">
                <adec:decorative xmlns:adec="http://schemas.microsoft.com/office/drawing/2017/decorative" val="0"/>
              </a:ext>
            </a:extLst>
          </p:cNvPr>
          <p:cNvSpPr txBox="1">
            <a:spLocks/>
          </p:cNvSpPr>
          <p:nvPr/>
        </p:nvSpPr>
        <p:spPr>
          <a:xfrm>
            <a:off x="596014" y="34294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 Roman Catholic Church   </a:t>
            </a:r>
            <a:r>
              <a:rPr lang="en-GB" sz="1100">
                <a:effectLst/>
                <a:latin typeface="Georgia" panose="02040502050405020303" pitchFamily="18" charset="0"/>
                <a:ea typeface="Open Sans" panose="020B0606030504020204" pitchFamily="34" charset="0"/>
                <a:cs typeface="Open Sans" panose="020B0606030504020204" pitchFamily="34" charset="0"/>
              </a:rPr>
              <a:t>|  Christian religion with the Pope as its head </a:t>
            </a:r>
          </a:p>
        </p:txBody>
      </p:sp>
      <p:cxnSp>
        <p:nvCxnSpPr>
          <p:cNvPr id="101" name="Straight Connector 100">
            <a:extLst>
              <a:ext uri="{FF2B5EF4-FFF2-40B4-BE49-F238E27FC236}">
                <a16:creationId xmlns:a16="http://schemas.microsoft.com/office/drawing/2014/main" id="{CAF60A3C-3322-586F-B8D7-0455726E36F7}"/>
              </a:ext>
              <a:ext uri="{C183D7F6-B498-43B3-948B-1728B52AA6E4}">
                <adec:decorative xmlns:adec="http://schemas.microsoft.com/office/drawing/2017/decorative" val="1"/>
              </a:ext>
            </a:extLst>
          </p:cNvPr>
          <p:cNvCxnSpPr>
            <a:cxnSpLocks/>
          </p:cNvCxnSpPr>
          <p:nvPr/>
        </p:nvCxnSpPr>
        <p:spPr>
          <a:xfrm>
            <a:off x="596014" y="37284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117BC865-21C3-CDD4-BB12-2EC3A930D99C}"/>
              </a:ext>
            </a:extLst>
          </p:cNvPr>
          <p:cNvSpPr txBox="1">
            <a:spLocks/>
          </p:cNvSpPr>
          <p:nvPr/>
        </p:nvSpPr>
        <p:spPr>
          <a:xfrm>
            <a:off x="596014" y="3765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Supreme Head     </a:t>
            </a:r>
            <a:r>
              <a:rPr lang="en-GB" sz="1100">
                <a:effectLst/>
                <a:latin typeface="Georgia" panose="02040502050405020303" pitchFamily="18" charset="0"/>
                <a:ea typeface="Open Sans" panose="020B0606030504020204" pitchFamily="34" charset="0"/>
                <a:cs typeface="Open Sans" panose="020B0606030504020204" pitchFamily="34" charset="0"/>
              </a:rPr>
              <a:t>  |  the highest in rank </a:t>
            </a:r>
          </a:p>
        </p:txBody>
      </p:sp>
      <p:cxnSp>
        <p:nvCxnSpPr>
          <p:cNvPr id="104" name="Straight Connector 103">
            <a:extLst>
              <a:ext uri="{FF2B5EF4-FFF2-40B4-BE49-F238E27FC236}">
                <a16:creationId xmlns:a16="http://schemas.microsoft.com/office/drawing/2014/main" id="{9AD66956-9E25-CB57-19BD-58B5238C7DA9}"/>
              </a:ext>
              <a:ext uri="{C183D7F6-B498-43B3-948B-1728B52AA6E4}">
                <adec:decorative xmlns:adec="http://schemas.microsoft.com/office/drawing/2017/decorative" val="1"/>
              </a:ext>
            </a:extLst>
          </p:cNvPr>
          <p:cNvCxnSpPr>
            <a:cxnSpLocks/>
          </p:cNvCxnSpPr>
          <p:nvPr/>
        </p:nvCxnSpPr>
        <p:spPr>
          <a:xfrm>
            <a:off x="596014" y="4064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6" name="TextBox 105">
            <a:extLst>
              <a:ext uri="{FF2B5EF4-FFF2-40B4-BE49-F238E27FC236}">
                <a16:creationId xmlns:a16="http://schemas.microsoft.com/office/drawing/2014/main" id="{B242F1EA-7DFF-6433-0EE7-D37CE9ECE83E}"/>
              </a:ext>
            </a:extLst>
          </p:cNvPr>
          <p:cNvSpPr txBox="1">
            <a:spLocks/>
          </p:cNvSpPr>
          <p:nvPr/>
        </p:nvSpPr>
        <p:spPr>
          <a:xfrm>
            <a:off x="596014" y="4101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treason      </a:t>
            </a:r>
            <a:r>
              <a:rPr lang="en-GB" sz="1100">
                <a:effectLst/>
                <a:latin typeface="Georgia" panose="02040502050405020303" pitchFamily="18" charset="0"/>
                <a:ea typeface="Open Sans" panose="020B0606030504020204" pitchFamily="34" charset="0"/>
                <a:cs typeface="Open Sans" panose="020B0606030504020204" pitchFamily="34" charset="0"/>
              </a:rPr>
              <a:t>  |  the crime of acting against your own country, especially by trying to kill the king or queen, or overthrow the government </a:t>
            </a:r>
          </a:p>
        </p:txBody>
      </p:sp>
      <p:cxnSp>
        <p:nvCxnSpPr>
          <p:cNvPr id="107" name="Straight Connector 106">
            <a:extLst>
              <a:ext uri="{FF2B5EF4-FFF2-40B4-BE49-F238E27FC236}">
                <a16:creationId xmlns:a16="http://schemas.microsoft.com/office/drawing/2014/main" id="{87FE6B26-64C8-3F06-8C22-6C98FAB47FD8}"/>
              </a:ext>
              <a:ext uri="{C183D7F6-B498-43B3-948B-1728B52AA6E4}">
                <adec:decorative xmlns:adec="http://schemas.microsoft.com/office/drawing/2017/decorative" val="1"/>
              </a:ext>
            </a:extLst>
          </p:cNvPr>
          <p:cNvCxnSpPr>
            <a:cxnSpLocks/>
          </p:cNvCxnSpPr>
          <p:nvPr/>
        </p:nvCxnSpPr>
        <p:spPr>
          <a:xfrm>
            <a:off x="596014" y="4400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09" name="TextBox 108">
            <a:extLst>
              <a:ext uri="{FF2B5EF4-FFF2-40B4-BE49-F238E27FC236}">
                <a16:creationId xmlns:a16="http://schemas.microsoft.com/office/drawing/2014/main" id="{A28FD74D-AC09-286B-4D00-B5D5B5E187A1}"/>
              </a:ext>
            </a:extLst>
          </p:cNvPr>
          <p:cNvSpPr txBox="1">
            <a:spLocks/>
          </p:cNvSpPr>
          <p:nvPr/>
        </p:nvSpPr>
        <p:spPr>
          <a:xfrm>
            <a:off x="596014" y="4438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 treasury     </a:t>
            </a:r>
            <a:r>
              <a:rPr lang="en-GB" sz="1100">
                <a:effectLst/>
                <a:latin typeface="Georgia" panose="02040502050405020303" pitchFamily="18" charset="0"/>
                <a:ea typeface="Open Sans" panose="020B0606030504020204" pitchFamily="34" charset="0"/>
                <a:cs typeface="Open Sans" panose="020B0606030504020204" pitchFamily="34" charset="0"/>
              </a:rPr>
              <a:t>  |  place or building where money is stored </a:t>
            </a:r>
          </a:p>
        </p:txBody>
      </p:sp>
      <p:cxnSp>
        <p:nvCxnSpPr>
          <p:cNvPr id="110" name="Straight Connector 109">
            <a:extLst>
              <a:ext uri="{FF2B5EF4-FFF2-40B4-BE49-F238E27FC236}">
                <a16:creationId xmlns:a16="http://schemas.microsoft.com/office/drawing/2014/main" id="{89272BEF-9E9C-7709-B157-EE6248BB2E04}"/>
              </a:ext>
              <a:ext uri="{C183D7F6-B498-43B3-948B-1728B52AA6E4}">
                <adec:decorative xmlns:adec="http://schemas.microsoft.com/office/drawing/2017/decorative" val="1"/>
              </a:ext>
            </a:extLst>
          </p:cNvPr>
          <p:cNvCxnSpPr>
            <a:cxnSpLocks/>
          </p:cNvCxnSpPr>
          <p:nvPr/>
        </p:nvCxnSpPr>
        <p:spPr>
          <a:xfrm>
            <a:off x="596014" y="4737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5F4B14DB-7EA2-0A7B-60D3-A64F4DB68AC1}"/>
              </a:ext>
            </a:extLst>
          </p:cNvPr>
          <p:cNvSpPr txBox="1">
            <a:spLocks/>
          </p:cNvSpPr>
          <p:nvPr/>
        </p:nvSpPr>
        <p:spPr>
          <a:xfrm>
            <a:off x="596014" y="47744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tuberculosis    </a:t>
            </a:r>
            <a:r>
              <a:rPr lang="en-GB" sz="1100">
                <a:effectLst/>
                <a:latin typeface="Georgia" panose="02040502050405020303" pitchFamily="18" charset="0"/>
                <a:ea typeface="Open Sans" panose="020B0606030504020204" pitchFamily="34" charset="0"/>
                <a:cs typeface="Open Sans" panose="020B0606030504020204" pitchFamily="34" charset="0"/>
              </a:rPr>
              <a:t>  |  infectious disease that affects the lungs </a:t>
            </a:r>
          </a:p>
        </p:txBody>
      </p:sp>
      <p:cxnSp>
        <p:nvCxnSpPr>
          <p:cNvPr id="113" name="Straight Connector 112">
            <a:extLst>
              <a:ext uri="{FF2B5EF4-FFF2-40B4-BE49-F238E27FC236}">
                <a16:creationId xmlns:a16="http://schemas.microsoft.com/office/drawing/2014/main" id="{9654BCB3-5770-BC9C-7244-36CAB8E89268}"/>
              </a:ext>
              <a:ext uri="{C183D7F6-B498-43B3-948B-1728B52AA6E4}">
                <adec:decorative xmlns:adec="http://schemas.microsoft.com/office/drawing/2017/decorative" val="1"/>
              </a:ext>
            </a:extLst>
          </p:cNvPr>
          <p:cNvCxnSpPr>
            <a:cxnSpLocks/>
          </p:cNvCxnSpPr>
          <p:nvPr/>
        </p:nvCxnSpPr>
        <p:spPr>
          <a:xfrm>
            <a:off x="596014" y="50734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5" name="TextBox 114">
            <a:extLst>
              <a:ext uri="{FF2B5EF4-FFF2-40B4-BE49-F238E27FC236}">
                <a16:creationId xmlns:a16="http://schemas.microsoft.com/office/drawing/2014/main" id="{10971D7F-BCE5-B696-BFF1-1436CF97D928}"/>
              </a:ext>
            </a:extLst>
          </p:cNvPr>
          <p:cNvSpPr txBox="1">
            <a:spLocks/>
          </p:cNvSpPr>
          <p:nvPr/>
        </p:nvSpPr>
        <p:spPr>
          <a:xfrm>
            <a:off x="596014" y="5110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uprisings     </a:t>
            </a:r>
            <a:r>
              <a:rPr lang="en-GB" sz="1100">
                <a:effectLst/>
                <a:latin typeface="Georgia" panose="02040502050405020303" pitchFamily="18" charset="0"/>
                <a:ea typeface="Open Sans" panose="020B0606030504020204" pitchFamily="34" charset="0"/>
                <a:cs typeface="Open Sans" panose="020B0606030504020204" pitchFamily="34" charset="0"/>
              </a:rPr>
              <a:t>  |  protests against the government or ruler by people who are angry and want change; usually in one part of the country and often violent </a:t>
            </a:r>
          </a:p>
        </p:txBody>
      </p:sp>
      <p:cxnSp>
        <p:nvCxnSpPr>
          <p:cNvPr id="116" name="Straight Connector 115">
            <a:extLst>
              <a:ext uri="{FF2B5EF4-FFF2-40B4-BE49-F238E27FC236}">
                <a16:creationId xmlns:a16="http://schemas.microsoft.com/office/drawing/2014/main" id="{08BA5BB2-FE0C-1192-7A7D-4534D2A149DC}"/>
              </a:ext>
              <a:ext uri="{C183D7F6-B498-43B3-948B-1728B52AA6E4}">
                <adec:decorative xmlns:adec="http://schemas.microsoft.com/office/drawing/2017/decorative" val="1"/>
              </a:ext>
            </a:extLst>
          </p:cNvPr>
          <p:cNvCxnSpPr>
            <a:cxnSpLocks/>
          </p:cNvCxnSpPr>
          <p:nvPr/>
        </p:nvCxnSpPr>
        <p:spPr>
          <a:xfrm>
            <a:off x="596014" y="54096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18" name="TextBox 117">
            <a:extLst>
              <a:ext uri="{FF2B5EF4-FFF2-40B4-BE49-F238E27FC236}">
                <a16:creationId xmlns:a16="http://schemas.microsoft.com/office/drawing/2014/main" id="{F26483E9-1D1D-FD3A-6FD1-2813E00BA620}"/>
              </a:ext>
            </a:extLst>
          </p:cNvPr>
          <p:cNvSpPr txBox="1">
            <a:spLocks/>
          </p:cNvSpPr>
          <p:nvPr/>
        </p:nvSpPr>
        <p:spPr>
          <a:xfrm>
            <a:off x="596014" y="544698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Yeoman of the Guard     </a:t>
            </a:r>
            <a:r>
              <a:rPr lang="en-GB" sz="1100">
                <a:effectLst/>
                <a:latin typeface="Georgia" panose="02040502050405020303" pitchFamily="18" charset="0"/>
                <a:ea typeface="Open Sans" panose="020B0606030504020204" pitchFamily="34" charset="0"/>
                <a:cs typeface="Open Sans" panose="020B0606030504020204" pitchFamily="34" charset="0"/>
              </a:rPr>
              <a:t>  |   the king or queen’s bodyguards, set up by Henry VII in 1485 </a:t>
            </a:r>
          </a:p>
        </p:txBody>
      </p:sp>
      <p:cxnSp>
        <p:nvCxnSpPr>
          <p:cNvPr id="119" name="Straight Connector 118">
            <a:extLst>
              <a:ext uri="{FF2B5EF4-FFF2-40B4-BE49-F238E27FC236}">
                <a16:creationId xmlns:a16="http://schemas.microsoft.com/office/drawing/2014/main" id="{E2CD502D-6C2F-755D-088E-1AB90A26454E}"/>
              </a:ext>
              <a:ext uri="{C183D7F6-B498-43B3-948B-1728B52AA6E4}">
                <adec:decorative xmlns:adec="http://schemas.microsoft.com/office/drawing/2017/decorative" val="1"/>
              </a:ext>
            </a:extLst>
          </p:cNvPr>
          <p:cNvCxnSpPr>
            <a:cxnSpLocks/>
          </p:cNvCxnSpPr>
          <p:nvPr/>
        </p:nvCxnSpPr>
        <p:spPr>
          <a:xfrm>
            <a:off x="596014" y="574591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121" name="TextBox 120">
            <a:extLst>
              <a:ext uri="{FF2B5EF4-FFF2-40B4-BE49-F238E27FC236}">
                <a16:creationId xmlns:a16="http://schemas.microsoft.com/office/drawing/2014/main" id="{BAA3352C-8503-D8C2-9AE4-8BBDE3F78D40}"/>
              </a:ext>
            </a:extLst>
          </p:cNvPr>
          <p:cNvSpPr txBox="1">
            <a:spLocks/>
          </p:cNvSpPr>
          <p:nvPr/>
        </p:nvSpPr>
        <p:spPr>
          <a:xfrm>
            <a:off x="596014" y="57832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Wars of the Roses </a:t>
            </a:r>
            <a:r>
              <a:rPr lang="en-GB" sz="1100">
                <a:effectLst/>
                <a:latin typeface="Georgia" panose="02040502050405020303" pitchFamily="18" charset="0"/>
                <a:ea typeface="Open Sans" panose="020B0606030504020204" pitchFamily="34" charset="0"/>
                <a:cs typeface="Open Sans" panose="020B0606030504020204" pitchFamily="34" charset="0"/>
              </a:rPr>
              <a:t> |  name given to battles fought in England between 1455 and 1485 between members and supporters of two different sides of the Plantagenet family</a:t>
            </a:r>
          </a:p>
        </p:txBody>
      </p:sp>
      <p:cxnSp>
        <p:nvCxnSpPr>
          <p:cNvPr id="122" name="Straight Connector 121">
            <a:extLst>
              <a:ext uri="{FF2B5EF4-FFF2-40B4-BE49-F238E27FC236}">
                <a16:creationId xmlns:a16="http://schemas.microsoft.com/office/drawing/2014/main" id="{0B0C083E-1F36-4820-992E-DE8D71958D6F}"/>
              </a:ext>
              <a:ext uri="{C183D7F6-B498-43B3-948B-1728B52AA6E4}">
                <adec:decorative xmlns:adec="http://schemas.microsoft.com/office/drawing/2017/decorative" val="1"/>
              </a:ext>
            </a:extLst>
          </p:cNvPr>
          <p:cNvCxnSpPr>
            <a:cxnSpLocks/>
          </p:cNvCxnSpPr>
          <p:nvPr/>
        </p:nvCxnSpPr>
        <p:spPr>
          <a:xfrm>
            <a:off x="596014" y="6082164"/>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D8EF2534-E0F0-495B-A171-5791ADF0CE0F}"/>
              </a:ext>
            </a:extLst>
          </p:cNvPr>
          <p:cNvSpPr txBox="1">
            <a:spLocks/>
          </p:cNvSpPr>
          <p:nvPr/>
        </p:nvSpPr>
        <p:spPr>
          <a:xfrm>
            <a:off x="596013" y="6119481"/>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wealth    </a:t>
            </a:r>
            <a:r>
              <a:rPr lang="en-GB" sz="1100">
                <a:effectLst/>
                <a:latin typeface="Georgia" panose="02040502050405020303" pitchFamily="18" charset="0"/>
                <a:ea typeface="Open Sans" panose="020B0606030504020204" pitchFamily="34" charset="0"/>
                <a:cs typeface="Open Sans" panose="020B0606030504020204" pitchFamily="34" charset="0"/>
              </a:rPr>
              <a:t>  |  a large amount of money, property, land and valuable possessions </a:t>
            </a:r>
          </a:p>
        </p:txBody>
      </p:sp>
      <p:pic>
        <p:nvPicPr>
          <p:cNvPr id="2" name="Picture 1">
            <a:extLst>
              <a:ext uri="{FF2B5EF4-FFF2-40B4-BE49-F238E27FC236}">
                <a16:creationId xmlns:a16="http://schemas.microsoft.com/office/drawing/2014/main" id="{D36782CB-9F61-8333-E0F1-0D7698A3C483}"/>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52467" y="349623"/>
            <a:ext cx="1143521" cy="975805"/>
          </a:xfrm>
          <a:prstGeom prst="rect">
            <a:avLst/>
          </a:prstGeom>
        </p:spPr>
      </p:pic>
      <p:sp>
        <p:nvSpPr>
          <p:cNvPr id="3" name="Title 2">
            <a:extLst>
              <a:ext uri="{FF2B5EF4-FFF2-40B4-BE49-F238E27FC236}">
                <a16:creationId xmlns:a16="http://schemas.microsoft.com/office/drawing/2014/main" id="{85C5BEFC-0DED-8A7B-376A-0B4A0248E92A}"/>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solidFill>
                  <a:srgbClr val="E6E6E6"/>
                </a:solidFill>
              </a:rPr>
              <a:t>VOCABULARY LIST 3</a:t>
            </a:r>
          </a:p>
        </p:txBody>
      </p:sp>
    </p:spTree>
    <p:extLst>
      <p:ext uri="{BB962C8B-B14F-4D97-AF65-F5344CB8AC3E}">
        <p14:creationId xmlns:p14="http://schemas.microsoft.com/office/powerpoint/2010/main" val="650031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DF10A4F-4098-B769-B2BE-FFDDF0A4B4C7}"/>
              </a:ext>
              <a:ext uri="{C183D7F6-B498-43B3-948B-1728B52AA6E4}">
                <adec:decorative xmlns:adec="http://schemas.microsoft.com/office/drawing/2017/decorative" val="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0"/>
            <a:ext cx="12192001" cy="6853344"/>
          </a:xfrm>
          <a:prstGeom prst="rect">
            <a:avLst/>
          </a:prstGeom>
        </p:spPr>
      </p:pic>
      <p:sp>
        <p:nvSpPr>
          <p:cNvPr id="9" name="TextBox 8">
            <a:extLst>
              <a:ext uri="{FF2B5EF4-FFF2-40B4-BE49-F238E27FC236}">
                <a16:creationId xmlns:a16="http://schemas.microsoft.com/office/drawing/2014/main" id="{B12204E2-A0DB-3756-FC77-31F68340F65B}"/>
              </a:ext>
              <a:ext uri="{C183D7F6-B498-43B3-948B-1728B52AA6E4}">
                <adec:decorative xmlns:adec="http://schemas.microsoft.com/office/drawing/2017/decorative" val="1"/>
              </a:ext>
            </a:extLst>
          </p:cNvPr>
          <p:cNvSpPr txBox="1"/>
          <p:nvPr/>
        </p:nvSpPr>
        <p:spPr>
          <a:xfrm>
            <a:off x="411947" y="386924"/>
            <a:ext cx="6404489" cy="584775"/>
          </a:xfrm>
          <a:prstGeom prst="rect">
            <a:avLst/>
          </a:prstGeom>
          <a:noFill/>
        </p:spPr>
        <p:txBody>
          <a:bodyPr wrap="square" rtlCol="0">
            <a:spAutoFit/>
          </a:bodyPr>
          <a:lstStyle/>
          <a:p>
            <a:r>
              <a:rPr lang="en-GB" sz="3200" b="1" spc="100">
                <a:solidFill>
                  <a:srgbClr val="45235E"/>
                </a:solidFill>
                <a:effectLst/>
                <a:latin typeface="Open Sans Condensed" panose="020B0606030504020204" pitchFamily="34" charset="0"/>
                <a:ea typeface="Open Sans Condensed" panose="020B0606030504020204" pitchFamily="34" charset="0"/>
                <a:cs typeface="Open Sans Condensed" panose="020B0606030504020204" pitchFamily="34" charset="0"/>
              </a:rPr>
              <a:t>VOCABULARY LIST</a:t>
            </a:r>
          </a:p>
        </p:txBody>
      </p:sp>
      <p:sp>
        <p:nvSpPr>
          <p:cNvPr id="10" name="TextBox 9">
            <a:extLst>
              <a:ext uri="{FF2B5EF4-FFF2-40B4-BE49-F238E27FC236}">
                <a16:creationId xmlns:a16="http://schemas.microsoft.com/office/drawing/2014/main" id="{D845CFDD-E078-E193-4727-8B67D6F700F3}"/>
              </a:ext>
            </a:extLst>
          </p:cNvPr>
          <p:cNvSpPr txBox="1">
            <a:spLocks/>
          </p:cNvSpPr>
          <p:nvPr/>
        </p:nvSpPr>
        <p:spPr>
          <a:xfrm>
            <a:off x="596014" y="1075734"/>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widow     </a:t>
            </a:r>
            <a:r>
              <a:rPr lang="en-GB" sz="1100">
                <a:effectLst/>
                <a:latin typeface="Georgia" panose="02040502050405020303" pitchFamily="18" charset="0"/>
                <a:ea typeface="Open Sans" panose="020B0606030504020204" pitchFamily="34" charset="0"/>
                <a:cs typeface="Open Sans" panose="020B0606030504020204" pitchFamily="34" charset="0"/>
              </a:rPr>
              <a:t>  |  woman whose husband has died </a:t>
            </a:r>
          </a:p>
        </p:txBody>
      </p:sp>
      <p:cxnSp>
        <p:nvCxnSpPr>
          <p:cNvPr id="18" name="Straight Connector 17">
            <a:extLst>
              <a:ext uri="{FF2B5EF4-FFF2-40B4-BE49-F238E27FC236}">
                <a16:creationId xmlns:a16="http://schemas.microsoft.com/office/drawing/2014/main" id="{8D09B037-E551-0C2B-88B3-DC93918B7C27}"/>
              </a:ext>
              <a:ext uri="{C183D7F6-B498-43B3-948B-1728B52AA6E4}">
                <adec:decorative xmlns:adec="http://schemas.microsoft.com/office/drawing/2017/decorative" val="1"/>
              </a:ext>
            </a:extLst>
          </p:cNvPr>
          <p:cNvCxnSpPr>
            <a:cxnSpLocks/>
          </p:cNvCxnSpPr>
          <p:nvPr/>
        </p:nvCxnSpPr>
        <p:spPr>
          <a:xfrm>
            <a:off x="596014" y="1383117"/>
            <a:ext cx="10970552" cy="0"/>
          </a:xfrm>
          <a:prstGeom prst="line">
            <a:avLst/>
          </a:prstGeom>
          <a:ln w="12700">
            <a:solidFill>
              <a:srgbClr val="D0B070"/>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4F910C85-0973-6C4E-7F8A-86224D837953}"/>
              </a:ext>
            </a:extLst>
          </p:cNvPr>
          <p:cNvSpPr txBox="1">
            <a:spLocks/>
          </p:cNvSpPr>
          <p:nvPr/>
        </p:nvSpPr>
        <p:spPr>
          <a:xfrm>
            <a:off x="596014" y="1428891"/>
            <a:ext cx="10613273" cy="261610"/>
          </a:xfrm>
          <a:prstGeom prst="rect">
            <a:avLst/>
          </a:prstGeom>
          <a:noFill/>
        </p:spPr>
        <p:txBody>
          <a:bodyPr wrap="square" rtlCol="0">
            <a:spAutoFit/>
          </a:bodyPr>
          <a:lstStyle/>
          <a:p>
            <a:r>
              <a:rPr lang="en-GB" sz="1100" b="1">
                <a:solidFill>
                  <a:srgbClr val="9D691F"/>
                </a:solidFill>
                <a:effectLst/>
                <a:latin typeface="Georgia" panose="02040502050405020303" pitchFamily="18" charset="0"/>
                <a:ea typeface="Open Sans" panose="020B0606030504020204" pitchFamily="34" charset="0"/>
                <a:cs typeface="Open Sans" panose="020B0606030504020204" pitchFamily="34" charset="0"/>
              </a:rPr>
              <a:t>York      </a:t>
            </a:r>
            <a:r>
              <a:rPr lang="en-GB" sz="1100">
                <a:effectLst/>
                <a:latin typeface="Georgia" panose="02040502050405020303" pitchFamily="18" charset="0"/>
                <a:ea typeface="Open Sans" panose="020B0606030504020204" pitchFamily="34" charset="0"/>
                <a:cs typeface="Open Sans" panose="020B0606030504020204" pitchFamily="34" charset="0"/>
              </a:rPr>
              <a:t>  |  one side of the Plantagenet royal family who fought in the Wars of the Roses; their emblem was the White Rose </a:t>
            </a:r>
          </a:p>
        </p:txBody>
      </p:sp>
      <p:pic>
        <p:nvPicPr>
          <p:cNvPr id="2" name="Picture 1">
            <a:extLst>
              <a:ext uri="{FF2B5EF4-FFF2-40B4-BE49-F238E27FC236}">
                <a16:creationId xmlns:a16="http://schemas.microsoft.com/office/drawing/2014/main" id="{0C472E5A-54D1-F43C-A216-9FC13390EB09}"/>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60000">
            <a:off x="2042737" y="5620552"/>
            <a:ext cx="1563689" cy="903622"/>
          </a:xfrm>
          <a:prstGeom prst="rect">
            <a:avLst/>
          </a:prstGeom>
        </p:spPr>
      </p:pic>
      <p:pic>
        <p:nvPicPr>
          <p:cNvPr id="3" name="Picture 2">
            <a:extLst>
              <a:ext uri="{FF2B5EF4-FFF2-40B4-BE49-F238E27FC236}">
                <a16:creationId xmlns:a16="http://schemas.microsoft.com/office/drawing/2014/main" id="{822BF920-9D8D-D985-C1B7-9145B76573F8}"/>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60000">
            <a:off x="484904" y="5623975"/>
            <a:ext cx="1563689" cy="889565"/>
          </a:xfrm>
          <a:prstGeom prst="rect">
            <a:avLst/>
          </a:prstGeom>
        </p:spPr>
      </p:pic>
      <p:sp>
        <p:nvSpPr>
          <p:cNvPr id="4" name="Title 3">
            <a:extLst>
              <a:ext uri="{FF2B5EF4-FFF2-40B4-BE49-F238E27FC236}">
                <a16:creationId xmlns:a16="http://schemas.microsoft.com/office/drawing/2014/main" id="{226C7A5E-5649-7695-A396-F90A2C9F21C6}"/>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solidFill>
                  <a:srgbClr val="E6E6E6"/>
                </a:solidFill>
              </a:rPr>
              <a:t>VOCABULARY LIST 4</a:t>
            </a:r>
          </a:p>
        </p:txBody>
      </p:sp>
    </p:spTree>
    <p:extLst>
      <p:ext uri="{BB962C8B-B14F-4D97-AF65-F5344CB8AC3E}">
        <p14:creationId xmlns:p14="http://schemas.microsoft.com/office/powerpoint/2010/main" val="62595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AA7BB1E696494FA908917864DD3D3C" ma:contentTypeVersion="15" ma:contentTypeDescription="Create a new document." ma:contentTypeScope="" ma:versionID="4e2e7ef4bd3065ec7d33040901211ce9">
  <xsd:schema xmlns:xsd="http://www.w3.org/2001/XMLSchema" xmlns:xs="http://www.w3.org/2001/XMLSchema" xmlns:p="http://schemas.microsoft.com/office/2006/metadata/properties" xmlns:ns2="6a0bfff4-67be-4a96-b973-4401e8ac1668" xmlns:ns3="c12aeb96-693d-4a38-af2e-b31719837d9a" xmlns:ns4="311830fd-edab-4bb4-afbf-658c422cd60d" targetNamespace="http://schemas.microsoft.com/office/2006/metadata/properties" ma:root="true" ma:fieldsID="d4433ea440af4e636bc7995f39d50dd5" ns2:_="" ns3:_="" ns4:_="">
    <xsd:import namespace="6a0bfff4-67be-4a96-b973-4401e8ac1668"/>
    <xsd:import namespace="c12aeb96-693d-4a38-af2e-b31719837d9a"/>
    <xsd:import namespace="311830fd-edab-4bb4-afbf-658c422cd60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4:TaxCatchAll" minOccurs="0"/>
                <xsd:element ref="ns3:MediaServiceGenerationTime" minOccurs="0"/>
                <xsd:element ref="ns3:MediaServiceEventHashCode" minOccurs="0"/>
                <xsd:element ref="ns3:MediaServiceOCR" minOccurs="0"/>
                <xsd:element ref="ns4:SharedWithUsers" minOccurs="0"/>
                <xsd:element ref="ns4:SharedWithDetails" minOccurs="0"/>
                <xsd:element ref="ns3:MediaServiceLocation"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0bfff4-67be-4a96-b973-4401e8ac16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2aeb96-693d-4a38-af2e-b31719837d9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f09cdffa-e90a-4605-8479-4e144b23b794"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3" nillable="true" ma:displayName="Location" ma:description="" ma:indexed="true"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11830fd-edab-4bb4-afbf-658c422cd60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c9b880fe-e94d-4955-8144-fea6140a0b42}" ma:internalName="TaxCatchAll" ma:showField="CatchAllData" ma:web="311830fd-edab-4bb4-afbf-658c422cd60d">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TaxCatchAll xmlns="311830fd-edab-4bb4-afbf-658c422cd60d" xsi:nil="true"/>
    <lcf76f155ced4ddcb4097134ff3c332f xmlns="c12aeb96-693d-4a38-af2e-b31719837d9a">
      <Terms xmlns="http://schemas.microsoft.com/office/infopath/2007/PartnerControls"/>
    </lcf76f155ced4ddcb4097134ff3c332f>
    <_dlc_DocId xmlns="6a0bfff4-67be-4a96-b973-4401e8ac1668">TMSDE-177636704-51338</_dlc_DocId>
    <_dlc_DocIdUrl xmlns="6a0bfff4-67be-4a96-b973-4401e8ac1668">
      <Url>https://historicroyalpalaces2.sharepoint.com/sites/TMS_Digital_Engagement_Workspace/_layouts/15/DocIdRedir.aspx?ID=TMSDE-177636704-51338</Url>
      <Description>TMSDE-177636704-51338</Description>
    </_dlc_DocIdUrl>
  </documentManagement>
</p:properties>
</file>

<file path=customXml/itemProps1.xml><?xml version="1.0" encoding="utf-8"?>
<ds:datastoreItem xmlns:ds="http://schemas.openxmlformats.org/officeDocument/2006/customXml" ds:itemID="{C0030D5B-6789-49D1-99AB-264A2132AD62}">
  <ds:schemaRefs>
    <ds:schemaRef ds:uri="311830fd-edab-4bb4-afbf-658c422cd60d"/>
    <ds:schemaRef ds:uri="6a0bfff4-67be-4a96-b973-4401e8ac1668"/>
    <ds:schemaRef ds:uri="c12aeb96-693d-4a38-af2e-b31719837d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02B4040-C9BE-43E3-B72E-629E0AD4773F}">
  <ds:schemaRefs>
    <ds:schemaRef ds:uri="http://schemas.microsoft.com/sharepoint/v3/contenttype/forms"/>
  </ds:schemaRefs>
</ds:datastoreItem>
</file>

<file path=customXml/itemProps3.xml><?xml version="1.0" encoding="utf-8"?>
<ds:datastoreItem xmlns:ds="http://schemas.openxmlformats.org/officeDocument/2006/customXml" ds:itemID="{5D54BCE2-85C8-47AF-BDBF-B2E22657256F}">
  <ds:schemaRefs>
    <ds:schemaRef ds:uri="http://schemas.microsoft.com/sharepoint/events"/>
  </ds:schemaRefs>
</ds:datastoreItem>
</file>

<file path=customXml/itemProps4.xml><?xml version="1.0" encoding="utf-8"?>
<ds:datastoreItem xmlns:ds="http://schemas.openxmlformats.org/officeDocument/2006/customXml" ds:itemID="{8AB62878-F1C3-4B9A-AD64-5347B783D449}">
  <ds:schemaRefs>
    <ds:schemaRef ds:uri="311830fd-edab-4bb4-afbf-658c422cd60d"/>
    <ds:schemaRef ds:uri="6a0bfff4-67be-4a96-b973-4401e8ac1668"/>
    <ds:schemaRef ds:uri="c12aeb96-693d-4a38-af2e-b31719837d9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TotalTime>
  <Words>3575</Words>
  <Application>Microsoft Office PowerPoint</Application>
  <PresentationFormat>Widescreen</PresentationFormat>
  <Paragraphs>288</Paragraphs>
  <Slides>11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Georgia</vt:lpstr>
      <vt:lpstr>Open Sans Condensed</vt:lpstr>
      <vt:lpstr>Open Sans Condensed Light</vt:lpstr>
      <vt:lpstr>Office Theme</vt:lpstr>
      <vt:lpstr>HENRY VII</vt:lpstr>
      <vt:lpstr>HENRY VIII</vt:lpstr>
      <vt:lpstr>EDWARD VI</vt:lpstr>
      <vt:lpstr>LADY JANE GREY</vt:lpstr>
      <vt:lpstr>MARY I</vt:lpstr>
      <vt:lpstr>ELIZABETH I</vt:lpstr>
      <vt:lpstr>TEMPLATE WORKSHEET</vt:lpstr>
      <vt:lpstr>VOCABULARY LIST</vt:lpstr>
      <vt:lpstr>VOCABULARY LIST 2</vt:lpstr>
      <vt:lpstr>VOCABULARY LIST 3</vt:lpstr>
      <vt:lpstr>VOCABULARY LIST 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Crockard</dc:creator>
  <cp:lastModifiedBy>B Smith</cp:lastModifiedBy>
  <cp:revision>2</cp:revision>
  <dcterms:created xsi:type="dcterms:W3CDTF">2023-08-03T09:37:27Z</dcterms:created>
  <dcterms:modified xsi:type="dcterms:W3CDTF">2026-07-03T15:58:03Z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0x0101004EAA7BB1E696494FA908917864DD3D3C</vt:lpwstr>
  </property>
  <property fmtid="{D5CDD505-2E9C-101B-9397-08002B2CF9AE}" pid="3" name="_dlc_DocIdItemGuid">
    <vt:lpwstr>a37ade6f-e095-4ca3-a3cc-715c7cde3ddd</vt:lpwstr>
  </property>
  <property fmtid="{D5CDD505-2E9C-101B-9397-08002B2CF9AE}" pid="4" name="MediaServiceImageTags">
    <vt:lpwstr/>
  </property>
</Properties>
</file>