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23"/>
  </p:notesMasterIdLst>
  <p:sldIdLst>
    <p:sldId id="257" r:id="rId5"/>
    <p:sldId id="291" r:id="rId6"/>
    <p:sldId id="259" r:id="rId7"/>
    <p:sldId id="304" r:id="rId8"/>
    <p:sldId id="311" r:id="rId9"/>
    <p:sldId id="312" r:id="rId10"/>
    <p:sldId id="313" r:id="rId11"/>
    <p:sldId id="305" r:id="rId12"/>
    <p:sldId id="306" r:id="rId13"/>
    <p:sldId id="274" r:id="rId14"/>
    <p:sldId id="282" r:id="rId15"/>
    <p:sldId id="309" r:id="rId16"/>
    <p:sldId id="310" r:id="rId17"/>
    <p:sldId id="314" r:id="rId18"/>
    <p:sldId id="315" r:id="rId19"/>
    <p:sldId id="299" r:id="rId20"/>
    <p:sldId id="303" r:id="rId21"/>
    <p:sldId id="308" r:id="rId2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9779F8E-029C-4465-A458-FA5A74631445}" v="66" dt="2025-06-25T12:09:43.4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0287" autoAdjust="0"/>
    <p:restoredTop sz="94660"/>
  </p:normalViewPr>
  <p:slideViewPr>
    <p:cSldViewPr snapToGrid="0" showGuides="1">
      <p:cViewPr varScale="1">
        <p:scale>
          <a:sx n="46" d="100"/>
          <a:sy n="46" d="100"/>
        </p:scale>
        <p:origin x="1756" y="80"/>
      </p:cViewPr>
      <p:guideLst>
        <p:guide orient="horz" pos="3120"/>
        <p:guide pos="2160"/>
      </p:guideLst>
    </p:cSldViewPr>
  </p:slideViewPr>
  <p:notesTextViewPr>
    <p:cViewPr>
      <p:scale>
        <a:sx n="1" d="1"/>
        <a:sy n="1" d="1"/>
      </p:scale>
      <p:origin x="0" y="0"/>
    </p:cViewPr>
  </p:notesTextViewPr>
  <p:sorterViewPr>
    <p:cViewPr>
      <p:scale>
        <a:sx n="100" d="100"/>
        <a:sy n="100" d="100"/>
      </p:scale>
      <p:origin x="0" y="-742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 Bond" userId="b8f552d3-93a7-4b73-b6e9-8a09ddcb842f" providerId="ADAL" clId="{89779F8E-029C-4465-A458-FA5A74631445}"/>
    <pc:docChg chg="undo custSel delSld modSld">
      <pc:chgData name="E Bond" userId="b8f552d3-93a7-4b73-b6e9-8a09ddcb842f" providerId="ADAL" clId="{89779F8E-029C-4465-A458-FA5A74631445}" dt="2025-06-25T12:09:47.676" v="261" actId="1076"/>
      <pc:docMkLst>
        <pc:docMk/>
      </pc:docMkLst>
      <pc:sldChg chg="modSp mod">
        <pc:chgData name="E Bond" userId="b8f552d3-93a7-4b73-b6e9-8a09ddcb842f" providerId="ADAL" clId="{89779F8E-029C-4465-A458-FA5A74631445}" dt="2025-06-24T08:27:36.237" v="85" actId="20577"/>
        <pc:sldMkLst>
          <pc:docMk/>
          <pc:sldMk cId="4106949834" sldId="291"/>
        </pc:sldMkLst>
        <pc:spChg chg="mod">
          <ac:chgData name="E Bond" userId="b8f552d3-93a7-4b73-b6e9-8a09ddcb842f" providerId="ADAL" clId="{89779F8E-029C-4465-A458-FA5A74631445}" dt="2025-06-24T08:27:36.237" v="85" actId="20577"/>
          <ac:spMkLst>
            <pc:docMk/>
            <pc:sldMk cId="4106949834" sldId="291"/>
            <ac:spMk id="3" creationId="{DAA6624C-AC89-419A-8363-CE0FFFC248FD}"/>
          </ac:spMkLst>
        </pc:spChg>
      </pc:sldChg>
      <pc:sldChg chg="addSp delSp modSp mod">
        <pc:chgData name="E Bond" userId="b8f552d3-93a7-4b73-b6e9-8a09ddcb842f" providerId="ADAL" clId="{89779F8E-029C-4465-A458-FA5A74631445}" dt="2025-06-25T12:09:47.676" v="261" actId="1076"/>
        <pc:sldMkLst>
          <pc:docMk/>
          <pc:sldMk cId="1673965450" sldId="299"/>
        </pc:sldMkLst>
        <pc:spChg chg="add mod">
          <ac:chgData name="E Bond" userId="b8f552d3-93a7-4b73-b6e9-8a09ddcb842f" providerId="ADAL" clId="{89779F8E-029C-4465-A458-FA5A74631445}" dt="2025-06-25T11:36:35.920" v="246" actId="1076"/>
          <ac:spMkLst>
            <pc:docMk/>
            <pc:sldMk cId="1673965450" sldId="299"/>
            <ac:spMk id="18" creationId="{0E792C71-FBD4-4FD5-8B9F-B5A60C73C66F}"/>
          </ac:spMkLst>
        </pc:spChg>
        <pc:spChg chg="mod">
          <ac:chgData name="E Bond" userId="b8f552d3-93a7-4b73-b6e9-8a09ddcb842f" providerId="ADAL" clId="{89779F8E-029C-4465-A458-FA5A74631445}" dt="2025-06-25T11:35:54.169" v="236" actId="20577"/>
          <ac:spMkLst>
            <pc:docMk/>
            <pc:sldMk cId="1673965450" sldId="299"/>
            <ac:spMk id="29" creationId="{00000000-0000-0000-0000-000000000000}"/>
          </ac:spMkLst>
        </pc:spChg>
        <pc:spChg chg="mod">
          <ac:chgData name="E Bond" userId="b8f552d3-93a7-4b73-b6e9-8a09ddcb842f" providerId="ADAL" clId="{89779F8E-029C-4465-A458-FA5A74631445}" dt="2025-06-25T11:36:32.143" v="245" actId="1076"/>
          <ac:spMkLst>
            <pc:docMk/>
            <pc:sldMk cId="1673965450" sldId="299"/>
            <ac:spMk id="33" creationId="{22849B12-F086-453F-B3CA-B97FE98CC5E5}"/>
          </ac:spMkLst>
        </pc:spChg>
        <pc:spChg chg="del mod">
          <ac:chgData name="E Bond" userId="b8f552d3-93a7-4b73-b6e9-8a09ddcb842f" providerId="ADAL" clId="{89779F8E-029C-4465-A458-FA5A74631445}" dt="2025-06-25T11:34:58.314" v="179" actId="478"/>
          <ac:spMkLst>
            <pc:docMk/>
            <pc:sldMk cId="1673965450" sldId="299"/>
            <ac:spMk id="52" creationId="{A76971F8-D711-4F88-9131-F0D6B6DB7024}"/>
          </ac:spMkLst>
        </pc:spChg>
        <pc:spChg chg="mod">
          <ac:chgData name="E Bond" userId="b8f552d3-93a7-4b73-b6e9-8a09ddcb842f" providerId="ADAL" clId="{89779F8E-029C-4465-A458-FA5A74631445}" dt="2025-06-25T11:35:30.037" v="185" actId="1076"/>
          <ac:spMkLst>
            <pc:docMk/>
            <pc:sldMk cId="1673965450" sldId="299"/>
            <ac:spMk id="54" creationId="{BC48071D-5E99-4F57-8869-28818E756D5E}"/>
          </ac:spMkLst>
        </pc:spChg>
        <pc:spChg chg="mod">
          <ac:chgData name="E Bond" userId="b8f552d3-93a7-4b73-b6e9-8a09ddcb842f" providerId="ADAL" clId="{89779F8E-029C-4465-A458-FA5A74631445}" dt="2025-06-25T11:35:19.913" v="183" actId="1076"/>
          <ac:spMkLst>
            <pc:docMk/>
            <pc:sldMk cId="1673965450" sldId="299"/>
            <ac:spMk id="55" creationId="{85F6D3EB-1CB5-4B15-8C60-D76B172DA86A}"/>
          </ac:spMkLst>
        </pc:spChg>
        <pc:spChg chg="add mod">
          <ac:chgData name="E Bond" userId="b8f552d3-93a7-4b73-b6e9-8a09ddcb842f" providerId="ADAL" clId="{89779F8E-029C-4465-A458-FA5A74631445}" dt="2025-06-25T12:09:47.676" v="261" actId="1076"/>
          <ac:spMkLst>
            <pc:docMk/>
            <pc:sldMk cId="1673965450" sldId="299"/>
            <ac:spMk id="59" creationId="{10A2FEEA-B480-46E2-B051-D51C9F5D7663}"/>
          </ac:spMkLst>
        </pc:spChg>
        <pc:picChg chg="mod">
          <ac:chgData name="E Bond" userId="b8f552d3-93a7-4b73-b6e9-8a09ddcb842f" providerId="ADAL" clId="{89779F8E-029C-4465-A458-FA5A74631445}" dt="2025-06-25T11:35:04.580" v="181" actId="14100"/>
          <ac:picMkLst>
            <pc:docMk/>
            <pc:sldMk cId="1673965450" sldId="299"/>
            <ac:picMk id="6" creationId="{3F8DE134-CB98-4385-B70C-926CFDF05049}"/>
          </ac:picMkLst>
        </pc:picChg>
        <pc:picChg chg="add mod">
          <ac:chgData name="E Bond" userId="b8f552d3-93a7-4b73-b6e9-8a09ddcb842f" providerId="ADAL" clId="{89779F8E-029C-4465-A458-FA5A74631445}" dt="2025-06-25T11:38:00.991" v="251" actId="1076"/>
          <ac:picMkLst>
            <pc:docMk/>
            <pc:sldMk cId="1673965450" sldId="299"/>
            <ac:picMk id="8" creationId="{44565959-F6F1-4E55-8022-76DFBAFAC74C}"/>
          </ac:picMkLst>
        </pc:picChg>
        <pc:picChg chg="del">
          <ac:chgData name="E Bond" userId="b8f552d3-93a7-4b73-b6e9-8a09ddcb842f" providerId="ADAL" clId="{89779F8E-029C-4465-A458-FA5A74631445}" dt="2025-06-25T11:34:53.013" v="178" actId="478"/>
          <ac:picMkLst>
            <pc:docMk/>
            <pc:sldMk cId="1673965450" sldId="299"/>
            <ac:picMk id="15" creationId="{628FF31B-5198-45E8-BDCF-854CAD32B7DC}"/>
          </ac:picMkLst>
        </pc:picChg>
      </pc:sldChg>
      <pc:sldChg chg="modSp mod">
        <pc:chgData name="E Bond" userId="b8f552d3-93a7-4b73-b6e9-8a09ddcb842f" providerId="ADAL" clId="{89779F8E-029C-4465-A458-FA5A74631445}" dt="2025-06-24T08:24:03.587" v="8" actId="20577"/>
        <pc:sldMkLst>
          <pc:docMk/>
          <pc:sldMk cId="3972118055" sldId="314"/>
        </pc:sldMkLst>
        <pc:spChg chg="mod">
          <ac:chgData name="E Bond" userId="b8f552d3-93a7-4b73-b6e9-8a09ddcb842f" providerId="ADAL" clId="{89779F8E-029C-4465-A458-FA5A74631445}" dt="2025-06-24T08:24:03.587" v="8" actId="20577"/>
          <ac:spMkLst>
            <pc:docMk/>
            <pc:sldMk cId="3972118055" sldId="314"/>
            <ac:spMk id="4" creationId="{3283E0A7-B572-48DF-8CC8-2EEC355CC6AB}"/>
          </ac:spMkLst>
        </pc:spChg>
      </pc:sldChg>
      <pc:sldChg chg="del">
        <pc:chgData name="E Bond" userId="b8f552d3-93a7-4b73-b6e9-8a09ddcb842f" providerId="ADAL" clId="{89779F8E-029C-4465-A458-FA5A74631445}" dt="2025-06-24T08:23:34.527" v="0" actId="47"/>
        <pc:sldMkLst>
          <pc:docMk/>
          <pc:sldMk cId="3452887843" sldId="31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5F09FC0-8CFC-4BCF-B6EE-8F47DECB1E05}" type="datetimeFigureOut">
              <a:rPr lang="en-GB" smtClean="0"/>
              <a:t>25/06/2025</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47927-748E-47FB-931B-3DECA6CCC319}" type="slidenum">
              <a:rPr lang="en-GB" smtClean="0"/>
              <a:t>‹#›</a:t>
            </a:fld>
            <a:endParaRPr lang="en-GB"/>
          </a:p>
        </p:txBody>
      </p:sp>
    </p:spTree>
    <p:extLst>
      <p:ext uri="{BB962C8B-B14F-4D97-AF65-F5344CB8AC3E}">
        <p14:creationId xmlns:p14="http://schemas.microsoft.com/office/powerpoint/2010/main" val="22404774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62C3D27-FD62-48F9-85E3-41F0E8C29BB2}" type="datetime1">
              <a:rPr lang="en-GB" smtClean="0"/>
              <a:t>25/06/2025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1585073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8657A4-EA64-4A25-A368-02F10012D14B}" type="datetime1">
              <a:rPr lang="en-GB" smtClean="0"/>
              <a:t>25/06/2025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00103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1A716E-3428-46D9-B551-1553AFD9F97B}" type="datetime1">
              <a:rPr lang="en-GB" smtClean="0"/>
              <a:t>25/06/2025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560165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D08D674-3510-4F7E-9731-B80FA2AD5A84}" type="datetime1">
              <a:rPr lang="en-GB" smtClean="0"/>
              <a:t>25/06/2025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50485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89E6631-AE82-4686-B9A1-7C94D08FA939}" type="datetime1">
              <a:rPr lang="en-GB" smtClean="0"/>
              <a:t>25/06/2025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2108626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277605-1B5C-48FD-A50C-7DAB474DEBDE}" type="datetime1">
              <a:rPr lang="en-GB" smtClean="0"/>
              <a:t>25/06/2025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50329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A2DF04-C61D-49FD-951D-CDEBAFB259D7}" type="datetime1">
              <a:rPr lang="en-GB" smtClean="0"/>
              <a:t>25/06/2025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6889574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1F5103F4-F923-4EDF-A6D5-E15CBD9E4479}" type="datetime1">
              <a:rPr lang="en-GB" smtClean="0"/>
              <a:t>25/06/2025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016456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35153BEF-36BE-4950-A6B1-0E202982A9C3}" type="datetime1">
              <a:rPr lang="en-GB" smtClean="0"/>
              <a:t>25/06/2025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2544335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080F8C-5B0E-424E-97FF-DADE5088C92E}" type="datetime1">
              <a:rPr lang="en-GB" smtClean="0"/>
              <a:t>25/06/2025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8447650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7901AE-B2C9-47C7-950D-6C0CDD26EFC9}" type="datetime1">
              <a:rPr lang="en-GB" smtClean="0"/>
              <a:t>25/06/2025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67456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C3EA93D-1215-4E68-A34D-D6CC0A17E97D}" type="datetime1">
              <a:rPr lang="en-GB" smtClean="0"/>
              <a:t>25/06/2025</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42197ACC-EB3C-4466-A41B-F6CC006DF8B4}" type="slidenum">
              <a:rPr lang="en-GB" smtClean="0"/>
              <a:t>‹#›</a:t>
            </a:fld>
            <a:endParaRPr lang="en-GB"/>
          </a:p>
        </p:txBody>
      </p:sp>
    </p:spTree>
    <p:extLst>
      <p:ext uri="{BB962C8B-B14F-4D97-AF65-F5344CB8AC3E}">
        <p14:creationId xmlns:p14="http://schemas.microsoft.com/office/powerpoint/2010/main" val="383177751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7Cgpfw4z8cw" TargetMode="Externa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hyperlink" Target="https://www.youtube.com/watch?v=P-wh2AEhlOc"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 Id="rId9" Type="http://schemas.openxmlformats.org/officeDocument/2006/relationships/image" Target="../media/image17.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30.png"/><Relationship Id="rId3" Type="http://schemas.openxmlformats.org/officeDocument/2006/relationships/image" Target="../media/image20.jpeg"/><Relationship Id="rId7" Type="http://schemas.openxmlformats.org/officeDocument/2006/relationships/image" Target="../media/image24.jpeg"/><Relationship Id="rId12" Type="http://schemas.openxmlformats.org/officeDocument/2006/relationships/image" Target="../media/image29.png"/><Relationship Id="rId17" Type="http://schemas.openxmlformats.org/officeDocument/2006/relationships/hyperlink" Target="https://www.youtube.com/watch?v=PkssqscrrrU" TargetMode="External"/><Relationship Id="rId2" Type="http://schemas.openxmlformats.org/officeDocument/2006/relationships/image" Target="../media/image19.png"/><Relationship Id="rId16"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23.jpeg"/><Relationship Id="rId11" Type="http://schemas.openxmlformats.org/officeDocument/2006/relationships/image" Target="../media/image28.png"/><Relationship Id="rId5" Type="http://schemas.openxmlformats.org/officeDocument/2006/relationships/image" Target="../media/image22.jpeg"/><Relationship Id="rId15" Type="http://schemas.openxmlformats.org/officeDocument/2006/relationships/hyperlink" Target="https://www.youtube.com/watch?v=Rw_aVnlp0JY" TargetMode="External"/><Relationship Id="rId10" Type="http://schemas.openxmlformats.org/officeDocument/2006/relationships/image" Target="../media/image27.png"/><Relationship Id="rId4" Type="http://schemas.openxmlformats.org/officeDocument/2006/relationships/image" Target="../media/image21.jpeg"/><Relationship Id="rId9" Type="http://schemas.openxmlformats.org/officeDocument/2006/relationships/image" Target="../media/image26.jpeg"/><Relationship Id="rId14" Type="http://schemas.openxmlformats.org/officeDocument/2006/relationships/image" Target="../media/image3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mailto:ebond518@stj.kent.sch.uk" TargetMode="External"/><Relationship Id="rId2" Type="http://schemas.openxmlformats.org/officeDocument/2006/relationships/hyperlink" Target="https://qualifications.pearson.com/en/qualifications/btec-nationals/early-childhood-development-aaq.html" TargetMode="External"/><Relationship Id="rId1" Type="http://schemas.openxmlformats.org/officeDocument/2006/relationships/slideLayout" Target="../slideLayouts/slideLayout2.xml"/><Relationship Id="rId4" Type="http://schemas.openxmlformats.org/officeDocument/2006/relationships/image" Target="../media/image3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97200"/>
            <a:ext cx="6858000" cy="1287031"/>
          </a:xfrm>
        </p:spPr>
        <p:txBody>
          <a:bodyPr>
            <a:normAutofit/>
          </a:bodyPr>
          <a:lstStyle/>
          <a:p>
            <a:pPr algn="ctr"/>
            <a:r>
              <a:rPr lang="en-GB" b="1" dirty="0">
                <a:latin typeface="+mn-lt"/>
              </a:rPr>
              <a:t>Level 3 BTEC Extended Certificate</a:t>
            </a:r>
            <a:br>
              <a:rPr lang="en-GB" b="1" dirty="0">
                <a:latin typeface="+mn-lt"/>
              </a:rPr>
            </a:br>
            <a:r>
              <a:rPr lang="en-GB" b="1" dirty="0">
                <a:latin typeface="+mn-lt"/>
              </a:rPr>
              <a:t>Early Childhood Development</a:t>
            </a:r>
          </a:p>
        </p:txBody>
      </p:sp>
      <p:sp>
        <p:nvSpPr>
          <p:cNvPr id="15" name="Title 1"/>
          <p:cNvSpPr txBox="1">
            <a:spLocks/>
          </p:cNvSpPr>
          <p:nvPr/>
        </p:nvSpPr>
        <p:spPr>
          <a:xfrm>
            <a:off x="252072" y="8515650"/>
            <a:ext cx="6353855" cy="1007481"/>
          </a:xfrm>
          <a:prstGeom prst="rect">
            <a:avLst/>
          </a:prstGeom>
        </p:spPr>
        <p:txBody>
          <a:bodyPr vert="horz" lIns="91440" tIns="45720" rIns="91440" bIns="45720" rtlCol="0" anchor="ctr">
            <a:normAutofit fontScale="92500"/>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dirty="0">
                <a:latin typeface="+mn-lt"/>
              </a:rPr>
              <a:t>Passport to Sixth Form </a:t>
            </a:r>
          </a:p>
          <a:p>
            <a:pPr algn="ctr"/>
            <a:r>
              <a:rPr lang="en-GB" dirty="0">
                <a:latin typeface="+mn-lt"/>
              </a:rPr>
              <a:t>Name: </a:t>
            </a:r>
            <a:r>
              <a:rPr lang="en-GB" dirty="0"/>
              <a:t>________________________</a:t>
            </a:r>
          </a:p>
        </p:txBody>
      </p:sp>
      <p:sp>
        <p:nvSpPr>
          <p:cNvPr id="3" name="Slide Number Placeholder 2">
            <a:extLst>
              <a:ext uri="{FF2B5EF4-FFF2-40B4-BE49-F238E27FC236}">
                <a16:creationId xmlns:a16="http://schemas.microsoft.com/office/drawing/2014/main" id="{7AB1FB7D-3A11-4DBA-A475-0BF02AB95265}"/>
              </a:ext>
            </a:extLst>
          </p:cNvPr>
          <p:cNvSpPr>
            <a:spLocks noGrp="1"/>
          </p:cNvSpPr>
          <p:nvPr>
            <p:ph type="sldNum" sz="quarter" idx="12"/>
          </p:nvPr>
        </p:nvSpPr>
        <p:spPr/>
        <p:txBody>
          <a:bodyPr/>
          <a:lstStyle/>
          <a:p>
            <a:fld id="{42197ACC-EB3C-4466-A41B-F6CC006DF8B4}" type="slidenum">
              <a:rPr lang="en-GB" smtClean="0"/>
              <a:t>1</a:t>
            </a:fld>
            <a:endParaRPr lang="en-GB" dirty="0"/>
          </a:p>
        </p:txBody>
      </p:sp>
      <p:pic>
        <p:nvPicPr>
          <p:cNvPr id="5" name="Picture 4">
            <a:extLst>
              <a:ext uri="{FF2B5EF4-FFF2-40B4-BE49-F238E27FC236}">
                <a16:creationId xmlns:a16="http://schemas.microsoft.com/office/drawing/2014/main" id="{7CF79D3C-3F2C-4B7B-9B00-93A93E9C5C5F}"/>
              </a:ext>
            </a:extLst>
          </p:cNvPr>
          <p:cNvPicPr>
            <a:picLocks noChangeAspect="1"/>
          </p:cNvPicPr>
          <p:nvPr/>
        </p:nvPicPr>
        <p:blipFill>
          <a:blip r:embed="rId2"/>
          <a:stretch>
            <a:fillRect/>
          </a:stretch>
        </p:blipFill>
        <p:spPr>
          <a:xfrm>
            <a:off x="700998" y="1442436"/>
            <a:ext cx="5456001" cy="7021127"/>
          </a:xfrm>
          <a:prstGeom prst="rect">
            <a:avLst/>
          </a:prstGeom>
        </p:spPr>
      </p:pic>
    </p:spTree>
    <p:extLst>
      <p:ext uri="{BB962C8B-B14F-4D97-AF65-F5344CB8AC3E}">
        <p14:creationId xmlns:p14="http://schemas.microsoft.com/office/powerpoint/2010/main" val="381024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5BA8C-729F-44B3-A80A-313E739313C7}"/>
              </a:ext>
            </a:extLst>
          </p:cNvPr>
          <p:cNvSpPr>
            <a:spLocks noGrp="1"/>
          </p:cNvSpPr>
          <p:nvPr>
            <p:ph type="title"/>
          </p:nvPr>
        </p:nvSpPr>
        <p:spPr>
          <a:xfrm>
            <a:off x="471486" y="152270"/>
            <a:ext cx="5915025" cy="1110895"/>
          </a:xfrm>
        </p:spPr>
        <p:txBody>
          <a:bodyPr/>
          <a:lstStyle/>
          <a:p>
            <a:pPr algn="ctr"/>
            <a:r>
              <a:rPr lang="en-GB" b="1" u="sng" dirty="0">
                <a:latin typeface="+mn-lt"/>
              </a:rPr>
              <a:t>Contents</a:t>
            </a:r>
          </a:p>
        </p:txBody>
      </p:sp>
      <p:sp>
        <p:nvSpPr>
          <p:cNvPr id="3" name="Content Placeholder 2">
            <a:extLst>
              <a:ext uri="{FF2B5EF4-FFF2-40B4-BE49-F238E27FC236}">
                <a16:creationId xmlns:a16="http://schemas.microsoft.com/office/drawing/2014/main" id="{DAA6624C-AC89-419A-8363-CE0FFFC248FD}"/>
              </a:ext>
            </a:extLst>
          </p:cNvPr>
          <p:cNvSpPr>
            <a:spLocks noGrp="1"/>
          </p:cNvSpPr>
          <p:nvPr>
            <p:ph idx="1"/>
          </p:nvPr>
        </p:nvSpPr>
        <p:spPr>
          <a:xfrm>
            <a:off x="266701" y="1494014"/>
            <a:ext cx="6305550" cy="5668786"/>
          </a:xfrm>
        </p:spPr>
        <p:txBody>
          <a:bodyPr>
            <a:normAutofit/>
          </a:bodyPr>
          <a:lstStyle/>
          <a:p>
            <a:pPr marL="0" indent="0">
              <a:buNone/>
            </a:pPr>
            <a:r>
              <a:rPr lang="en-GB" dirty="0"/>
              <a:t>What will I be studying?				Page 3</a:t>
            </a:r>
          </a:p>
          <a:p>
            <a:pPr marL="0" indent="0">
              <a:buNone/>
            </a:pPr>
            <a:r>
              <a:rPr lang="en-GB" dirty="0"/>
              <a:t>Theorists that study child development	Page 5, 6, 7</a:t>
            </a:r>
          </a:p>
          <a:p>
            <a:pPr marL="0" indent="0">
              <a:buNone/>
            </a:pPr>
            <a:r>
              <a:rPr lang="en-GB" dirty="0"/>
              <a:t>Social stages of play	 			Page 8</a:t>
            </a:r>
          </a:p>
          <a:p>
            <a:pPr marL="0" indent="0">
              <a:buNone/>
            </a:pPr>
            <a:r>
              <a:rPr lang="en-GB" dirty="0"/>
              <a:t>True or false 					Page 9 </a:t>
            </a:r>
          </a:p>
          <a:p>
            <a:pPr marL="0" indent="0">
              <a:buNone/>
            </a:pPr>
            <a:r>
              <a:rPr lang="en-GB" dirty="0"/>
              <a:t>Key word glossary 					Page 10-11</a:t>
            </a:r>
          </a:p>
          <a:p>
            <a:pPr marL="0" indent="0">
              <a:buNone/>
            </a:pPr>
            <a:r>
              <a:rPr lang="en-GB" dirty="0"/>
              <a:t>Factors affecting growth				Page 12-13</a:t>
            </a:r>
          </a:p>
          <a:p>
            <a:pPr marL="0" indent="0">
              <a:buNone/>
            </a:pPr>
            <a:r>
              <a:rPr lang="en-GB" dirty="0"/>
              <a:t>Research careers 					Page 15, 16</a:t>
            </a:r>
          </a:p>
          <a:p>
            <a:pPr marL="0" indent="0">
              <a:buNone/>
            </a:pPr>
            <a:r>
              <a:rPr lang="en-GB" dirty="0"/>
              <a:t>Recommended Netflix and TV programmes	Page 17, 18</a:t>
            </a:r>
          </a:p>
          <a:p>
            <a:pPr marL="0" indent="0">
              <a:buNone/>
            </a:pPr>
            <a:r>
              <a:rPr lang="en-GB" dirty="0"/>
              <a:t>Passport checklist for September		Page 19</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4" name="Slide Number Placeholder 3">
            <a:extLst>
              <a:ext uri="{FF2B5EF4-FFF2-40B4-BE49-F238E27FC236}">
                <a16:creationId xmlns:a16="http://schemas.microsoft.com/office/drawing/2014/main" id="{8F421C19-CCFE-45F4-9083-F683F0911CFD}"/>
              </a:ext>
            </a:extLst>
          </p:cNvPr>
          <p:cNvSpPr>
            <a:spLocks noGrp="1"/>
          </p:cNvSpPr>
          <p:nvPr>
            <p:ph type="sldNum" sz="quarter" idx="12"/>
          </p:nvPr>
        </p:nvSpPr>
        <p:spPr/>
        <p:txBody>
          <a:bodyPr/>
          <a:lstStyle/>
          <a:p>
            <a:fld id="{42197ACC-EB3C-4466-A41B-F6CC006DF8B4}" type="slidenum">
              <a:rPr lang="en-GB" smtClean="0"/>
              <a:t>2</a:t>
            </a:fld>
            <a:endParaRPr lang="en-GB"/>
          </a:p>
        </p:txBody>
      </p:sp>
      <p:pic>
        <p:nvPicPr>
          <p:cNvPr id="6146" name="Picture 2" descr="Cornell Cooperative Extension | Babies and Young Children">
            <a:extLst>
              <a:ext uri="{FF2B5EF4-FFF2-40B4-BE49-F238E27FC236}">
                <a16:creationId xmlns:a16="http://schemas.microsoft.com/office/drawing/2014/main" id="{EBB81010-90E7-45D9-AC26-B80E9A6375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5810" y="6701879"/>
            <a:ext cx="5286375" cy="2638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69498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730" y="214584"/>
            <a:ext cx="6458702" cy="699816"/>
          </a:xfrm>
        </p:spPr>
        <p:txBody>
          <a:bodyPr/>
          <a:lstStyle/>
          <a:p>
            <a:pPr algn="ctr"/>
            <a:r>
              <a:rPr lang="en-GB" b="1" u="sng" dirty="0">
                <a:latin typeface="+mn-lt"/>
              </a:rPr>
              <a:t>What will I be studying?</a:t>
            </a:r>
          </a:p>
        </p:txBody>
      </p:sp>
      <p:sp>
        <p:nvSpPr>
          <p:cNvPr id="3" name="Content Placeholder 2"/>
          <p:cNvSpPr>
            <a:spLocks noGrp="1"/>
          </p:cNvSpPr>
          <p:nvPr>
            <p:ph idx="1"/>
          </p:nvPr>
        </p:nvSpPr>
        <p:spPr>
          <a:xfrm>
            <a:off x="182730" y="914400"/>
            <a:ext cx="6458702" cy="8743950"/>
          </a:xfrm>
        </p:spPr>
        <p:txBody>
          <a:bodyPr>
            <a:normAutofit/>
          </a:bodyPr>
          <a:lstStyle/>
          <a:p>
            <a:pPr marL="0" indent="0">
              <a:buNone/>
            </a:pPr>
            <a:r>
              <a:rPr lang="en-US" sz="1200" dirty="0"/>
              <a:t>To achieve this qualification, you must successfully complete 4 compulsory units. This qualification is equivalent in size to one A Level. There are four units; two of these are external, this means these are exams. This qualification gives an introduction to study of the early years setting sector and will enable you to apply for a wide range of degree courses or support progression to higher education; however, this qualification will also be relevant to progress directly to employment, through an Early Years Educator Apprenticeship.</a:t>
            </a:r>
          </a:p>
          <a:p>
            <a:pPr marL="0" indent="0">
              <a:buNone/>
            </a:pPr>
            <a:endParaRPr lang="en-GB" sz="1200" b="1" dirty="0">
              <a:solidFill>
                <a:srgbClr val="00B050"/>
              </a:solidFill>
            </a:endParaRPr>
          </a:p>
          <a:p>
            <a:pPr marL="0" indent="0">
              <a:buNone/>
            </a:pPr>
            <a:r>
              <a:rPr lang="en-GB" sz="1200" b="1" dirty="0">
                <a:solidFill>
                  <a:srgbClr val="00B050"/>
                </a:solidFill>
              </a:rPr>
              <a:t>EXAMS</a:t>
            </a:r>
          </a:p>
          <a:p>
            <a:pPr marL="0" indent="0">
              <a:buNone/>
              <a:defRPr/>
            </a:pPr>
            <a:r>
              <a:rPr lang="en-GB" sz="1200" b="1" u="sng" dirty="0"/>
              <a:t>Unit 1: </a:t>
            </a:r>
            <a:r>
              <a:rPr lang="en-GB" sz="1200" b="1" dirty="0"/>
              <a:t>Children’s Development (90GLH) </a:t>
            </a:r>
          </a:p>
          <a:p>
            <a:pPr marL="0" indent="0">
              <a:buNone/>
              <a:defRPr/>
            </a:pPr>
            <a:r>
              <a:rPr lang="en-GB" sz="1200" dirty="0"/>
              <a:t>You will explore children’s developmental progress from birth up to eight years. You will examine theories, principles and factors relating to development. </a:t>
            </a:r>
          </a:p>
          <a:p>
            <a:pPr marL="0" indent="0">
              <a:buNone/>
              <a:defRPr/>
            </a:pPr>
            <a:r>
              <a:rPr lang="en-GB" sz="1200" b="1" u="sng" dirty="0"/>
              <a:t>Unit 2: </a:t>
            </a:r>
            <a:r>
              <a:rPr lang="en-GB" sz="1200" b="1" dirty="0"/>
              <a:t>Keeping Children Safe (90GLH)</a:t>
            </a:r>
          </a:p>
          <a:p>
            <a:pPr marL="0" indent="0">
              <a:buNone/>
              <a:defRPr/>
            </a:pPr>
            <a:r>
              <a:rPr lang="en-GB" sz="1200" dirty="0"/>
              <a:t>You will explore the responsibilities of a professional to maintain health and safety as well as ensuring effective safeguarding measures are in place. You will gain an understanding of what to do in an emergency and when to address concerns about a child’s welfare.</a:t>
            </a:r>
          </a:p>
          <a:p>
            <a:pPr marL="0" indent="0">
              <a:buNone/>
              <a:defRPr/>
            </a:pPr>
            <a:endParaRPr lang="en-GB" sz="1200" dirty="0"/>
          </a:p>
          <a:p>
            <a:pPr marL="0" indent="0">
              <a:buNone/>
              <a:defRPr/>
            </a:pPr>
            <a:r>
              <a:rPr lang="en-GB" sz="1200" b="1" dirty="0">
                <a:solidFill>
                  <a:srgbClr val="0070C0"/>
                </a:solidFill>
              </a:rPr>
              <a:t>COURSEWORK</a:t>
            </a:r>
          </a:p>
          <a:p>
            <a:pPr marL="0" indent="0">
              <a:buNone/>
              <a:defRPr/>
            </a:pPr>
            <a:r>
              <a:rPr lang="en-GB" sz="1200" b="1" u="sng" dirty="0"/>
              <a:t>Unit 3: </a:t>
            </a:r>
            <a:r>
              <a:rPr lang="en-GB" sz="1200" b="1" dirty="0"/>
              <a:t>Play and Learning (90GLH)</a:t>
            </a:r>
          </a:p>
          <a:p>
            <a:pPr marL="0" indent="0">
              <a:buNone/>
              <a:defRPr/>
            </a:pPr>
            <a:r>
              <a:rPr lang="en-GB" sz="1200" dirty="0"/>
              <a:t>You will explore the concept of play, the influence of theories and approaches to play, and the benefits of play and learning activities for children. </a:t>
            </a:r>
          </a:p>
          <a:p>
            <a:pPr marL="0" indent="0">
              <a:buNone/>
              <a:defRPr/>
            </a:pPr>
            <a:r>
              <a:rPr lang="en-GB" sz="1200" b="1" u="sng" dirty="0"/>
              <a:t>Unit 4</a:t>
            </a:r>
            <a:r>
              <a:rPr lang="en-GB" sz="1200" b="1" dirty="0"/>
              <a:t>: Research and Reflective Practice in an Early Childhood Setting (90GLH)</a:t>
            </a:r>
          </a:p>
          <a:p>
            <a:pPr marL="0" indent="0">
              <a:buNone/>
              <a:defRPr/>
            </a:pPr>
            <a:r>
              <a:rPr lang="en-GB" sz="1200" dirty="0"/>
              <a:t>You will gain an understanding of how research findings influence policy and provision for children and you will be able to reflect on how this influences on your own behaviour and expectations in the work placement environment.</a:t>
            </a:r>
          </a:p>
          <a:p>
            <a:pPr marL="0" indent="0">
              <a:buNone/>
            </a:pPr>
            <a:endParaRPr lang="en-GB" sz="1200" dirty="0">
              <a:solidFill>
                <a:srgbClr val="00B050"/>
              </a:solidFill>
            </a:endParaRPr>
          </a:p>
        </p:txBody>
      </p:sp>
      <p:sp>
        <p:nvSpPr>
          <p:cNvPr id="4" name="Slide Number Placeholder 3">
            <a:extLst>
              <a:ext uri="{FF2B5EF4-FFF2-40B4-BE49-F238E27FC236}">
                <a16:creationId xmlns:a16="http://schemas.microsoft.com/office/drawing/2014/main" id="{D53CC08F-2E90-42D2-B1B2-FFE3C329967A}"/>
              </a:ext>
            </a:extLst>
          </p:cNvPr>
          <p:cNvSpPr>
            <a:spLocks noGrp="1"/>
          </p:cNvSpPr>
          <p:nvPr>
            <p:ph type="sldNum" sz="quarter" idx="12"/>
          </p:nvPr>
        </p:nvSpPr>
        <p:spPr/>
        <p:txBody>
          <a:bodyPr/>
          <a:lstStyle/>
          <a:p>
            <a:fld id="{42197ACC-EB3C-4466-A41B-F6CC006DF8B4}" type="slidenum">
              <a:rPr lang="en-GB" smtClean="0"/>
              <a:t>3</a:t>
            </a:fld>
            <a:endParaRPr lang="en-GB"/>
          </a:p>
        </p:txBody>
      </p:sp>
      <p:pic>
        <p:nvPicPr>
          <p:cNvPr id="6" name="Picture 5">
            <a:extLst>
              <a:ext uri="{FF2B5EF4-FFF2-40B4-BE49-F238E27FC236}">
                <a16:creationId xmlns:a16="http://schemas.microsoft.com/office/drawing/2014/main" id="{C57BAE12-A93B-461A-A71B-439AE3D2BB30}"/>
              </a:ext>
            </a:extLst>
          </p:cNvPr>
          <p:cNvPicPr>
            <a:picLocks noChangeAspect="1"/>
          </p:cNvPicPr>
          <p:nvPr/>
        </p:nvPicPr>
        <p:blipFill>
          <a:blip r:embed="rId2"/>
          <a:stretch>
            <a:fillRect/>
          </a:stretch>
        </p:blipFill>
        <p:spPr>
          <a:xfrm>
            <a:off x="216568" y="6632311"/>
            <a:ext cx="2152559" cy="3076489"/>
          </a:xfrm>
          <a:prstGeom prst="rect">
            <a:avLst/>
          </a:prstGeom>
        </p:spPr>
      </p:pic>
    </p:spTree>
    <p:extLst>
      <p:ext uri="{BB962C8B-B14F-4D97-AF65-F5344CB8AC3E}">
        <p14:creationId xmlns:p14="http://schemas.microsoft.com/office/powerpoint/2010/main" val="105851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C595260-552B-4810-BC7C-84A7ADA885FF}"/>
              </a:ext>
            </a:extLst>
          </p:cNvPr>
          <p:cNvPicPr>
            <a:picLocks noChangeAspect="1"/>
          </p:cNvPicPr>
          <p:nvPr/>
        </p:nvPicPr>
        <p:blipFill>
          <a:blip r:embed="rId2"/>
          <a:stretch>
            <a:fillRect/>
          </a:stretch>
        </p:blipFill>
        <p:spPr>
          <a:xfrm>
            <a:off x="68429" y="502662"/>
            <a:ext cx="6721131" cy="6107688"/>
          </a:xfrm>
          <a:prstGeom prst="rect">
            <a:avLst/>
          </a:prstGeom>
          <a:noFill/>
        </p:spPr>
      </p:pic>
      <p:sp>
        <p:nvSpPr>
          <p:cNvPr id="3" name="TextBox 2">
            <a:extLst>
              <a:ext uri="{FF2B5EF4-FFF2-40B4-BE49-F238E27FC236}">
                <a16:creationId xmlns:a16="http://schemas.microsoft.com/office/drawing/2014/main" id="{C9F89680-1F5A-4CAB-92E1-1B25AC858657}"/>
              </a:ext>
            </a:extLst>
          </p:cNvPr>
          <p:cNvSpPr txBox="1"/>
          <p:nvPr/>
        </p:nvSpPr>
        <p:spPr>
          <a:xfrm>
            <a:off x="2455809" y="733327"/>
            <a:ext cx="1663853" cy="403957"/>
          </a:xfrm>
          <a:prstGeom prst="rect">
            <a:avLst/>
          </a:prstGeom>
          <a:noFill/>
        </p:spPr>
        <p:txBody>
          <a:bodyPr wrap="none" rtlCol="0">
            <a:spAutoFit/>
          </a:bodyPr>
          <a:lstStyle/>
          <a:p>
            <a:r>
              <a:rPr lang="en-GB" sz="2025" b="1" u="sng" dirty="0"/>
              <a:t>Research task</a:t>
            </a:r>
          </a:p>
        </p:txBody>
      </p:sp>
      <p:sp>
        <p:nvSpPr>
          <p:cNvPr id="4" name="TextBox 3">
            <a:extLst>
              <a:ext uri="{FF2B5EF4-FFF2-40B4-BE49-F238E27FC236}">
                <a16:creationId xmlns:a16="http://schemas.microsoft.com/office/drawing/2014/main" id="{37B08516-40AC-4D03-BCAB-35D437F02AAF}"/>
              </a:ext>
            </a:extLst>
          </p:cNvPr>
          <p:cNvSpPr txBox="1"/>
          <p:nvPr/>
        </p:nvSpPr>
        <p:spPr>
          <a:xfrm>
            <a:off x="358248" y="1300164"/>
            <a:ext cx="6141492" cy="3785652"/>
          </a:xfrm>
          <a:prstGeom prst="rect">
            <a:avLst/>
          </a:prstGeom>
          <a:noFill/>
        </p:spPr>
        <p:txBody>
          <a:bodyPr wrap="square" rtlCol="0">
            <a:spAutoFit/>
          </a:bodyPr>
          <a:lstStyle/>
          <a:p>
            <a:r>
              <a:rPr lang="en-GB" sz="1200" dirty="0"/>
              <a:t>Throughout the AAQ Level 3 Early Childhood Development course you will learn about</a:t>
            </a:r>
          </a:p>
          <a:p>
            <a:r>
              <a:rPr lang="en-GB" sz="1200" dirty="0"/>
              <a:t>a number of theorists. </a:t>
            </a:r>
          </a:p>
          <a:p>
            <a:r>
              <a:rPr lang="en-GB" sz="1200" dirty="0"/>
              <a:t>These theorists are important across all units, therefore it is important that you fully understand the main points of what the theorists say and how this applies to how children develop and learn.</a:t>
            </a:r>
          </a:p>
          <a:p>
            <a:endParaRPr lang="en-GB" sz="1200" dirty="0"/>
          </a:p>
          <a:p>
            <a:r>
              <a:rPr lang="en-GB" sz="1200" u="sng" dirty="0"/>
              <a:t>Research</a:t>
            </a:r>
            <a:r>
              <a:rPr lang="en-GB" sz="1200" dirty="0"/>
              <a:t> the following </a:t>
            </a:r>
            <a:r>
              <a:rPr lang="en-GB" sz="1200" b="1" dirty="0"/>
              <a:t>theorists</a:t>
            </a:r>
            <a:r>
              <a:rPr lang="en-GB" sz="1200" dirty="0"/>
              <a:t> and produce a </a:t>
            </a:r>
            <a:r>
              <a:rPr lang="en-GB" sz="1200" b="1" dirty="0"/>
              <a:t>fact file </a:t>
            </a:r>
            <a:r>
              <a:rPr lang="en-GB" sz="1200" dirty="0"/>
              <a:t>on each one, watch the video clips to help you:</a:t>
            </a:r>
          </a:p>
          <a:p>
            <a:endParaRPr lang="en-GB" sz="1200" dirty="0"/>
          </a:p>
          <a:p>
            <a:r>
              <a:rPr lang="en-GB" sz="1200" u="sng" dirty="0"/>
              <a:t>Skinner</a:t>
            </a:r>
          </a:p>
          <a:p>
            <a:r>
              <a:rPr lang="en-GB" sz="1200" dirty="0"/>
              <a:t>To include.. positive reinforcement, praise, repeat behaviour</a:t>
            </a:r>
          </a:p>
          <a:p>
            <a:endParaRPr lang="en-GB" sz="1200" dirty="0"/>
          </a:p>
          <a:p>
            <a:r>
              <a:rPr lang="en-GB" sz="1200" u="sng" dirty="0"/>
              <a:t>Chomsky</a:t>
            </a:r>
          </a:p>
          <a:p>
            <a:r>
              <a:rPr lang="en-GB" sz="1200" dirty="0"/>
              <a:t>To include.. Language Acquisition Device (LAD) and the concept of critical period</a:t>
            </a:r>
          </a:p>
          <a:p>
            <a:r>
              <a:rPr lang="en-GB" sz="1200" dirty="0">
                <a:hlinkClick r:id="rId3"/>
              </a:rPr>
              <a:t>https://www.youtube.com/watch?v=7Cgpfw4z8cw</a:t>
            </a:r>
            <a:endParaRPr lang="en-GB" sz="1200" dirty="0"/>
          </a:p>
          <a:p>
            <a:endParaRPr lang="en-GB" sz="1200" dirty="0"/>
          </a:p>
          <a:p>
            <a:r>
              <a:rPr lang="en-GB" sz="1200" u="sng" dirty="0"/>
              <a:t>Bowlby</a:t>
            </a:r>
          </a:p>
          <a:p>
            <a:r>
              <a:rPr lang="en-GB" sz="1200" dirty="0"/>
              <a:t>To include.. development of attachment, internal working models (IWMs)</a:t>
            </a:r>
          </a:p>
          <a:p>
            <a:r>
              <a:rPr lang="en-GB" sz="1200" dirty="0">
                <a:hlinkClick r:id="rId4"/>
              </a:rPr>
              <a:t>https://www.youtube.com/watch?v=P-wh2AEhlOc</a:t>
            </a:r>
            <a:endParaRPr lang="en-GB" sz="1200" dirty="0"/>
          </a:p>
          <a:p>
            <a:endParaRPr lang="en-GB" sz="1200" dirty="0"/>
          </a:p>
        </p:txBody>
      </p:sp>
      <p:pic>
        <p:nvPicPr>
          <p:cNvPr id="7170" name="Picture 2" descr="Survey reveals NHS research and innovation priorities | AHSN Network">
            <a:extLst>
              <a:ext uri="{FF2B5EF4-FFF2-40B4-BE49-F238E27FC236}">
                <a16:creationId xmlns:a16="http://schemas.microsoft.com/office/drawing/2014/main" id="{AAAAC22D-1AFB-4530-B266-F453CC85B39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3872" y="7156169"/>
            <a:ext cx="5222999" cy="2436338"/>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1E3EF752-8F02-48F5-AE1B-2621C55C58CA}"/>
              </a:ext>
            </a:extLst>
          </p:cNvPr>
          <p:cNvSpPr>
            <a:spLocks noGrp="1"/>
          </p:cNvSpPr>
          <p:nvPr>
            <p:ph type="sldNum" sz="quarter" idx="12"/>
          </p:nvPr>
        </p:nvSpPr>
        <p:spPr/>
        <p:txBody>
          <a:bodyPr/>
          <a:lstStyle/>
          <a:p>
            <a:fld id="{42197ACC-EB3C-4466-A41B-F6CC006DF8B4}" type="slidenum">
              <a:rPr lang="en-GB" smtClean="0"/>
              <a:t>4</a:t>
            </a:fld>
            <a:endParaRPr lang="en-GB"/>
          </a:p>
        </p:txBody>
      </p:sp>
      <p:pic>
        <p:nvPicPr>
          <p:cNvPr id="7" name="Picture 6">
            <a:extLst>
              <a:ext uri="{FF2B5EF4-FFF2-40B4-BE49-F238E27FC236}">
                <a16:creationId xmlns:a16="http://schemas.microsoft.com/office/drawing/2014/main" id="{E6B6236D-3F26-48FF-AC0F-FD03279E72D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735782" y="1091"/>
            <a:ext cx="1053778" cy="1320994"/>
          </a:xfrm>
          <a:prstGeom prst="rect">
            <a:avLst/>
          </a:prstGeom>
        </p:spPr>
      </p:pic>
    </p:spTree>
    <p:extLst>
      <p:ext uri="{BB962C8B-B14F-4D97-AF65-F5344CB8AC3E}">
        <p14:creationId xmlns:p14="http://schemas.microsoft.com/office/powerpoint/2010/main" val="29780337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C595260-552B-4810-BC7C-84A7ADA885FF}"/>
              </a:ext>
            </a:extLst>
          </p:cNvPr>
          <p:cNvPicPr>
            <a:picLocks noChangeAspect="1"/>
          </p:cNvPicPr>
          <p:nvPr/>
        </p:nvPicPr>
        <p:blipFill>
          <a:blip r:embed="rId2"/>
          <a:stretch>
            <a:fillRect/>
          </a:stretch>
        </p:blipFill>
        <p:spPr>
          <a:xfrm>
            <a:off x="193964" y="197200"/>
            <a:ext cx="6483927" cy="9511600"/>
          </a:xfrm>
          <a:prstGeom prst="rect">
            <a:avLst/>
          </a:prstGeom>
          <a:noFill/>
          <a:ln w="9525">
            <a:solidFill>
              <a:schemeClr val="accent6">
                <a:lumMod val="60000"/>
                <a:lumOff val="40000"/>
              </a:schemeClr>
            </a:solidFill>
          </a:ln>
        </p:spPr>
      </p:pic>
      <p:sp>
        <p:nvSpPr>
          <p:cNvPr id="3" name="TextBox 2">
            <a:extLst>
              <a:ext uri="{FF2B5EF4-FFF2-40B4-BE49-F238E27FC236}">
                <a16:creationId xmlns:a16="http://schemas.microsoft.com/office/drawing/2014/main" id="{C9F89680-1F5A-4CAB-92E1-1B25AC858657}"/>
              </a:ext>
            </a:extLst>
          </p:cNvPr>
          <p:cNvSpPr txBox="1"/>
          <p:nvPr/>
        </p:nvSpPr>
        <p:spPr>
          <a:xfrm>
            <a:off x="2827168" y="350381"/>
            <a:ext cx="1203663" cy="307777"/>
          </a:xfrm>
          <a:prstGeom prst="rect">
            <a:avLst/>
          </a:prstGeom>
          <a:noFill/>
        </p:spPr>
        <p:txBody>
          <a:bodyPr wrap="none" rtlCol="0">
            <a:spAutoFit/>
          </a:bodyPr>
          <a:lstStyle/>
          <a:p>
            <a:r>
              <a:rPr lang="en-GB" sz="1400" b="1" u="sng" dirty="0"/>
              <a:t>Research task</a:t>
            </a:r>
          </a:p>
        </p:txBody>
      </p:sp>
      <p:sp>
        <p:nvSpPr>
          <p:cNvPr id="2" name="Slide Number Placeholder 1">
            <a:extLst>
              <a:ext uri="{FF2B5EF4-FFF2-40B4-BE49-F238E27FC236}">
                <a16:creationId xmlns:a16="http://schemas.microsoft.com/office/drawing/2014/main" id="{1E3EF752-8F02-48F5-AE1B-2621C55C58CA}"/>
              </a:ext>
            </a:extLst>
          </p:cNvPr>
          <p:cNvSpPr>
            <a:spLocks noGrp="1"/>
          </p:cNvSpPr>
          <p:nvPr>
            <p:ph type="sldNum" sz="quarter" idx="12"/>
          </p:nvPr>
        </p:nvSpPr>
        <p:spPr/>
        <p:txBody>
          <a:bodyPr/>
          <a:lstStyle/>
          <a:p>
            <a:fld id="{42197ACC-EB3C-4466-A41B-F6CC006DF8B4}" type="slidenum">
              <a:rPr lang="en-GB" smtClean="0"/>
              <a:t>5</a:t>
            </a:fld>
            <a:endParaRPr lang="en-GB"/>
          </a:p>
        </p:txBody>
      </p:sp>
      <p:pic>
        <p:nvPicPr>
          <p:cNvPr id="7" name="Picture 6">
            <a:extLst>
              <a:ext uri="{FF2B5EF4-FFF2-40B4-BE49-F238E27FC236}">
                <a16:creationId xmlns:a16="http://schemas.microsoft.com/office/drawing/2014/main" id="{E6B6236D-3F26-48FF-AC0F-FD03279E72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27310" y="1091"/>
            <a:ext cx="662249" cy="830182"/>
          </a:xfrm>
          <a:prstGeom prst="rect">
            <a:avLst/>
          </a:prstGeom>
        </p:spPr>
      </p:pic>
      <p:sp>
        <p:nvSpPr>
          <p:cNvPr id="8" name="TextBox 7">
            <a:extLst>
              <a:ext uri="{FF2B5EF4-FFF2-40B4-BE49-F238E27FC236}">
                <a16:creationId xmlns:a16="http://schemas.microsoft.com/office/drawing/2014/main" id="{A47F8B64-B94B-4870-BCD4-83CBC9486B07}"/>
              </a:ext>
            </a:extLst>
          </p:cNvPr>
          <p:cNvSpPr txBox="1"/>
          <p:nvPr/>
        </p:nvSpPr>
        <p:spPr>
          <a:xfrm>
            <a:off x="402622" y="831273"/>
            <a:ext cx="651140" cy="276999"/>
          </a:xfrm>
          <a:prstGeom prst="rect">
            <a:avLst/>
          </a:prstGeom>
          <a:noFill/>
        </p:spPr>
        <p:txBody>
          <a:bodyPr wrap="none" rtlCol="0">
            <a:spAutoFit/>
          </a:bodyPr>
          <a:lstStyle/>
          <a:p>
            <a:r>
              <a:rPr lang="en-GB" sz="1200" u="sng" dirty="0"/>
              <a:t>Skinner</a:t>
            </a:r>
          </a:p>
        </p:txBody>
      </p:sp>
    </p:spTree>
    <p:extLst>
      <p:ext uri="{BB962C8B-B14F-4D97-AF65-F5344CB8AC3E}">
        <p14:creationId xmlns:p14="http://schemas.microsoft.com/office/powerpoint/2010/main" val="19067105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C595260-552B-4810-BC7C-84A7ADA885FF}"/>
              </a:ext>
            </a:extLst>
          </p:cNvPr>
          <p:cNvPicPr>
            <a:picLocks noChangeAspect="1"/>
          </p:cNvPicPr>
          <p:nvPr/>
        </p:nvPicPr>
        <p:blipFill>
          <a:blip r:embed="rId2"/>
          <a:stretch>
            <a:fillRect/>
          </a:stretch>
        </p:blipFill>
        <p:spPr>
          <a:xfrm>
            <a:off x="193964" y="197200"/>
            <a:ext cx="6483927" cy="9511600"/>
          </a:xfrm>
          <a:prstGeom prst="rect">
            <a:avLst/>
          </a:prstGeom>
          <a:noFill/>
          <a:ln w="9525">
            <a:solidFill>
              <a:schemeClr val="accent6">
                <a:lumMod val="60000"/>
                <a:lumOff val="40000"/>
              </a:schemeClr>
            </a:solidFill>
          </a:ln>
        </p:spPr>
      </p:pic>
      <p:sp>
        <p:nvSpPr>
          <p:cNvPr id="3" name="TextBox 2">
            <a:extLst>
              <a:ext uri="{FF2B5EF4-FFF2-40B4-BE49-F238E27FC236}">
                <a16:creationId xmlns:a16="http://schemas.microsoft.com/office/drawing/2014/main" id="{C9F89680-1F5A-4CAB-92E1-1B25AC858657}"/>
              </a:ext>
            </a:extLst>
          </p:cNvPr>
          <p:cNvSpPr txBox="1"/>
          <p:nvPr/>
        </p:nvSpPr>
        <p:spPr>
          <a:xfrm>
            <a:off x="2827168" y="350381"/>
            <a:ext cx="1203663" cy="307777"/>
          </a:xfrm>
          <a:prstGeom prst="rect">
            <a:avLst/>
          </a:prstGeom>
          <a:noFill/>
        </p:spPr>
        <p:txBody>
          <a:bodyPr wrap="none" rtlCol="0">
            <a:spAutoFit/>
          </a:bodyPr>
          <a:lstStyle/>
          <a:p>
            <a:r>
              <a:rPr lang="en-GB" sz="1400" b="1" u="sng" dirty="0"/>
              <a:t>Research task</a:t>
            </a:r>
          </a:p>
        </p:txBody>
      </p:sp>
      <p:sp>
        <p:nvSpPr>
          <p:cNvPr id="2" name="Slide Number Placeholder 1">
            <a:extLst>
              <a:ext uri="{FF2B5EF4-FFF2-40B4-BE49-F238E27FC236}">
                <a16:creationId xmlns:a16="http://schemas.microsoft.com/office/drawing/2014/main" id="{1E3EF752-8F02-48F5-AE1B-2621C55C58CA}"/>
              </a:ext>
            </a:extLst>
          </p:cNvPr>
          <p:cNvSpPr>
            <a:spLocks noGrp="1"/>
          </p:cNvSpPr>
          <p:nvPr>
            <p:ph type="sldNum" sz="quarter" idx="12"/>
          </p:nvPr>
        </p:nvSpPr>
        <p:spPr/>
        <p:txBody>
          <a:bodyPr/>
          <a:lstStyle/>
          <a:p>
            <a:fld id="{42197ACC-EB3C-4466-A41B-F6CC006DF8B4}" type="slidenum">
              <a:rPr lang="en-GB" smtClean="0"/>
              <a:t>6</a:t>
            </a:fld>
            <a:endParaRPr lang="en-GB"/>
          </a:p>
        </p:txBody>
      </p:sp>
      <p:pic>
        <p:nvPicPr>
          <p:cNvPr id="7" name="Picture 6">
            <a:extLst>
              <a:ext uri="{FF2B5EF4-FFF2-40B4-BE49-F238E27FC236}">
                <a16:creationId xmlns:a16="http://schemas.microsoft.com/office/drawing/2014/main" id="{E6B6236D-3F26-48FF-AC0F-FD03279E72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27310" y="1091"/>
            <a:ext cx="662249" cy="830182"/>
          </a:xfrm>
          <a:prstGeom prst="rect">
            <a:avLst/>
          </a:prstGeom>
        </p:spPr>
      </p:pic>
      <p:sp>
        <p:nvSpPr>
          <p:cNvPr id="6" name="TextBox 5">
            <a:extLst>
              <a:ext uri="{FF2B5EF4-FFF2-40B4-BE49-F238E27FC236}">
                <a16:creationId xmlns:a16="http://schemas.microsoft.com/office/drawing/2014/main" id="{66D81D5B-8C46-4DE5-80AE-950901751DBC}"/>
              </a:ext>
            </a:extLst>
          </p:cNvPr>
          <p:cNvSpPr txBox="1"/>
          <p:nvPr/>
        </p:nvSpPr>
        <p:spPr>
          <a:xfrm>
            <a:off x="361059" y="831273"/>
            <a:ext cx="752129" cy="276999"/>
          </a:xfrm>
          <a:prstGeom prst="rect">
            <a:avLst/>
          </a:prstGeom>
          <a:noFill/>
        </p:spPr>
        <p:txBody>
          <a:bodyPr wrap="none" rtlCol="0">
            <a:spAutoFit/>
          </a:bodyPr>
          <a:lstStyle/>
          <a:p>
            <a:r>
              <a:rPr lang="en-GB" sz="1200" u="sng" dirty="0"/>
              <a:t>Chomsky</a:t>
            </a:r>
          </a:p>
        </p:txBody>
      </p:sp>
    </p:spTree>
    <p:extLst>
      <p:ext uri="{BB962C8B-B14F-4D97-AF65-F5344CB8AC3E}">
        <p14:creationId xmlns:p14="http://schemas.microsoft.com/office/powerpoint/2010/main" val="12210623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C595260-552B-4810-BC7C-84A7ADA885FF}"/>
              </a:ext>
            </a:extLst>
          </p:cNvPr>
          <p:cNvPicPr>
            <a:picLocks noChangeAspect="1"/>
          </p:cNvPicPr>
          <p:nvPr/>
        </p:nvPicPr>
        <p:blipFill>
          <a:blip r:embed="rId2"/>
          <a:stretch>
            <a:fillRect/>
          </a:stretch>
        </p:blipFill>
        <p:spPr>
          <a:xfrm>
            <a:off x="193964" y="197200"/>
            <a:ext cx="6483927" cy="9511600"/>
          </a:xfrm>
          <a:prstGeom prst="rect">
            <a:avLst/>
          </a:prstGeom>
          <a:noFill/>
          <a:ln w="9525">
            <a:solidFill>
              <a:schemeClr val="accent6">
                <a:lumMod val="60000"/>
                <a:lumOff val="40000"/>
              </a:schemeClr>
            </a:solidFill>
          </a:ln>
        </p:spPr>
      </p:pic>
      <p:sp>
        <p:nvSpPr>
          <p:cNvPr id="3" name="TextBox 2">
            <a:extLst>
              <a:ext uri="{FF2B5EF4-FFF2-40B4-BE49-F238E27FC236}">
                <a16:creationId xmlns:a16="http://schemas.microsoft.com/office/drawing/2014/main" id="{C9F89680-1F5A-4CAB-92E1-1B25AC858657}"/>
              </a:ext>
            </a:extLst>
          </p:cNvPr>
          <p:cNvSpPr txBox="1"/>
          <p:nvPr/>
        </p:nvSpPr>
        <p:spPr>
          <a:xfrm>
            <a:off x="2827168" y="350381"/>
            <a:ext cx="1203663" cy="307777"/>
          </a:xfrm>
          <a:prstGeom prst="rect">
            <a:avLst/>
          </a:prstGeom>
          <a:noFill/>
        </p:spPr>
        <p:txBody>
          <a:bodyPr wrap="none" rtlCol="0">
            <a:spAutoFit/>
          </a:bodyPr>
          <a:lstStyle/>
          <a:p>
            <a:r>
              <a:rPr lang="en-GB" sz="1400" b="1" u="sng" dirty="0"/>
              <a:t>Research task</a:t>
            </a:r>
          </a:p>
        </p:txBody>
      </p:sp>
      <p:sp>
        <p:nvSpPr>
          <p:cNvPr id="2" name="Slide Number Placeholder 1">
            <a:extLst>
              <a:ext uri="{FF2B5EF4-FFF2-40B4-BE49-F238E27FC236}">
                <a16:creationId xmlns:a16="http://schemas.microsoft.com/office/drawing/2014/main" id="{1E3EF752-8F02-48F5-AE1B-2621C55C58CA}"/>
              </a:ext>
            </a:extLst>
          </p:cNvPr>
          <p:cNvSpPr>
            <a:spLocks noGrp="1"/>
          </p:cNvSpPr>
          <p:nvPr>
            <p:ph type="sldNum" sz="quarter" idx="12"/>
          </p:nvPr>
        </p:nvSpPr>
        <p:spPr/>
        <p:txBody>
          <a:bodyPr/>
          <a:lstStyle/>
          <a:p>
            <a:fld id="{42197ACC-EB3C-4466-A41B-F6CC006DF8B4}" type="slidenum">
              <a:rPr lang="en-GB" smtClean="0"/>
              <a:t>7</a:t>
            </a:fld>
            <a:endParaRPr lang="en-GB"/>
          </a:p>
        </p:txBody>
      </p:sp>
      <p:pic>
        <p:nvPicPr>
          <p:cNvPr id="7" name="Picture 6">
            <a:extLst>
              <a:ext uri="{FF2B5EF4-FFF2-40B4-BE49-F238E27FC236}">
                <a16:creationId xmlns:a16="http://schemas.microsoft.com/office/drawing/2014/main" id="{E6B6236D-3F26-48FF-AC0F-FD03279E72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27310" y="1091"/>
            <a:ext cx="662249" cy="830182"/>
          </a:xfrm>
          <a:prstGeom prst="rect">
            <a:avLst/>
          </a:prstGeom>
        </p:spPr>
      </p:pic>
      <p:sp>
        <p:nvSpPr>
          <p:cNvPr id="6" name="TextBox 5">
            <a:extLst>
              <a:ext uri="{FF2B5EF4-FFF2-40B4-BE49-F238E27FC236}">
                <a16:creationId xmlns:a16="http://schemas.microsoft.com/office/drawing/2014/main" id="{9588FAA6-C398-4CB8-BF54-3FDE2BC29DAC}"/>
              </a:ext>
            </a:extLst>
          </p:cNvPr>
          <p:cNvSpPr txBox="1"/>
          <p:nvPr/>
        </p:nvSpPr>
        <p:spPr>
          <a:xfrm>
            <a:off x="416477" y="831273"/>
            <a:ext cx="643381" cy="276999"/>
          </a:xfrm>
          <a:prstGeom prst="rect">
            <a:avLst/>
          </a:prstGeom>
          <a:noFill/>
        </p:spPr>
        <p:txBody>
          <a:bodyPr wrap="none" rtlCol="0">
            <a:spAutoFit/>
          </a:bodyPr>
          <a:lstStyle/>
          <a:p>
            <a:r>
              <a:rPr lang="en-GB" sz="1200" u="sng" dirty="0"/>
              <a:t>Bowlby</a:t>
            </a:r>
          </a:p>
        </p:txBody>
      </p:sp>
    </p:spTree>
    <p:extLst>
      <p:ext uri="{BB962C8B-B14F-4D97-AF65-F5344CB8AC3E}">
        <p14:creationId xmlns:p14="http://schemas.microsoft.com/office/powerpoint/2010/main" val="27406716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863ABDBA-B510-412F-A422-0A752976E429}"/>
              </a:ext>
            </a:extLst>
          </p:cNvPr>
          <p:cNvGraphicFramePr>
            <a:graphicFrameLocks noGrp="1"/>
          </p:cNvGraphicFramePr>
          <p:nvPr>
            <p:extLst>
              <p:ext uri="{D42A27DB-BD31-4B8C-83A1-F6EECF244321}">
                <p14:modId xmlns:p14="http://schemas.microsoft.com/office/powerpoint/2010/main" val="1286433984"/>
              </p:ext>
            </p:extLst>
          </p:nvPr>
        </p:nvGraphicFramePr>
        <p:xfrm>
          <a:off x="160927" y="2036262"/>
          <a:ext cx="6536141" cy="7638678"/>
        </p:xfrm>
        <a:graphic>
          <a:graphicData uri="http://schemas.openxmlformats.org/drawingml/2006/table">
            <a:tbl>
              <a:tblPr firstRow="1" bandRow="1">
                <a:tableStyleId>{5940675A-B579-460E-94D1-54222C63F5DA}</a:tableStyleId>
              </a:tblPr>
              <a:tblGrid>
                <a:gridCol w="924303">
                  <a:extLst>
                    <a:ext uri="{9D8B030D-6E8A-4147-A177-3AD203B41FA5}">
                      <a16:colId xmlns:a16="http://schemas.microsoft.com/office/drawing/2014/main" val="447869063"/>
                    </a:ext>
                  </a:extLst>
                </a:gridCol>
                <a:gridCol w="1029938">
                  <a:extLst>
                    <a:ext uri="{9D8B030D-6E8A-4147-A177-3AD203B41FA5}">
                      <a16:colId xmlns:a16="http://schemas.microsoft.com/office/drawing/2014/main" val="2618298920"/>
                    </a:ext>
                  </a:extLst>
                </a:gridCol>
                <a:gridCol w="4581900">
                  <a:extLst>
                    <a:ext uri="{9D8B030D-6E8A-4147-A177-3AD203B41FA5}">
                      <a16:colId xmlns:a16="http://schemas.microsoft.com/office/drawing/2014/main" val="3460663714"/>
                    </a:ext>
                  </a:extLst>
                </a:gridCol>
              </a:tblGrid>
              <a:tr h="432058">
                <a:tc>
                  <a:txBody>
                    <a:bodyPr/>
                    <a:lstStyle/>
                    <a:p>
                      <a:pPr algn="ctr"/>
                      <a:r>
                        <a:rPr lang="en-GB" sz="1200" b="1" dirty="0">
                          <a:solidFill>
                            <a:schemeClr val="tx1"/>
                          </a:solidFill>
                          <a:latin typeface="+mn-lt"/>
                        </a:rPr>
                        <a:t>Age</a:t>
                      </a:r>
                    </a:p>
                  </a:txBody>
                  <a:tcPr marL="51435" marR="51435" marT="25718" marB="25718">
                    <a:solidFill>
                      <a:schemeClr val="accent4">
                        <a:lumMod val="20000"/>
                        <a:lumOff val="80000"/>
                      </a:schemeClr>
                    </a:solidFill>
                  </a:tcPr>
                </a:tc>
                <a:tc>
                  <a:txBody>
                    <a:bodyPr/>
                    <a:lstStyle/>
                    <a:p>
                      <a:pPr algn="ctr"/>
                      <a:r>
                        <a:rPr lang="en-GB" sz="1200" b="1" dirty="0">
                          <a:solidFill>
                            <a:schemeClr val="tx1"/>
                          </a:solidFill>
                          <a:latin typeface="+mn-lt"/>
                        </a:rPr>
                        <a:t>Stages of Play</a:t>
                      </a:r>
                    </a:p>
                  </a:txBody>
                  <a:tcPr marL="51435" marR="51435" marT="25718" marB="25718">
                    <a:solidFill>
                      <a:schemeClr val="accent4">
                        <a:lumMod val="20000"/>
                        <a:lumOff val="80000"/>
                      </a:schemeClr>
                    </a:solidFill>
                  </a:tcPr>
                </a:tc>
                <a:tc>
                  <a:txBody>
                    <a:bodyPr/>
                    <a:lstStyle/>
                    <a:p>
                      <a:pPr algn="ctr"/>
                      <a:r>
                        <a:rPr lang="en-GB" sz="1200" b="1" dirty="0">
                          <a:solidFill>
                            <a:schemeClr val="tx1"/>
                          </a:solidFill>
                          <a:latin typeface="+mn-lt"/>
                        </a:rPr>
                        <a:t>Characteristics</a:t>
                      </a:r>
                    </a:p>
                  </a:txBody>
                  <a:tcPr marL="51435" marR="51435" marT="25718" marB="25718">
                    <a:solidFill>
                      <a:schemeClr val="accent4">
                        <a:lumMod val="20000"/>
                        <a:lumOff val="80000"/>
                      </a:schemeClr>
                    </a:solidFill>
                  </a:tcPr>
                </a:tc>
                <a:extLst>
                  <a:ext uri="{0D108BD9-81ED-4DB2-BD59-A6C34878D82A}">
                    <a16:rowId xmlns:a16="http://schemas.microsoft.com/office/drawing/2014/main" val="2535699887"/>
                  </a:ext>
                </a:extLst>
              </a:tr>
              <a:tr h="980935">
                <a:tc>
                  <a:txBody>
                    <a:bodyPr/>
                    <a:lstStyle/>
                    <a:p>
                      <a:pPr algn="l"/>
                      <a:r>
                        <a:rPr lang="en-GB" sz="1200" dirty="0">
                          <a:solidFill>
                            <a:schemeClr val="tx1"/>
                          </a:solidFill>
                          <a:latin typeface="+mn-lt"/>
                        </a:rPr>
                        <a:t>0-2 years</a:t>
                      </a:r>
                    </a:p>
                  </a:txBody>
                  <a:tcPr marL="51435" marR="51435" marT="25718" marB="25718"/>
                </a:tc>
                <a:tc>
                  <a:txBody>
                    <a:bodyPr/>
                    <a:lstStyle/>
                    <a:p>
                      <a:r>
                        <a:rPr lang="en-GB" sz="1200" dirty="0">
                          <a:latin typeface="+mn-lt"/>
                        </a:rPr>
                        <a:t>Onlooker</a:t>
                      </a:r>
                    </a:p>
                    <a:p>
                      <a:endParaRPr lang="en-GB" sz="1200" dirty="0">
                        <a:latin typeface="+mn-lt"/>
                      </a:endParaRPr>
                    </a:p>
                    <a:p>
                      <a:endParaRPr lang="en-GB" sz="1200" dirty="0">
                        <a:latin typeface="+mn-lt"/>
                      </a:endParaRPr>
                    </a:p>
                  </a:txBody>
                  <a:tcPr marL="51435" marR="51435" marT="25718" marB="25718"/>
                </a:tc>
                <a:tc>
                  <a:txBody>
                    <a:bodyPr/>
                    <a:lstStyle/>
                    <a:p>
                      <a:endParaRPr lang="en-GB" sz="1200" dirty="0">
                        <a:latin typeface="+mn-lt"/>
                      </a:endParaRPr>
                    </a:p>
                    <a:p>
                      <a:endParaRPr lang="en-GB" sz="1200" dirty="0">
                        <a:latin typeface="+mn-lt"/>
                      </a:endParaRPr>
                    </a:p>
                    <a:p>
                      <a:endParaRPr lang="en-GB" sz="1200" dirty="0">
                        <a:latin typeface="+mn-lt"/>
                      </a:endParaRPr>
                    </a:p>
                    <a:p>
                      <a:endParaRPr lang="en-GB" sz="1200" dirty="0">
                        <a:latin typeface="+mn-lt"/>
                      </a:endParaRPr>
                    </a:p>
                    <a:p>
                      <a:endParaRPr lang="en-GB" sz="1200" dirty="0">
                        <a:latin typeface="+mn-lt"/>
                      </a:endParaRPr>
                    </a:p>
                    <a:p>
                      <a:endParaRPr lang="en-GB" sz="1200" dirty="0">
                        <a:latin typeface="+mn-lt"/>
                      </a:endParaRPr>
                    </a:p>
                    <a:p>
                      <a:endParaRPr lang="en-GB" sz="1200" dirty="0">
                        <a:latin typeface="+mn-lt"/>
                      </a:endParaRPr>
                    </a:p>
                  </a:txBody>
                  <a:tcPr marL="51435" marR="51435" marT="25718" marB="25718"/>
                </a:tc>
                <a:extLst>
                  <a:ext uri="{0D108BD9-81ED-4DB2-BD59-A6C34878D82A}">
                    <a16:rowId xmlns:a16="http://schemas.microsoft.com/office/drawing/2014/main" val="2102771267"/>
                  </a:ext>
                </a:extLst>
              </a:tr>
              <a:tr h="1023582">
                <a:tc>
                  <a:txBody>
                    <a:bodyPr/>
                    <a:lstStyle/>
                    <a:p>
                      <a:pPr algn="l"/>
                      <a:r>
                        <a:rPr lang="en-GB" sz="1200" dirty="0">
                          <a:solidFill>
                            <a:schemeClr val="tx1"/>
                          </a:solidFill>
                          <a:latin typeface="+mn-lt"/>
                        </a:rPr>
                        <a:t>0-2 years</a:t>
                      </a:r>
                    </a:p>
                  </a:txBody>
                  <a:tcPr marL="51435" marR="51435" marT="25718" marB="25718"/>
                </a:tc>
                <a:tc>
                  <a:txBody>
                    <a:bodyPr/>
                    <a:lstStyle/>
                    <a:p>
                      <a:r>
                        <a:rPr lang="en-GB" sz="1200" dirty="0">
                          <a:latin typeface="+mn-lt"/>
                        </a:rPr>
                        <a:t>Solitary</a:t>
                      </a:r>
                    </a:p>
                    <a:p>
                      <a:endParaRPr lang="en-GB" sz="1200" dirty="0">
                        <a:latin typeface="+mn-lt"/>
                      </a:endParaRPr>
                    </a:p>
                    <a:p>
                      <a:endParaRPr lang="en-GB" sz="1200" dirty="0">
                        <a:latin typeface="+mn-lt"/>
                      </a:endParaRPr>
                    </a:p>
                  </a:txBody>
                  <a:tcPr marL="51435" marR="51435" marT="25718" marB="25718"/>
                </a:tc>
                <a:tc>
                  <a:txBody>
                    <a:bodyPr/>
                    <a:lstStyle/>
                    <a:p>
                      <a:endParaRPr lang="en-GB" sz="1200" dirty="0">
                        <a:latin typeface="+mn-lt"/>
                      </a:endParaRPr>
                    </a:p>
                    <a:p>
                      <a:endParaRPr lang="en-GB" sz="1200" dirty="0">
                        <a:latin typeface="+mn-lt"/>
                      </a:endParaRPr>
                    </a:p>
                    <a:p>
                      <a:endParaRPr lang="en-GB" sz="1200" dirty="0">
                        <a:latin typeface="+mn-lt"/>
                      </a:endParaRPr>
                    </a:p>
                    <a:p>
                      <a:endParaRPr lang="en-GB" sz="1200" dirty="0">
                        <a:latin typeface="+mn-lt"/>
                      </a:endParaRPr>
                    </a:p>
                    <a:p>
                      <a:endParaRPr lang="en-GB" sz="1200" dirty="0">
                        <a:latin typeface="+mn-lt"/>
                      </a:endParaRPr>
                    </a:p>
                    <a:p>
                      <a:endParaRPr lang="en-GB" sz="1200" dirty="0">
                        <a:latin typeface="+mn-lt"/>
                      </a:endParaRPr>
                    </a:p>
                    <a:p>
                      <a:endParaRPr lang="en-GB" sz="1200" dirty="0">
                        <a:latin typeface="+mn-lt"/>
                      </a:endParaRPr>
                    </a:p>
                    <a:p>
                      <a:endParaRPr lang="en-GB" sz="1200" dirty="0">
                        <a:latin typeface="+mn-lt"/>
                      </a:endParaRPr>
                    </a:p>
                  </a:txBody>
                  <a:tcPr marL="51435" marR="51435" marT="25718" marB="25718"/>
                </a:tc>
                <a:extLst>
                  <a:ext uri="{0D108BD9-81ED-4DB2-BD59-A6C34878D82A}">
                    <a16:rowId xmlns:a16="http://schemas.microsoft.com/office/drawing/2014/main" val="92292221"/>
                  </a:ext>
                </a:extLst>
              </a:tr>
              <a:tr h="1105468">
                <a:tc>
                  <a:txBody>
                    <a:bodyPr/>
                    <a:lstStyle/>
                    <a:p>
                      <a:pPr algn="l"/>
                      <a:r>
                        <a:rPr lang="en-GB" sz="1200" dirty="0">
                          <a:solidFill>
                            <a:schemeClr val="tx1"/>
                          </a:solidFill>
                          <a:latin typeface="+mn-lt"/>
                        </a:rPr>
                        <a:t>2-3 years</a:t>
                      </a:r>
                    </a:p>
                  </a:txBody>
                  <a:tcPr marL="51435" marR="51435" marT="25718" marB="25718"/>
                </a:tc>
                <a:tc>
                  <a:txBody>
                    <a:bodyPr/>
                    <a:lstStyle/>
                    <a:p>
                      <a:endParaRPr lang="en-GB" sz="1200" dirty="0">
                        <a:latin typeface="+mn-lt"/>
                      </a:endParaRPr>
                    </a:p>
                    <a:p>
                      <a:endParaRPr lang="en-GB" sz="1200" dirty="0">
                        <a:latin typeface="+mn-lt"/>
                      </a:endParaRPr>
                    </a:p>
                    <a:p>
                      <a:endParaRPr lang="en-GB" sz="1200" dirty="0">
                        <a:latin typeface="+mn-lt"/>
                      </a:endParaRPr>
                    </a:p>
                  </a:txBody>
                  <a:tcPr marL="51435" marR="51435" marT="25718" marB="25718"/>
                </a:tc>
                <a:tc>
                  <a:txBody>
                    <a:bodyPr/>
                    <a:lstStyle/>
                    <a:p>
                      <a:endParaRPr lang="en-GB" sz="1200" dirty="0">
                        <a:latin typeface="+mn-lt"/>
                      </a:endParaRPr>
                    </a:p>
                    <a:p>
                      <a:endParaRPr lang="en-GB" sz="1200" dirty="0">
                        <a:latin typeface="+mn-lt"/>
                      </a:endParaRPr>
                    </a:p>
                    <a:p>
                      <a:endParaRPr lang="en-GB" sz="1200" dirty="0">
                        <a:latin typeface="+mn-lt"/>
                      </a:endParaRPr>
                    </a:p>
                    <a:p>
                      <a:endParaRPr lang="en-GB" sz="1200" dirty="0">
                        <a:latin typeface="+mn-lt"/>
                      </a:endParaRPr>
                    </a:p>
                    <a:p>
                      <a:endParaRPr lang="en-GB" sz="1200" dirty="0">
                        <a:latin typeface="+mn-lt"/>
                      </a:endParaRPr>
                    </a:p>
                    <a:p>
                      <a:endParaRPr lang="en-GB" sz="1200" dirty="0">
                        <a:latin typeface="+mn-lt"/>
                      </a:endParaRPr>
                    </a:p>
                    <a:p>
                      <a:endParaRPr lang="en-GB" sz="1200" dirty="0">
                        <a:latin typeface="+mn-lt"/>
                      </a:endParaRPr>
                    </a:p>
                    <a:p>
                      <a:endParaRPr lang="en-GB" sz="1200" dirty="0">
                        <a:latin typeface="+mn-lt"/>
                      </a:endParaRPr>
                    </a:p>
                  </a:txBody>
                  <a:tcPr marL="51435" marR="51435" marT="25718" marB="25718"/>
                </a:tc>
                <a:extLst>
                  <a:ext uri="{0D108BD9-81ED-4DB2-BD59-A6C34878D82A}">
                    <a16:rowId xmlns:a16="http://schemas.microsoft.com/office/drawing/2014/main" val="1162155035"/>
                  </a:ext>
                </a:extLst>
              </a:tr>
              <a:tr h="1145514">
                <a:tc>
                  <a:txBody>
                    <a:bodyPr/>
                    <a:lstStyle/>
                    <a:p>
                      <a:pPr algn="l"/>
                      <a:r>
                        <a:rPr lang="en-GB" sz="1200" dirty="0">
                          <a:solidFill>
                            <a:schemeClr val="tx1"/>
                          </a:solidFill>
                          <a:latin typeface="+mn-lt"/>
                        </a:rPr>
                        <a:t>3-4 years</a:t>
                      </a:r>
                    </a:p>
                  </a:txBody>
                  <a:tcPr marL="51435" marR="51435" marT="25718" marB="25718"/>
                </a:tc>
                <a:tc>
                  <a:txBody>
                    <a:bodyPr/>
                    <a:lstStyle/>
                    <a:p>
                      <a:endParaRPr lang="en-GB" sz="1200" dirty="0">
                        <a:latin typeface="+mn-lt"/>
                      </a:endParaRPr>
                    </a:p>
                    <a:p>
                      <a:endParaRPr lang="en-GB" sz="1200" dirty="0">
                        <a:latin typeface="+mn-lt"/>
                      </a:endParaRPr>
                    </a:p>
                    <a:p>
                      <a:endParaRPr lang="en-GB" sz="1200" dirty="0">
                        <a:latin typeface="+mn-lt"/>
                      </a:endParaRPr>
                    </a:p>
                  </a:txBody>
                  <a:tcPr marL="51435" marR="51435" marT="25718" marB="25718"/>
                </a:tc>
                <a:tc>
                  <a:txBody>
                    <a:bodyPr/>
                    <a:lstStyle/>
                    <a:p>
                      <a:endParaRPr lang="en-GB" sz="1200" dirty="0">
                        <a:latin typeface="+mn-lt"/>
                      </a:endParaRPr>
                    </a:p>
                    <a:p>
                      <a:endParaRPr lang="en-GB" sz="1200" dirty="0">
                        <a:latin typeface="+mn-lt"/>
                      </a:endParaRPr>
                    </a:p>
                    <a:p>
                      <a:endParaRPr lang="en-GB" sz="1200" dirty="0">
                        <a:latin typeface="+mn-lt"/>
                      </a:endParaRPr>
                    </a:p>
                    <a:p>
                      <a:endParaRPr lang="en-GB" sz="1200" dirty="0">
                        <a:latin typeface="+mn-lt"/>
                      </a:endParaRPr>
                    </a:p>
                    <a:p>
                      <a:endParaRPr lang="en-GB" sz="1200" dirty="0">
                        <a:latin typeface="+mn-lt"/>
                      </a:endParaRPr>
                    </a:p>
                    <a:p>
                      <a:endParaRPr lang="en-GB" sz="1200" dirty="0">
                        <a:latin typeface="+mn-lt"/>
                      </a:endParaRPr>
                    </a:p>
                    <a:p>
                      <a:endParaRPr lang="en-GB" sz="1200" dirty="0">
                        <a:latin typeface="+mn-lt"/>
                      </a:endParaRPr>
                    </a:p>
                    <a:p>
                      <a:endParaRPr lang="en-GB" sz="1200" dirty="0">
                        <a:latin typeface="+mn-lt"/>
                      </a:endParaRPr>
                    </a:p>
                  </a:txBody>
                  <a:tcPr marL="51435" marR="51435" marT="25718" marB="25718"/>
                </a:tc>
                <a:extLst>
                  <a:ext uri="{0D108BD9-81ED-4DB2-BD59-A6C34878D82A}">
                    <a16:rowId xmlns:a16="http://schemas.microsoft.com/office/drawing/2014/main" val="3536022447"/>
                  </a:ext>
                </a:extLst>
              </a:tr>
              <a:tr h="1136684">
                <a:tc>
                  <a:txBody>
                    <a:bodyPr/>
                    <a:lstStyle/>
                    <a:p>
                      <a:pPr algn="l"/>
                      <a:r>
                        <a:rPr lang="en-GB" sz="1200" dirty="0">
                          <a:solidFill>
                            <a:schemeClr val="tx1"/>
                          </a:solidFill>
                          <a:latin typeface="+mn-lt"/>
                        </a:rPr>
                        <a:t>4 years and onwards</a:t>
                      </a:r>
                    </a:p>
                  </a:txBody>
                  <a:tcPr marL="51435" marR="51435" marT="25718" marB="25718"/>
                </a:tc>
                <a:tc>
                  <a:txBody>
                    <a:bodyPr/>
                    <a:lstStyle/>
                    <a:p>
                      <a:endParaRPr lang="en-GB" sz="1200" dirty="0">
                        <a:latin typeface="+mn-lt"/>
                      </a:endParaRPr>
                    </a:p>
                    <a:p>
                      <a:endParaRPr lang="en-GB" sz="1200" dirty="0">
                        <a:latin typeface="+mn-lt"/>
                      </a:endParaRPr>
                    </a:p>
                    <a:p>
                      <a:endParaRPr lang="en-GB" sz="1200" dirty="0">
                        <a:latin typeface="+mn-lt"/>
                      </a:endParaRPr>
                    </a:p>
                  </a:txBody>
                  <a:tcPr marL="51435" marR="51435" marT="25718" marB="25718"/>
                </a:tc>
                <a:tc>
                  <a:txBody>
                    <a:bodyPr/>
                    <a:lstStyle/>
                    <a:p>
                      <a:endParaRPr lang="en-GB" sz="1200" dirty="0">
                        <a:latin typeface="+mn-lt"/>
                      </a:endParaRPr>
                    </a:p>
                    <a:p>
                      <a:endParaRPr lang="en-GB" sz="1200" dirty="0">
                        <a:latin typeface="+mn-lt"/>
                      </a:endParaRPr>
                    </a:p>
                    <a:p>
                      <a:endParaRPr lang="en-GB" sz="1200" dirty="0">
                        <a:latin typeface="+mn-lt"/>
                      </a:endParaRPr>
                    </a:p>
                    <a:p>
                      <a:endParaRPr lang="en-GB" sz="1200" dirty="0">
                        <a:latin typeface="+mn-lt"/>
                      </a:endParaRPr>
                    </a:p>
                    <a:p>
                      <a:endParaRPr lang="en-GB" sz="1200" dirty="0">
                        <a:latin typeface="+mn-lt"/>
                      </a:endParaRPr>
                    </a:p>
                    <a:p>
                      <a:endParaRPr lang="en-GB" sz="1200" dirty="0">
                        <a:latin typeface="+mn-lt"/>
                      </a:endParaRPr>
                    </a:p>
                    <a:p>
                      <a:endParaRPr lang="en-GB" sz="1200" dirty="0">
                        <a:latin typeface="+mn-lt"/>
                      </a:endParaRPr>
                    </a:p>
                  </a:txBody>
                  <a:tcPr marL="51435" marR="51435" marT="25718" marB="25718"/>
                </a:tc>
                <a:extLst>
                  <a:ext uri="{0D108BD9-81ED-4DB2-BD59-A6C34878D82A}">
                    <a16:rowId xmlns:a16="http://schemas.microsoft.com/office/drawing/2014/main" val="3667620449"/>
                  </a:ext>
                </a:extLst>
              </a:tr>
            </a:tbl>
          </a:graphicData>
        </a:graphic>
      </p:graphicFrame>
      <p:sp>
        <p:nvSpPr>
          <p:cNvPr id="5" name="Subtitle 2">
            <a:extLst>
              <a:ext uri="{FF2B5EF4-FFF2-40B4-BE49-F238E27FC236}">
                <a16:creationId xmlns:a16="http://schemas.microsoft.com/office/drawing/2014/main" id="{2C827578-B41D-4D63-8915-7C2BFD40AC07}"/>
              </a:ext>
            </a:extLst>
          </p:cNvPr>
          <p:cNvSpPr txBox="1">
            <a:spLocks/>
          </p:cNvSpPr>
          <p:nvPr/>
        </p:nvSpPr>
        <p:spPr>
          <a:xfrm>
            <a:off x="160928" y="515099"/>
            <a:ext cx="6536141" cy="5002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200" dirty="0"/>
              <a:t>In the 1930s, Mildred Parten looked at young children’s play. She noticed that as children become older, they tend to play more cooperatively. Her work has been widely accepted as it showed that children’s social development was reflected in the way they played.</a:t>
            </a:r>
          </a:p>
        </p:txBody>
      </p:sp>
      <p:sp>
        <p:nvSpPr>
          <p:cNvPr id="6" name="TextBox 5">
            <a:extLst>
              <a:ext uri="{FF2B5EF4-FFF2-40B4-BE49-F238E27FC236}">
                <a16:creationId xmlns:a16="http://schemas.microsoft.com/office/drawing/2014/main" id="{8D9340BD-D34C-48BA-A2C1-482231D2B3E8}"/>
              </a:ext>
            </a:extLst>
          </p:cNvPr>
          <p:cNvSpPr txBox="1"/>
          <p:nvPr/>
        </p:nvSpPr>
        <p:spPr>
          <a:xfrm>
            <a:off x="2588322" y="161913"/>
            <a:ext cx="1681358" cy="307777"/>
          </a:xfrm>
          <a:prstGeom prst="rect">
            <a:avLst/>
          </a:prstGeom>
          <a:noFill/>
        </p:spPr>
        <p:txBody>
          <a:bodyPr wrap="none" rtlCol="0">
            <a:spAutoFit/>
          </a:bodyPr>
          <a:lstStyle/>
          <a:p>
            <a:pPr algn="ctr"/>
            <a:r>
              <a:rPr lang="en-GB" sz="1400" b="1" u="sng" dirty="0"/>
              <a:t>Social Stages of Play</a:t>
            </a:r>
          </a:p>
        </p:txBody>
      </p:sp>
      <p:sp>
        <p:nvSpPr>
          <p:cNvPr id="8" name="Rectangle 7">
            <a:extLst>
              <a:ext uri="{FF2B5EF4-FFF2-40B4-BE49-F238E27FC236}">
                <a16:creationId xmlns:a16="http://schemas.microsoft.com/office/drawing/2014/main" id="{86B3DE5A-014B-465A-92EB-CD3638A3FDE9}"/>
              </a:ext>
            </a:extLst>
          </p:cNvPr>
          <p:cNvSpPr/>
          <p:nvPr/>
        </p:nvSpPr>
        <p:spPr>
          <a:xfrm>
            <a:off x="160928" y="1119103"/>
            <a:ext cx="6536141" cy="646331"/>
          </a:xfrm>
          <a:prstGeom prst="rect">
            <a:avLst/>
          </a:prstGeom>
        </p:spPr>
        <p:txBody>
          <a:bodyPr wrap="square">
            <a:spAutoFit/>
          </a:bodyPr>
          <a:lstStyle/>
          <a:p>
            <a:r>
              <a:rPr lang="en-GB" sz="1200" b="1" dirty="0"/>
              <a:t>Complete the table below </a:t>
            </a:r>
            <a:r>
              <a:rPr lang="en-GB" sz="1200" dirty="0"/>
              <a:t>to discover the different ways that children play as they grow older and develop their skills. </a:t>
            </a:r>
            <a:r>
              <a:rPr lang="en-GB" sz="1200" u="sng" dirty="0"/>
              <a:t>Research</a:t>
            </a:r>
            <a:r>
              <a:rPr lang="en-GB" sz="1200" dirty="0"/>
              <a:t> Mildred Parten’s Social Stages of Play to complete the missing information. </a:t>
            </a:r>
          </a:p>
        </p:txBody>
      </p:sp>
      <p:sp>
        <p:nvSpPr>
          <p:cNvPr id="9" name="Rectangle 8">
            <a:extLst>
              <a:ext uri="{FF2B5EF4-FFF2-40B4-BE49-F238E27FC236}">
                <a16:creationId xmlns:a16="http://schemas.microsoft.com/office/drawing/2014/main" id="{92079E1F-2187-4A8A-9F43-929F8C6391DA}"/>
              </a:ext>
            </a:extLst>
          </p:cNvPr>
          <p:cNvSpPr/>
          <p:nvPr/>
        </p:nvSpPr>
        <p:spPr>
          <a:xfrm>
            <a:off x="160928" y="139867"/>
            <a:ext cx="6536141" cy="1625567"/>
          </a:xfrm>
          <a:prstGeom prst="rect">
            <a:avLst/>
          </a:prstGeom>
          <a:noFill/>
          <a:ln w="76200">
            <a:solidFill>
              <a:schemeClr val="tx2">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13" dirty="0"/>
          </a:p>
        </p:txBody>
      </p:sp>
      <p:sp>
        <p:nvSpPr>
          <p:cNvPr id="3" name="Slide Number Placeholder 2">
            <a:extLst>
              <a:ext uri="{FF2B5EF4-FFF2-40B4-BE49-F238E27FC236}">
                <a16:creationId xmlns:a16="http://schemas.microsoft.com/office/drawing/2014/main" id="{FF170C16-069E-420D-93A7-BFEB98B98B0B}"/>
              </a:ext>
            </a:extLst>
          </p:cNvPr>
          <p:cNvSpPr>
            <a:spLocks noGrp="1"/>
          </p:cNvSpPr>
          <p:nvPr>
            <p:ph type="sldNum" sz="quarter" idx="12"/>
          </p:nvPr>
        </p:nvSpPr>
        <p:spPr/>
        <p:txBody>
          <a:bodyPr/>
          <a:lstStyle/>
          <a:p>
            <a:fld id="{42197ACC-EB3C-4466-A41B-F6CC006DF8B4}" type="slidenum">
              <a:rPr lang="en-GB" smtClean="0"/>
              <a:t>8</a:t>
            </a:fld>
            <a:endParaRPr lang="en-GB"/>
          </a:p>
        </p:txBody>
      </p:sp>
      <p:pic>
        <p:nvPicPr>
          <p:cNvPr id="10" name="Picture 2" descr="Stages of Play | Social Development for Kids | Pathways.org">
            <a:extLst>
              <a:ext uri="{FF2B5EF4-FFF2-40B4-BE49-F238E27FC236}">
                <a16:creationId xmlns:a16="http://schemas.microsoft.com/office/drawing/2014/main" id="{77049783-3F53-4433-AE93-B2C19F006C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4988" y="1599535"/>
            <a:ext cx="1224524" cy="11867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9211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2-Point Star 4">
            <a:extLst>
              <a:ext uri="{FF2B5EF4-FFF2-40B4-BE49-F238E27FC236}">
                <a16:creationId xmlns:a16="http://schemas.microsoft.com/office/drawing/2014/main" id="{8BA12546-4386-421F-BBBA-64EC67640E8B}"/>
              </a:ext>
            </a:extLst>
          </p:cNvPr>
          <p:cNvSpPr/>
          <p:nvPr/>
        </p:nvSpPr>
        <p:spPr>
          <a:xfrm>
            <a:off x="387112" y="1650103"/>
            <a:ext cx="2564990" cy="2403797"/>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300" dirty="0">
                <a:solidFill>
                  <a:schemeClr val="tx1"/>
                </a:solidFill>
              </a:rPr>
              <a:t>Babies born prematurely are more likely to develop learning difficulties</a:t>
            </a:r>
          </a:p>
        </p:txBody>
      </p:sp>
      <p:sp>
        <p:nvSpPr>
          <p:cNvPr id="6" name="12-Point Star 6">
            <a:extLst>
              <a:ext uri="{FF2B5EF4-FFF2-40B4-BE49-F238E27FC236}">
                <a16:creationId xmlns:a16="http://schemas.microsoft.com/office/drawing/2014/main" id="{A1E4ED57-51A1-4957-89E3-F2F17990C843}"/>
              </a:ext>
            </a:extLst>
          </p:cNvPr>
          <p:cNvSpPr/>
          <p:nvPr/>
        </p:nvSpPr>
        <p:spPr>
          <a:xfrm>
            <a:off x="3428998" y="1426164"/>
            <a:ext cx="2931797" cy="2574336"/>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300" dirty="0">
                <a:solidFill>
                  <a:schemeClr val="tx1"/>
                </a:solidFill>
              </a:rPr>
              <a:t>It is a legal requirement to be assigned a key person in an early years setting</a:t>
            </a:r>
            <a:endParaRPr lang="en-GB" sz="1300" dirty="0">
              <a:solidFill>
                <a:schemeClr val="tx1"/>
              </a:solidFill>
              <a:latin typeface="Century Gothic" panose="020B0502020202020204" pitchFamily="34" charset="0"/>
            </a:endParaRPr>
          </a:p>
        </p:txBody>
      </p:sp>
      <p:sp>
        <p:nvSpPr>
          <p:cNvPr id="7" name="12-Point Star 7">
            <a:extLst>
              <a:ext uri="{FF2B5EF4-FFF2-40B4-BE49-F238E27FC236}">
                <a16:creationId xmlns:a16="http://schemas.microsoft.com/office/drawing/2014/main" id="{20C6F292-3773-4B83-B097-CEFCD9193A1E}"/>
              </a:ext>
            </a:extLst>
          </p:cNvPr>
          <p:cNvSpPr/>
          <p:nvPr/>
        </p:nvSpPr>
        <p:spPr>
          <a:xfrm>
            <a:off x="190502" y="6696308"/>
            <a:ext cx="2872187" cy="2288925"/>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300" dirty="0">
                <a:solidFill>
                  <a:schemeClr val="tx1"/>
                </a:solidFill>
              </a:rPr>
              <a:t>The environment that a child is brought up in can impact how they develop</a:t>
            </a:r>
          </a:p>
        </p:txBody>
      </p:sp>
      <p:sp>
        <p:nvSpPr>
          <p:cNvPr id="8" name="12-Point Star 8">
            <a:extLst>
              <a:ext uri="{FF2B5EF4-FFF2-40B4-BE49-F238E27FC236}">
                <a16:creationId xmlns:a16="http://schemas.microsoft.com/office/drawing/2014/main" id="{E3F668E9-B8D6-4594-9DD1-E01E040D4E36}"/>
              </a:ext>
            </a:extLst>
          </p:cNvPr>
          <p:cNvSpPr/>
          <p:nvPr/>
        </p:nvSpPr>
        <p:spPr>
          <a:xfrm>
            <a:off x="4272253" y="3964675"/>
            <a:ext cx="2190458" cy="1848515"/>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300" dirty="0">
                <a:solidFill>
                  <a:schemeClr val="tx1"/>
                </a:solidFill>
              </a:rPr>
              <a:t>Children will all develop at the same rate</a:t>
            </a:r>
          </a:p>
        </p:txBody>
      </p:sp>
      <p:sp>
        <p:nvSpPr>
          <p:cNvPr id="9" name="12-Point Star 9">
            <a:extLst>
              <a:ext uri="{FF2B5EF4-FFF2-40B4-BE49-F238E27FC236}">
                <a16:creationId xmlns:a16="http://schemas.microsoft.com/office/drawing/2014/main" id="{7046C188-C75B-4488-9541-60161DB0C1E1}"/>
              </a:ext>
            </a:extLst>
          </p:cNvPr>
          <p:cNvSpPr/>
          <p:nvPr/>
        </p:nvSpPr>
        <p:spPr>
          <a:xfrm>
            <a:off x="-25508" y="4072950"/>
            <a:ext cx="2872187" cy="2403797"/>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300" dirty="0">
                <a:solidFill>
                  <a:schemeClr val="tx1"/>
                </a:solidFill>
              </a:rPr>
              <a:t>Babies typically start to walk and say their first words at 12 months</a:t>
            </a:r>
          </a:p>
        </p:txBody>
      </p:sp>
      <p:sp>
        <p:nvSpPr>
          <p:cNvPr id="10" name="Rectangle 9">
            <a:extLst>
              <a:ext uri="{FF2B5EF4-FFF2-40B4-BE49-F238E27FC236}">
                <a16:creationId xmlns:a16="http://schemas.microsoft.com/office/drawing/2014/main" id="{DC116C8B-457D-48A6-A0E2-00DD6F0B7CE2}"/>
              </a:ext>
            </a:extLst>
          </p:cNvPr>
          <p:cNvSpPr/>
          <p:nvPr/>
        </p:nvSpPr>
        <p:spPr>
          <a:xfrm>
            <a:off x="2846679" y="525900"/>
            <a:ext cx="1249316" cy="307777"/>
          </a:xfrm>
          <a:prstGeom prst="rect">
            <a:avLst/>
          </a:prstGeom>
        </p:spPr>
        <p:txBody>
          <a:bodyPr wrap="none">
            <a:spAutoFit/>
          </a:bodyPr>
          <a:lstStyle/>
          <a:p>
            <a:pPr algn="ctr"/>
            <a:r>
              <a:rPr lang="en-GB" sz="1400" b="1" dirty="0"/>
              <a:t>True or False? </a:t>
            </a:r>
          </a:p>
        </p:txBody>
      </p:sp>
      <p:sp>
        <p:nvSpPr>
          <p:cNvPr id="2" name="TextBox 1">
            <a:extLst>
              <a:ext uri="{FF2B5EF4-FFF2-40B4-BE49-F238E27FC236}">
                <a16:creationId xmlns:a16="http://schemas.microsoft.com/office/drawing/2014/main" id="{AAF044D9-BB1D-43EC-9F79-D6D984412A1B}"/>
              </a:ext>
            </a:extLst>
          </p:cNvPr>
          <p:cNvSpPr txBox="1"/>
          <p:nvPr/>
        </p:nvSpPr>
        <p:spPr>
          <a:xfrm>
            <a:off x="190502" y="851273"/>
            <a:ext cx="6419849" cy="553998"/>
          </a:xfrm>
          <a:prstGeom prst="rect">
            <a:avLst/>
          </a:prstGeom>
          <a:noFill/>
        </p:spPr>
        <p:txBody>
          <a:bodyPr wrap="square" rtlCol="0">
            <a:spAutoFit/>
          </a:bodyPr>
          <a:lstStyle/>
          <a:p>
            <a:r>
              <a:rPr lang="en-GB" sz="1200" dirty="0"/>
              <a:t>Colour code the statements in order to show if they are true or false. </a:t>
            </a:r>
          </a:p>
          <a:p>
            <a:r>
              <a:rPr lang="en-GB" dirty="0"/>
              <a:t>					</a:t>
            </a:r>
          </a:p>
        </p:txBody>
      </p:sp>
      <p:sp>
        <p:nvSpPr>
          <p:cNvPr id="3" name="Rectangle 2">
            <a:extLst>
              <a:ext uri="{FF2B5EF4-FFF2-40B4-BE49-F238E27FC236}">
                <a16:creationId xmlns:a16="http://schemas.microsoft.com/office/drawing/2014/main" id="{84DE1C12-8BE0-48F2-9CF1-38D85A1AE9EB}"/>
              </a:ext>
            </a:extLst>
          </p:cNvPr>
          <p:cNvSpPr/>
          <p:nvPr/>
        </p:nvSpPr>
        <p:spPr>
          <a:xfrm>
            <a:off x="5181385" y="1036556"/>
            <a:ext cx="476250" cy="327421"/>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2F19D761-41F0-4957-A562-3A59968AC951}"/>
              </a:ext>
            </a:extLst>
          </p:cNvPr>
          <p:cNvSpPr/>
          <p:nvPr/>
        </p:nvSpPr>
        <p:spPr>
          <a:xfrm>
            <a:off x="5181385" y="478630"/>
            <a:ext cx="476250" cy="327421"/>
          </a:xfrm>
          <a:prstGeom prst="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Slide Number Placeholder 11">
            <a:extLst>
              <a:ext uri="{FF2B5EF4-FFF2-40B4-BE49-F238E27FC236}">
                <a16:creationId xmlns:a16="http://schemas.microsoft.com/office/drawing/2014/main" id="{7E5295E8-1F1E-401A-8F08-49814F487854}"/>
              </a:ext>
            </a:extLst>
          </p:cNvPr>
          <p:cNvSpPr>
            <a:spLocks noGrp="1"/>
          </p:cNvSpPr>
          <p:nvPr>
            <p:ph type="sldNum" sz="quarter" idx="12"/>
          </p:nvPr>
        </p:nvSpPr>
        <p:spPr/>
        <p:txBody>
          <a:bodyPr/>
          <a:lstStyle/>
          <a:p>
            <a:fld id="{42197ACC-EB3C-4466-A41B-F6CC006DF8B4}" type="slidenum">
              <a:rPr lang="en-GB" smtClean="0"/>
              <a:t>9</a:t>
            </a:fld>
            <a:endParaRPr lang="en-GB"/>
          </a:p>
        </p:txBody>
      </p:sp>
      <p:sp>
        <p:nvSpPr>
          <p:cNvPr id="13" name="TextBox 12">
            <a:extLst>
              <a:ext uri="{FF2B5EF4-FFF2-40B4-BE49-F238E27FC236}">
                <a16:creationId xmlns:a16="http://schemas.microsoft.com/office/drawing/2014/main" id="{F7599B88-B3B8-431C-BB3A-78FE222AAA92}"/>
              </a:ext>
            </a:extLst>
          </p:cNvPr>
          <p:cNvSpPr txBox="1"/>
          <p:nvPr/>
        </p:nvSpPr>
        <p:spPr>
          <a:xfrm>
            <a:off x="3228954" y="6217643"/>
            <a:ext cx="3420771" cy="3477875"/>
          </a:xfrm>
          <a:prstGeom prst="rect">
            <a:avLst/>
          </a:prstGeom>
          <a:noFill/>
          <a:ln>
            <a:solidFill>
              <a:schemeClr val="tx1"/>
            </a:solidFill>
          </a:ln>
        </p:spPr>
        <p:txBody>
          <a:bodyPr wrap="square" rtlCol="0">
            <a:spAutoFit/>
          </a:bodyPr>
          <a:lstStyle/>
          <a:p>
            <a:r>
              <a:rPr lang="en-GB" sz="1200" b="1" dirty="0"/>
              <a:t>Choose</a:t>
            </a:r>
            <a:r>
              <a:rPr lang="en-GB" sz="1200" dirty="0"/>
              <a:t> one of the above statements and </a:t>
            </a:r>
            <a:r>
              <a:rPr lang="en-GB" sz="1200" b="1" u="sng" dirty="0"/>
              <a:t>explain</a:t>
            </a:r>
            <a:r>
              <a:rPr lang="en-GB" sz="1200" dirty="0"/>
              <a:t> why you think it is true or false..</a:t>
            </a:r>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p:txBody>
      </p:sp>
      <p:sp>
        <p:nvSpPr>
          <p:cNvPr id="14" name="TextBox 13">
            <a:extLst>
              <a:ext uri="{FF2B5EF4-FFF2-40B4-BE49-F238E27FC236}">
                <a16:creationId xmlns:a16="http://schemas.microsoft.com/office/drawing/2014/main" id="{AE17E1AE-6F59-4F7B-A4BA-5F4DD073720F}"/>
              </a:ext>
            </a:extLst>
          </p:cNvPr>
          <p:cNvSpPr txBox="1"/>
          <p:nvPr/>
        </p:nvSpPr>
        <p:spPr>
          <a:xfrm>
            <a:off x="798804" y="2284362"/>
            <a:ext cx="324498" cy="369332"/>
          </a:xfrm>
          <a:prstGeom prst="rect">
            <a:avLst/>
          </a:prstGeom>
          <a:noFill/>
          <a:ln>
            <a:noFill/>
          </a:ln>
        </p:spPr>
        <p:txBody>
          <a:bodyPr wrap="square" rtlCol="0">
            <a:spAutoFit/>
          </a:bodyPr>
          <a:lstStyle/>
          <a:p>
            <a:r>
              <a:rPr lang="en-GB" dirty="0"/>
              <a:t>1</a:t>
            </a:r>
          </a:p>
        </p:txBody>
      </p:sp>
      <p:sp>
        <p:nvSpPr>
          <p:cNvPr id="15" name="TextBox 14">
            <a:extLst>
              <a:ext uri="{FF2B5EF4-FFF2-40B4-BE49-F238E27FC236}">
                <a16:creationId xmlns:a16="http://schemas.microsoft.com/office/drawing/2014/main" id="{DAA1C5AC-E310-4D95-AD4F-E0C963F6D8B5}"/>
              </a:ext>
            </a:extLst>
          </p:cNvPr>
          <p:cNvSpPr txBox="1"/>
          <p:nvPr/>
        </p:nvSpPr>
        <p:spPr>
          <a:xfrm>
            <a:off x="3947755" y="2099696"/>
            <a:ext cx="324498" cy="369332"/>
          </a:xfrm>
          <a:prstGeom prst="rect">
            <a:avLst/>
          </a:prstGeom>
          <a:noFill/>
          <a:ln>
            <a:noFill/>
          </a:ln>
        </p:spPr>
        <p:txBody>
          <a:bodyPr wrap="square" rtlCol="0">
            <a:spAutoFit/>
          </a:bodyPr>
          <a:lstStyle/>
          <a:p>
            <a:r>
              <a:rPr lang="en-GB" dirty="0"/>
              <a:t>2</a:t>
            </a:r>
          </a:p>
        </p:txBody>
      </p:sp>
      <p:sp>
        <p:nvSpPr>
          <p:cNvPr id="16" name="TextBox 15">
            <a:extLst>
              <a:ext uri="{FF2B5EF4-FFF2-40B4-BE49-F238E27FC236}">
                <a16:creationId xmlns:a16="http://schemas.microsoft.com/office/drawing/2014/main" id="{6ADD2815-BDCF-4BB6-9B2E-4BECA72B9459}"/>
              </a:ext>
            </a:extLst>
          </p:cNvPr>
          <p:cNvSpPr txBox="1"/>
          <p:nvPr/>
        </p:nvSpPr>
        <p:spPr>
          <a:xfrm>
            <a:off x="474306" y="4888932"/>
            <a:ext cx="324498" cy="369332"/>
          </a:xfrm>
          <a:prstGeom prst="rect">
            <a:avLst/>
          </a:prstGeom>
          <a:noFill/>
          <a:ln>
            <a:noFill/>
          </a:ln>
        </p:spPr>
        <p:txBody>
          <a:bodyPr wrap="square" rtlCol="0">
            <a:spAutoFit/>
          </a:bodyPr>
          <a:lstStyle/>
          <a:p>
            <a:r>
              <a:rPr lang="en-GB" dirty="0"/>
              <a:t>3</a:t>
            </a:r>
          </a:p>
        </p:txBody>
      </p:sp>
      <p:sp>
        <p:nvSpPr>
          <p:cNvPr id="17" name="TextBox 16">
            <a:extLst>
              <a:ext uri="{FF2B5EF4-FFF2-40B4-BE49-F238E27FC236}">
                <a16:creationId xmlns:a16="http://schemas.microsoft.com/office/drawing/2014/main" id="{733C8297-EADB-4361-8691-0234A053069D}"/>
              </a:ext>
            </a:extLst>
          </p:cNvPr>
          <p:cNvSpPr txBox="1"/>
          <p:nvPr/>
        </p:nvSpPr>
        <p:spPr>
          <a:xfrm>
            <a:off x="4614842" y="4614296"/>
            <a:ext cx="324498" cy="369332"/>
          </a:xfrm>
          <a:prstGeom prst="rect">
            <a:avLst/>
          </a:prstGeom>
          <a:noFill/>
          <a:ln>
            <a:noFill/>
          </a:ln>
        </p:spPr>
        <p:txBody>
          <a:bodyPr wrap="square" rtlCol="0">
            <a:spAutoFit/>
          </a:bodyPr>
          <a:lstStyle/>
          <a:p>
            <a:r>
              <a:rPr lang="en-GB" dirty="0"/>
              <a:t>4</a:t>
            </a:r>
          </a:p>
        </p:txBody>
      </p:sp>
      <p:sp>
        <p:nvSpPr>
          <p:cNvPr id="18" name="TextBox 17">
            <a:extLst>
              <a:ext uri="{FF2B5EF4-FFF2-40B4-BE49-F238E27FC236}">
                <a16:creationId xmlns:a16="http://schemas.microsoft.com/office/drawing/2014/main" id="{830C0B48-9776-476D-A0F5-5CF55B908139}"/>
              </a:ext>
            </a:extLst>
          </p:cNvPr>
          <p:cNvSpPr txBox="1"/>
          <p:nvPr/>
        </p:nvSpPr>
        <p:spPr>
          <a:xfrm>
            <a:off x="722928" y="7521116"/>
            <a:ext cx="324498" cy="369332"/>
          </a:xfrm>
          <a:prstGeom prst="rect">
            <a:avLst/>
          </a:prstGeom>
          <a:noFill/>
          <a:ln>
            <a:noFill/>
          </a:ln>
        </p:spPr>
        <p:txBody>
          <a:bodyPr wrap="square" rtlCol="0">
            <a:spAutoFit/>
          </a:bodyPr>
          <a:lstStyle/>
          <a:p>
            <a:r>
              <a:rPr lang="en-GB" dirty="0"/>
              <a:t>5</a:t>
            </a:r>
          </a:p>
        </p:txBody>
      </p:sp>
      <p:sp>
        <p:nvSpPr>
          <p:cNvPr id="5" name="TextBox 4">
            <a:extLst>
              <a:ext uri="{FF2B5EF4-FFF2-40B4-BE49-F238E27FC236}">
                <a16:creationId xmlns:a16="http://schemas.microsoft.com/office/drawing/2014/main" id="{1B7CE827-852C-4A3B-9593-EBE6534E7C79}"/>
              </a:ext>
            </a:extLst>
          </p:cNvPr>
          <p:cNvSpPr txBox="1"/>
          <p:nvPr/>
        </p:nvSpPr>
        <p:spPr>
          <a:xfrm>
            <a:off x="5846618" y="478630"/>
            <a:ext cx="616093" cy="276999"/>
          </a:xfrm>
          <a:prstGeom prst="rect">
            <a:avLst/>
          </a:prstGeom>
          <a:noFill/>
        </p:spPr>
        <p:txBody>
          <a:bodyPr wrap="square" rtlCol="0">
            <a:spAutoFit/>
          </a:bodyPr>
          <a:lstStyle/>
          <a:p>
            <a:r>
              <a:rPr lang="en-GB" sz="1200" dirty="0"/>
              <a:t>True</a:t>
            </a:r>
          </a:p>
        </p:txBody>
      </p:sp>
      <p:sp>
        <p:nvSpPr>
          <p:cNvPr id="19" name="TextBox 18">
            <a:extLst>
              <a:ext uri="{FF2B5EF4-FFF2-40B4-BE49-F238E27FC236}">
                <a16:creationId xmlns:a16="http://schemas.microsoft.com/office/drawing/2014/main" id="{5836F241-56A7-45D8-BDC8-5055C40FAB90}"/>
              </a:ext>
            </a:extLst>
          </p:cNvPr>
          <p:cNvSpPr txBox="1"/>
          <p:nvPr/>
        </p:nvSpPr>
        <p:spPr>
          <a:xfrm>
            <a:off x="5837959" y="1052898"/>
            <a:ext cx="616093" cy="276999"/>
          </a:xfrm>
          <a:prstGeom prst="rect">
            <a:avLst/>
          </a:prstGeom>
          <a:noFill/>
        </p:spPr>
        <p:txBody>
          <a:bodyPr wrap="square" rtlCol="0">
            <a:spAutoFit/>
          </a:bodyPr>
          <a:lstStyle/>
          <a:p>
            <a:r>
              <a:rPr lang="en-GB" sz="1200" dirty="0"/>
              <a:t>False</a:t>
            </a:r>
          </a:p>
        </p:txBody>
      </p:sp>
      <p:sp>
        <p:nvSpPr>
          <p:cNvPr id="20" name="TextBox 19">
            <a:extLst>
              <a:ext uri="{FF2B5EF4-FFF2-40B4-BE49-F238E27FC236}">
                <a16:creationId xmlns:a16="http://schemas.microsoft.com/office/drawing/2014/main" id="{46E176EE-AB76-4C6B-8B9C-D25997B0A279}"/>
              </a:ext>
            </a:extLst>
          </p:cNvPr>
          <p:cNvSpPr txBox="1"/>
          <p:nvPr/>
        </p:nvSpPr>
        <p:spPr>
          <a:xfrm>
            <a:off x="190502" y="96982"/>
            <a:ext cx="6459223" cy="307777"/>
          </a:xfrm>
          <a:prstGeom prst="rect">
            <a:avLst/>
          </a:prstGeom>
          <a:noFill/>
          <a:ln w="28575">
            <a:solidFill>
              <a:srgbClr val="00B050"/>
            </a:solidFill>
          </a:ln>
          <a:effectLst>
            <a:glow rad="63500">
              <a:schemeClr val="accent3">
                <a:satMod val="175000"/>
                <a:alpha val="40000"/>
              </a:schemeClr>
            </a:glow>
          </a:effectLst>
        </p:spPr>
        <p:txBody>
          <a:bodyPr wrap="square" rtlCol="0">
            <a:spAutoFit/>
          </a:bodyPr>
          <a:lstStyle/>
          <a:p>
            <a:pPr algn="ctr"/>
            <a:r>
              <a:rPr lang="en-GB" sz="1400" b="1" dirty="0"/>
              <a:t>Child Development- Quick Quiz</a:t>
            </a:r>
          </a:p>
        </p:txBody>
      </p:sp>
    </p:spTree>
    <p:extLst>
      <p:ext uri="{BB962C8B-B14F-4D97-AF65-F5344CB8AC3E}">
        <p14:creationId xmlns:p14="http://schemas.microsoft.com/office/powerpoint/2010/main" val="399500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lossary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t="38877" b="36093"/>
          <a:stretch/>
        </p:blipFill>
        <p:spPr bwMode="auto">
          <a:xfrm>
            <a:off x="0" y="0"/>
            <a:ext cx="6858000" cy="123245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09330" y="1272209"/>
            <a:ext cx="6639339" cy="276999"/>
          </a:xfrm>
          <a:prstGeom prst="rect">
            <a:avLst/>
          </a:prstGeom>
          <a:noFill/>
        </p:spPr>
        <p:txBody>
          <a:bodyPr wrap="square" rtlCol="0">
            <a:spAutoFit/>
          </a:bodyPr>
          <a:lstStyle/>
          <a:p>
            <a:r>
              <a:rPr lang="en-GB" sz="1200" b="1" u="sng" dirty="0">
                <a:solidFill>
                  <a:srgbClr val="00B050"/>
                </a:solidFill>
              </a:rPr>
              <a:t>Task</a:t>
            </a:r>
            <a:r>
              <a:rPr lang="en-GB" sz="1200" b="1" dirty="0"/>
              <a:t>: </a:t>
            </a:r>
            <a:r>
              <a:rPr lang="en-GB" sz="1200" dirty="0"/>
              <a:t>Research and define the following words which are central to child development. </a:t>
            </a:r>
          </a:p>
        </p:txBody>
      </p:sp>
      <p:graphicFrame>
        <p:nvGraphicFramePr>
          <p:cNvPr id="6" name="Table 5"/>
          <p:cNvGraphicFramePr>
            <a:graphicFrameLocks noGrp="1"/>
          </p:cNvGraphicFramePr>
          <p:nvPr>
            <p:extLst>
              <p:ext uri="{D42A27DB-BD31-4B8C-83A1-F6EECF244321}">
                <p14:modId xmlns:p14="http://schemas.microsoft.com/office/powerpoint/2010/main" val="4139817068"/>
              </p:ext>
            </p:extLst>
          </p:nvPr>
        </p:nvGraphicFramePr>
        <p:xfrm>
          <a:off x="109329" y="1591841"/>
          <a:ext cx="6639339" cy="8116959"/>
        </p:xfrm>
        <a:graphic>
          <a:graphicData uri="http://schemas.openxmlformats.org/drawingml/2006/table">
            <a:tbl>
              <a:tblPr firstRow="1" bandRow="1">
                <a:tableStyleId>{5940675A-B579-460E-94D1-54222C63F5DA}</a:tableStyleId>
              </a:tblPr>
              <a:tblGrid>
                <a:gridCol w="1726126">
                  <a:extLst>
                    <a:ext uri="{9D8B030D-6E8A-4147-A177-3AD203B41FA5}">
                      <a16:colId xmlns:a16="http://schemas.microsoft.com/office/drawing/2014/main" val="4230499068"/>
                    </a:ext>
                  </a:extLst>
                </a:gridCol>
                <a:gridCol w="4913213">
                  <a:extLst>
                    <a:ext uri="{9D8B030D-6E8A-4147-A177-3AD203B41FA5}">
                      <a16:colId xmlns:a16="http://schemas.microsoft.com/office/drawing/2014/main" val="4098062936"/>
                    </a:ext>
                  </a:extLst>
                </a:gridCol>
              </a:tblGrid>
              <a:tr h="300529">
                <a:tc>
                  <a:txBody>
                    <a:bodyPr/>
                    <a:lstStyle/>
                    <a:p>
                      <a:pPr algn="ctr"/>
                      <a:r>
                        <a:rPr lang="en-GB" sz="1200" b="1" dirty="0"/>
                        <a:t>Term</a:t>
                      </a:r>
                    </a:p>
                  </a:txBody>
                  <a:tcPr anchor="ctr">
                    <a:solidFill>
                      <a:schemeClr val="accent6">
                        <a:lumMod val="20000"/>
                        <a:lumOff val="80000"/>
                      </a:schemeClr>
                    </a:solidFill>
                  </a:tcPr>
                </a:tc>
                <a:tc>
                  <a:txBody>
                    <a:bodyPr/>
                    <a:lstStyle/>
                    <a:p>
                      <a:pPr algn="ctr"/>
                      <a:r>
                        <a:rPr lang="en-GB" sz="1200" b="1" dirty="0"/>
                        <a:t>Definition</a:t>
                      </a:r>
                    </a:p>
                  </a:txBody>
                  <a:tcPr anchor="ctr">
                    <a:solidFill>
                      <a:schemeClr val="accent6">
                        <a:lumMod val="20000"/>
                        <a:lumOff val="80000"/>
                      </a:schemeClr>
                    </a:solidFill>
                  </a:tcPr>
                </a:tc>
                <a:extLst>
                  <a:ext uri="{0D108BD9-81ED-4DB2-BD59-A6C34878D82A}">
                    <a16:rowId xmlns:a16="http://schemas.microsoft.com/office/drawing/2014/main" val="2859577045"/>
                  </a:ext>
                </a:extLst>
              </a:tr>
              <a:tr h="781643">
                <a:tc>
                  <a:txBody>
                    <a:bodyPr/>
                    <a:lstStyle/>
                    <a:p>
                      <a:pPr algn="ctr"/>
                      <a:r>
                        <a:rPr lang="en-GB" sz="1200" dirty="0"/>
                        <a:t>Adolescence</a:t>
                      </a:r>
                    </a:p>
                  </a:txBody>
                  <a:tcPr anchor="ct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a:t>An important status change following the onset of puberty during which a young person develops from a child into a adult. </a:t>
                      </a:r>
                    </a:p>
                    <a:p>
                      <a:pPr algn="ctr"/>
                      <a:endParaRPr lang="en-GB" sz="1200" dirty="0"/>
                    </a:p>
                  </a:txBody>
                  <a:tcPr anchor="ctr"/>
                </a:tc>
                <a:extLst>
                  <a:ext uri="{0D108BD9-81ED-4DB2-BD59-A6C34878D82A}">
                    <a16:rowId xmlns:a16="http://schemas.microsoft.com/office/drawing/2014/main" val="25487915"/>
                  </a:ext>
                </a:extLst>
              </a:tr>
              <a:tr h="781643">
                <a:tc>
                  <a:txBody>
                    <a:bodyPr/>
                    <a:lstStyle/>
                    <a:p>
                      <a:pPr algn="ctr"/>
                      <a:r>
                        <a:rPr lang="en-GB" sz="1200" dirty="0"/>
                        <a:t>Adult-Initiated Play</a:t>
                      </a:r>
                    </a:p>
                  </a:txBody>
                  <a:tcPr anchor="ctr"/>
                </a:tc>
                <a:tc>
                  <a:txBody>
                    <a:bodyPr/>
                    <a:lstStyle/>
                    <a:p>
                      <a:pPr algn="ctr"/>
                      <a:endParaRPr lang="en-GB" sz="1200" dirty="0"/>
                    </a:p>
                  </a:txBody>
                  <a:tcPr anchor="ctr"/>
                </a:tc>
                <a:extLst>
                  <a:ext uri="{0D108BD9-81ED-4DB2-BD59-A6C34878D82A}">
                    <a16:rowId xmlns:a16="http://schemas.microsoft.com/office/drawing/2014/main" val="4004193445"/>
                  </a:ext>
                </a:extLst>
              </a:tr>
              <a:tr h="781643">
                <a:tc>
                  <a:txBody>
                    <a:bodyPr/>
                    <a:lstStyle/>
                    <a:p>
                      <a:pPr algn="ctr"/>
                      <a:r>
                        <a:rPr lang="en-GB" sz="1200" dirty="0"/>
                        <a:t>Attachment</a:t>
                      </a:r>
                    </a:p>
                  </a:txBody>
                  <a:tcPr anchor="ctr"/>
                </a:tc>
                <a:tc>
                  <a:txBody>
                    <a:bodyPr/>
                    <a:lstStyle/>
                    <a:p>
                      <a:pPr algn="ctr"/>
                      <a:endParaRPr lang="en-GB" sz="1200" dirty="0"/>
                    </a:p>
                  </a:txBody>
                  <a:tcPr anchor="ctr"/>
                </a:tc>
                <a:extLst>
                  <a:ext uri="{0D108BD9-81ED-4DB2-BD59-A6C34878D82A}">
                    <a16:rowId xmlns:a16="http://schemas.microsoft.com/office/drawing/2014/main" val="1609015055"/>
                  </a:ext>
                </a:extLst>
              </a:tr>
              <a:tr h="781643">
                <a:tc>
                  <a:txBody>
                    <a:bodyPr/>
                    <a:lstStyle/>
                    <a:p>
                      <a:pPr algn="ctr"/>
                      <a:r>
                        <a:rPr lang="en-GB" sz="1200" dirty="0"/>
                        <a:t>Care Plan</a:t>
                      </a:r>
                    </a:p>
                  </a:txBody>
                  <a:tcPr anchor="ctr"/>
                </a:tc>
                <a:tc>
                  <a:txBody>
                    <a:bodyPr/>
                    <a:lstStyle/>
                    <a:p>
                      <a:pPr algn="ctr"/>
                      <a:endParaRPr lang="en-GB" sz="1200" dirty="0"/>
                    </a:p>
                  </a:txBody>
                  <a:tcPr anchor="ctr"/>
                </a:tc>
                <a:extLst>
                  <a:ext uri="{0D108BD9-81ED-4DB2-BD59-A6C34878D82A}">
                    <a16:rowId xmlns:a16="http://schemas.microsoft.com/office/drawing/2014/main" val="2305835539"/>
                  </a:ext>
                </a:extLst>
              </a:tr>
              <a:tr h="781643">
                <a:tc>
                  <a:txBody>
                    <a:bodyPr/>
                    <a:lstStyle/>
                    <a:p>
                      <a:pPr algn="ctr"/>
                      <a:r>
                        <a:rPr lang="en-GB" sz="1200" dirty="0"/>
                        <a:t>Child- Initiated Play</a:t>
                      </a:r>
                    </a:p>
                  </a:txBody>
                  <a:tcPr anchor="ctr"/>
                </a:tc>
                <a:tc>
                  <a:txBody>
                    <a:bodyPr/>
                    <a:lstStyle/>
                    <a:p>
                      <a:pPr algn="ctr"/>
                      <a:endParaRPr lang="en-GB" sz="1200" dirty="0"/>
                    </a:p>
                  </a:txBody>
                  <a:tcPr anchor="ctr"/>
                </a:tc>
                <a:extLst>
                  <a:ext uri="{0D108BD9-81ED-4DB2-BD59-A6C34878D82A}">
                    <a16:rowId xmlns:a16="http://schemas.microsoft.com/office/drawing/2014/main" val="2360651910"/>
                  </a:ext>
                </a:extLst>
              </a:tr>
              <a:tr h="781643">
                <a:tc>
                  <a:txBody>
                    <a:bodyPr/>
                    <a:lstStyle/>
                    <a:p>
                      <a:pPr algn="ctr"/>
                      <a:r>
                        <a:rPr lang="en-GB" sz="1200" dirty="0"/>
                        <a:t>Development</a:t>
                      </a:r>
                    </a:p>
                  </a:txBody>
                  <a:tcPr anchor="ctr"/>
                </a:tc>
                <a:tc>
                  <a:txBody>
                    <a:bodyPr/>
                    <a:lstStyle/>
                    <a:p>
                      <a:pPr algn="ctr"/>
                      <a:endParaRPr lang="en-GB" sz="1200" dirty="0"/>
                    </a:p>
                  </a:txBody>
                  <a:tcPr anchor="ctr"/>
                </a:tc>
                <a:extLst>
                  <a:ext uri="{0D108BD9-81ED-4DB2-BD59-A6C34878D82A}">
                    <a16:rowId xmlns:a16="http://schemas.microsoft.com/office/drawing/2014/main" val="2471158902"/>
                  </a:ext>
                </a:extLst>
              </a:tr>
              <a:tr h="781643">
                <a:tc>
                  <a:txBody>
                    <a:bodyPr/>
                    <a:lstStyle/>
                    <a:p>
                      <a:pPr algn="ctr"/>
                      <a:r>
                        <a:rPr lang="en-GB" sz="1200" dirty="0"/>
                        <a:t>Discrimination</a:t>
                      </a:r>
                    </a:p>
                  </a:txBody>
                  <a:tcPr anchor="ctr"/>
                </a:tc>
                <a:tc>
                  <a:txBody>
                    <a:bodyPr/>
                    <a:lstStyle/>
                    <a:p>
                      <a:pPr algn="ctr"/>
                      <a:endParaRPr lang="en-GB" sz="1200" dirty="0"/>
                    </a:p>
                  </a:txBody>
                  <a:tcPr anchor="ctr"/>
                </a:tc>
                <a:extLst>
                  <a:ext uri="{0D108BD9-81ED-4DB2-BD59-A6C34878D82A}">
                    <a16:rowId xmlns:a16="http://schemas.microsoft.com/office/drawing/2014/main" val="2499787311"/>
                  </a:ext>
                </a:extLst>
              </a:tr>
              <a:tr h="781643">
                <a:tc>
                  <a:txBody>
                    <a:bodyPr/>
                    <a:lstStyle/>
                    <a:p>
                      <a:pPr algn="ctr"/>
                      <a:r>
                        <a:rPr lang="en-GB" sz="1200" dirty="0"/>
                        <a:t>Diversity</a:t>
                      </a:r>
                    </a:p>
                  </a:txBody>
                  <a:tcPr anchor="ctr"/>
                </a:tc>
                <a:tc>
                  <a:txBody>
                    <a:bodyPr/>
                    <a:lstStyle/>
                    <a:p>
                      <a:pPr algn="ctr"/>
                      <a:endParaRPr lang="en-GB" sz="1200" dirty="0"/>
                    </a:p>
                  </a:txBody>
                  <a:tcPr anchor="ctr"/>
                </a:tc>
                <a:extLst>
                  <a:ext uri="{0D108BD9-81ED-4DB2-BD59-A6C34878D82A}">
                    <a16:rowId xmlns:a16="http://schemas.microsoft.com/office/drawing/2014/main" val="1628823345"/>
                  </a:ext>
                </a:extLst>
              </a:tr>
              <a:tr h="781643">
                <a:tc>
                  <a:txBody>
                    <a:bodyPr/>
                    <a:lstStyle/>
                    <a:p>
                      <a:pPr algn="ctr"/>
                      <a:r>
                        <a:rPr lang="en-GB" sz="1200" dirty="0"/>
                        <a:t>Empathy </a:t>
                      </a:r>
                    </a:p>
                  </a:txBody>
                  <a:tcPr anchor="ctr"/>
                </a:tc>
                <a:tc>
                  <a:txBody>
                    <a:bodyPr/>
                    <a:lstStyle/>
                    <a:p>
                      <a:pPr algn="ctr"/>
                      <a:endParaRPr lang="en-GB" sz="1200" dirty="0"/>
                    </a:p>
                  </a:txBody>
                  <a:tcPr anchor="ctr"/>
                </a:tc>
                <a:extLst>
                  <a:ext uri="{0D108BD9-81ED-4DB2-BD59-A6C34878D82A}">
                    <a16:rowId xmlns:a16="http://schemas.microsoft.com/office/drawing/2014/main" val="1507914247"/>
                  </a:ext>
                </a:extLst>
              </a:tr>
              <a:tr h="781643">
                <a:tc>
                  <a:txBody>
                    <a:bodyPr/>
                    <a:lstStyle/>
                    <a:p>
                      <a:pPr algn="ctr"/>
                      <a:r>
                        <a:rPr lang="en-GB" sz="1200" dirty="0"/>
                        <a:t>Ethical</a:t>
                      </a:r>
                    </a:p>
                  </a:txBody>
                  <a:tcPr anchor="ctr"/>
                </a:tc>
                <a:tc>
                  <a:txBody>
                    <a:bodyPr/>
                    <a:lstStyle/>
                    <a:p>
                      <a:pPr algn="ctr"/>
                      <a:endParaRPr lang="en-GB" sz="1200" dirty="0"/>
                    </a:p>
                  </a:txBody>
                  <a:tcPr anchor="ctr"/>
                </a:tc>
                <a:extLst>
                  <a:ext uri="{0D108BD9-81ED-4DB2-BD59-A6C34878D82A}">
                    <a16:rowId xmlns:a16="http://schemas.microsoft.com/office/drawing/2014/main" val="3648356941"/>
                  </a:ext>
                </a:extLst>
              </a:tr>
            </a:tbl>
          </a:graphicData>
        </a:graphic>
      </p:graphicFrame>
      <p:sp>
        <p:nvSpPr>
          <p:cNvPr id="2" name="Slide Number Placeholder 1">
            <a:extLst>
              <a:ext uri="{FF2B5EF4-FFF2-40B4-BE49-F238E27FC236}">
                <a16:creationId xmlns:a16="http://schemas.microsoft.com/office/drawing/2014/main" id="{9E5A111D-064E-4CE6-B74E-ABF7503E1416}"/>
              </a:ext>
            </a:extLst>
          </p:cNvPr>
          <p:cNvSpPr>
            <a:spLocks noGrp="1"/>
          </p:cNvSpPr>
          <p:nvPr>
            <p:ph type="sldNum" sz="quarter" idx="12"/>
          </p:nvPr>
        </p:nvSpPr>
        <p:spPr/>
        <p:txBody>
          <a:bodyPr/>
          <a:lstStyle/>
          <a:p>
            <a:fld id="{42197ACC-EB3C-4466-A41B-F6CC006DF8B4}" type="slidenum">
              <a:rPr lang="en-GB" smtClean="0"/>
              <a:t>10</a:t>
            </a:fld>
            <a:endParaRPr lang="en-GB"/>
          </a:p>
        </p:txBody>
      </p:sp>
    </p:spTree>
    <p:extLst>
      <p:ext uri="{BB962C8B-B14F-4D97-AF65-F5344CB8AC3E}">
        <p14:creationId xmlns:p14="http://schemas.microsoft.com/office/powerpoint/2010/main" val="29792950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lossary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t="38877" b="36093"/>
          <a:stretch/>
        </p:blipFill>
        <p:spPr bwMode="auto">
          <a:xfrm>
            <a:off x="0" y="0"/>
            <a:ext cx="6858000" cy="123245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able 5"/>
          <p:cNvGraphicFramePr>
            <a:graphicFrameLocks noGrp="1"/>
          </p:cNvGraphicFramePr>
          <p:nvPr>
            <p:extLst>
              <p:ext uri="{D42A27DB-BD31-4B8C-83A1-F6EECF244321}">
                <p14:modId xmlns:p14="http://schemas.microsoft.com/office/powerpoint/2010/main" val="2244650221"/>
              </p:ext>
            </p:extLst>
          </p:nvPr>
        </p:nvGraphicFramePr>
        <p:xfrm>
          <a:off x="242454" y="1498286"/>
          <a:ext cx="6373091" cy="7942645"/>
        </p:xfrm>
        <a:graphic>
          <a:graphicData uri="http://schemas.openxmlformats.org/drawingml/2006/table">
            <a:tbl>
              <a:tblPr firstRow="1" bandRow="1">
                <a:tableStyleId>{5940675A-B579-460E-94D1-54222C63F5DA}</a:tableStyleId>
              </a:tblPr>
              <a:tblGrid>
                <a:gridCol w="1817009">
                  <a:extLst>
                    <a:ext uri="{9D8B030D-6E8A-4147-A177-3AD203B41FA5}">
                      <a16:colId xmlns:a16="http://schemas.microsoft.com/office/drawing/2014/main" val="4230499068"/>
                    </a:ext>
                  </a:extLst>
                </a:gridCol>
                <a:gridCol w="4556082">
                  <a:extLst>
                    <a:ext uri="{9D8B030D-6E8A-4147-A177-3AD203B41FA5}">
                      <a16:colId xmlns:a16="http://schemas.microsoft.com/office/drawing/2014/main" val="4098062936"/>
                    </a:ext>
                  </a:extLst>
                </a:gridCol>
              </a:tblGrid>
              <a:tr h="277692">
                <a:tc>
                  <a:txBody>
                    <a:bodyPr/>
                    <a:lstStyle/>
                    <a:p>
                      <a:pPr algn="ctr"/>
                      <a:r>
                        <a:rPr lang="en-GB" sz="1200" b="1" dirty="0"/>
                        <a:t>Term</a:t>
                      </a:r>
                    </a:p>
                  </a:txBody>
                  <a:tcPr anchor="ctr">
                    <a:solidFill>
                      <a:schemeClr val="accent6">
                        <a:lumMod val="20000"/>
                        <a:lumOff val="80000"/>
                      </a:schemeClr>
                    </a:solidFill>
                  </a:tcPr>
                </a:tc>
                <a:tc>
                  <a:txBody>
                    <a:bodyPr/>
                    <a:lstStyle/>
                    <a:p>
                      <a:pPr algn="ctr"/>
                      <a:r>
                        <a:rPr lang="en-GB" sz="1200" b="1" dirty="0"/>
                        <a:t>Definition</a:t>
                      </a:r>
                    </a:p>
                  </a:txBody>
                  <a:tcPr anchor="ctr">
                    <a:solidFill>
                      <a:schemeClr val="accent6">
                        <a:lumMod val="20000"/>
                        <a:lumOff val="80000"/>
                      </a:schemeClr>
                    </a:solidFill>
                  </a:tcPr>
                </a:tc>
                <a:extLst>
                  <a:ext uri="{0D108BD9-81ED-4DB2-BD59-A6C34878D82A}">
                    <a16:rowId xmlns:a16="http://schemas.microsoft.com/office/drawing/2014/main" val="2859577045"/>
                  </a:ext>
                </a:extLst>
              </a:tr>
              <a:tr h="692728">
                <a:tc>
                  <a:txBody>
                    <a:bodyPr/>
                    <a:lstStyle/>
                    <a:p>
                      <a:pPr algn="ctr"/>
                      <a:r>
                        <a:rPr lang="en-GB" sz="1200" dirty="0"/>
                        <a:t>Fine Motor Skills</a:t>
                      </a:r>
                    </a:p>
                  </a:txBody>
                  <a:tcPr anchor="ctr"/>
                </a:tc>
                <a:tc>
                  <a:txBody>
                    <a:bodyPr/>
                    <a:lstStyle/>
                    <a:p>
                      <a:pPr algn="ctr"/>
                      <a:endParaRPr lang="en-GB" sz="1200" dirty="0"/>
                    </a:p>
                  </a:txBody>
                  <a:tcPr anchor="ctr"/>
                </a:tc>
                <a:extLst>
                  <a:ext uri="{0D108BD9-81ED-4DB2-BD59-A6C34878D82A}">
                    <a16:rowId xmlns:a16="http://schemas.microsoft.com/office/drawing/2014/main" val="25487915"/>
                  </a:ext>
                </a:extLst>
              </a:tr>
              <a:tr h="720436">
                <a:tc>
                  <a:txBody>
                    <a:bodyPr/>
                    <a:lstStyle/>
                    <a:p>
                      <a:pPr algn="ctr"/>
                      <a:r>
                        <a:rPr lang="en-GB" sz="1200" dirty="0"/>
                        <a:t>Growth </a:t>
                      </a:r>
                    </a:p>
                  </a:txBody>
                  <a:tcPr anchor="ctr"/>
                </a:tc>
                <a:tc>
                  <a:txBody>
                    <a:bodyPr/>
                    <a:lstStyle/>
                    <a:p>
                      <a:pPr algn="ctr"/>
                      <a:endParaRPr lang="en-GB" sz="1200" dirty="0"/>
                    </a:p>
                  </a:txBody>
                  <a:tcPr anchor="ctr"/>
                </a:tc>
                <a:extLst>
                  <a:ext uri="{0D108BD9-81ED-4DB2-BD59-A6C34878D82A}">
                    <a16:rowId xmlns:a16="http://schemas.microsoft.com/office/drawing/2014/main" val="4004193445"/>
                  </a:ext>
                </a:extLst>
              </a:tr>
              <a:tr h="775855">
                <a:tc>
                  <a:txBody>
                    <a:bodyPr/>
                    <a:lstStyle/>
                    <a:p>
                      <a:pPr algn="ctr"/>
                      <a:r>
                        <a:rPr lang="en-GB" sz="1200" dirty="0"/>
                        <a:t>Key Person</a:t>
                      </a:r>
                    </a:p>
                  </a:txBody>
                  <a:tcPr anchor="ctr"/>
                </a:tc>
                <a:tc>
                  <a:txBody>
                    <a:bodyPr/>
                    <a:lstStyle/>
                    <a:p>
                      <a:pPr algn="ctr"/>
                      <a:endParaRPr lang="en-GB" sz="1200" dirty="0"/>
                    </a:p>
                  </a:txBody>
                  <a:tcPr anchor="ctr"/>
                </a:tc>
                <a:extLst>
                  <a:ext uri="{0D108BD9-81ED-4DB2-BD59-A6C34878D82A}">
                    <a16:rowId xmlns:a16="http://schemas.microsoft.com/office/drawing/2014/main" val="1609015055"/>
                  </a:ext>
                </a:extLst>
              </a:tr>
              <a:tr h="762000">
                <a:tc>
                  <a:txBody>
                    <a:bodyPr/>
                    <a:lstStyle/>
                    <a:p>
                      <a:pPr algn="ctr"/>
                      <a:r>
                        <a:rPr lang="en-GB" sz="1200" dirty="0"/>
                        <a:t>Milestone </a:t>
                      </a:r>
                    </a:p>
                  </a:txBody>
                  <a:tcPr anchor="ctr"/>
                </a:tc>
                <a:tc>
                  <a:txBody>
                    <a:bodyPr/>
                    <a:lstStyle/>
                    <a:p>
                      <a:pPr algn="ctr"/>
                      <a:endParaRPr lang="en-GB" sz="1200" dirty="0"/>
                    </a:p>
                  </a:txBody>
                  <a:tcPr anchor="ctr"/>
                </a:tc>
                <a:extLst>
                  <a:ext uri="{0D108BD9-81ED-4DB2-BD59-A6C34878D82A}">
                    <a16:rowId xmlns:a16="http://schemas.microsoft.com/office/drawing/2014/main" val="2305835539"/>
                  </a:ext>
                </a:extLst>
              </a:tr>
              <a:tr h="748145">
                <a:tc>
                  <a:txBody>
                    <a:bodyPr/>
                    <a:lstStyle/>
                    <a:p>
                      <a:pPr algn="ctr"/>
                      <a:r>
                        <a:rPr lang="en-GB" sz="1200" dirty="0"/>
                        <a:t>Nature</a:t>
                      </a:r>
                    </a:p>
                  </a:txBody>
                  <a:tcPr anchor="ctr"/>
                </a:tc>
                <a:tc>
                  <a:txBody>
                    <a:bodyPr/>
                    <a:lstStyle/>
                    <a:p>
                      <a:pPr algn="ctr"/>
                      <a:endParaRPr lang="en-GB" sz="1200" dirty="0"/>
                    </a:p>
                  </a:txBody>
                  <a:tcPr anchor="ctr"/>
                </a:tc>
                <a:extLst>
                  <a:ext uri="{0D108BD9-81ED-4DB2-BD59-A6C34878D82A}">
                    <a16:rowId xmlns:a16="http://schemas.microsoft.com/office/drawing/2014/main" val="2360651910"/>
                  </a:ext>
                </a:extLst>
              </a:tr>
              <a:tr h="762000">
                <a:tc>
                  <a:txBody>
                    <a:bodyPr/>
                    <a:lstStyle/>
                    <a:p>
                      <a:pPr algn="ctr"/>
                      <a:r>
                        <a:rPr lang="en-GB" sz="1200" dirty="0"/>
                        <a:t>Nurture</a:t>
                      </a:r>
                    </a:p>
                  </a:txBody>
                  <a:tcPr anchor="ctr"/>
                </a:tc>
                <a:tc>
                  <a:txBody>
                    <a:bodyPr/>
                    <a:lstStyle/>
                    <a:p>
                      <a:pPr algn="ctr"/>
                      <a:endParaRPr lang="en-GB" sz="1200" dirty="0"/>
                    </a:p>
                  </a:txBody>
                  <a:tcPr anchor="ctr"/>
                </a:tc>
                <a:extLst>
                  <a:ext uri="{0D108BD9-81ED-4DB2-BD59-A6C34878D82A}">
                    <a16:rowId xmlns:a16="http://schemas.microsoft.com/office/drawing/2014/main" val="2471158902"/>
                  </a:ext>
                </a:extLst>
              </a:tr>
              <a:tr h="748146">
                <a:tc>
                  <a:txBody>
                    <a:bodyPr/>
                    <a:lstStyle/>
                    <a:p>
                      <a:pPr algn="ctr"/>
                      <a:r>
                        <a:rPr lang="en-GB" sz="1200" dirty="0"/>
                        <a:t>Risk Assessment </a:t>
                      </a:r>
                    </a:p>
                  </a:txBody>
                  <a:tcPr anchor="ctr"/>
                </a:tc>
                <a:tc>
                  <a:txBody>
                    <a:bodyPr/>
                    <a:lstStyle/>
                    <a:p>
                      <a:pPr algn="ctr"/>
                      <a:endParaRPr lang="en-GB" sz="1200" dirty="0"/>
                    </a:p>
                  </a:txBody>
                  <a:tcPr anchor="ctr"/>
                </a:tc>
                <a:extLst>
                  <a:ext uri="{0D108BD9-81ED-4DB2-BD59-A6C34878D82A}">
                    <a16:rowId xmlns:a16="http://schemas.microsoft.com/office/drawing/2014/main" val="2499787311"/>
                  </a:ext>
                </a:extLst>
              </a:tr>
              <a:tr h="803563">
                <a:tc>
                  <a:txBody>
                    <a:bodyPr/>
                    <a:lstStyle/>
                    <a:p>
                      <a:pPr algn="ctr"/>
                      <a:r>
                        <a:rPr lang="en-GB" sz="1200" dirty="0"/>
                        <a:t>Safeguarding </a:t>
                      </a:r>
                    </a:p>
                  </a:txBody>
                  <a:tcPr anchor="ctr"/>
                </a:tc>
                <a:tc>
                  <a:txBody>
                    <a:bodyPr/>
                    <a:lstStyle/>
                    <a:p>
                      <a:pPr algn="ctr"/>
                      <a:endParaRPr lang="en-GB" sz="1200" dirty="0"/>
                    </a:p>
                  </a:txBody>
                  <a:tcPr anchor="ctr"/>
                </a:tc>
                <a:extLst>
                  <a:ext uri="{0D108BD9-81ED-4DB2-BD59-A6C34878D82A}">
                    <a16:rowId xmlns:a16="http://schemas.microsoft.com/office/drawing/2014/main" val="1628823345"/>
                  </a:ext>
                </a:extLst>
              </a:tr>
              <a:tr h="817418">
                <a:tc>
                  <a:txBody>
                    <a:bodyPr/>
                    <a:lstStyle/>
                    <a:p>
                      <a:pPr algn="ctr"/>
                      <a:r>
                        <a:rPr lang="en-GB" sz="1200" dirty="0"/>
                        <a:t>Self-Concept</a:t>
                      </a:r>
                    </a:p>
                  </a:txBody>
                  <a:tcPr anchor="ctr"/>
                </a:tc>
                <a:tc>
                  <a:txBody>
                    <a:bodyPr/>
                    <a:lstStyle/>
                    <a:p>
                      <a:pPr algn="ctr"/>
                      <a:endParaRPr lang="en-GB" sz="1200" dirty="0"/>
                    </a:p>
                  </a:txBody>
                  <a:tcPr anchor="ctr"/>
                </a:tc>
                <a:extLst>
                  <a:ext uri="{0D108BD9-81ED-4DB2-BD59-A6C34878D82A}">
                    <a16:rowId xmlns:a16="http://schemas.microsoft.com/office/drawing/2014/main" val="1507914247"/>
                  </a:ext>
                </a:extLst>
              </a:tr>
              <a:tr h="834662">
                <a:tc>
                  <a:txBody>
                    <a:bodyPr/>
                    <a:lstStyle/>
                    <a:p>
                      <a:pPr algn="ctr"/>
                      <a:r>
                        <a:rPr lang="en-GB" sz="1200" dirty="0"/>
                        <a:t>Self-Esteem </a:t>
                      </a:r>
                    </a:p>
                  </a:txBody>
                  <a:tcPr anchor="ctr"/>
                </a:tc>
                <a:tc>
                  <a:txBody>
                    <a:bodyPr/>
                    <a:lstStyle/>
                    <a:p>
                      <a:pPr algn="ctr"/>
                      <a:endParaRPr lang="en-GB" sz="1200" dirty="0"/>
                    </a:p>
                  </a:txBody>
                  <a:tcPr anchor="ctr"/>
                </a:tc>
                <a:extLst>
                  <a:ext uri="{0D108BD9-81ED-4DB2-BD59-A6C34878D82A}">
                    <a16:rowId xmlns:a16="http://schemas.microsoft.com/office/drawing/2014/main" val="3648356941"/>
                  </a:ext>
                </a:extLst>
              </a:tr>
            </a:tbl>
          </a:graphicData>
        </a:graphic>
      </p:graphicFrame>
      <p:sp>
        <p:nvSpPr>
          <p:cNvPr id="2" name="Slide Number Placeholder 1">
            <a:extLst>
              <a:ext uri="{FF2B5EF4-FFF2-40B4-BE49-F238E27FC236}">
                <a16:creationId xmlns:a16="http://schemas.microsoft.com/office/drawing/2014/main" id="{798D3217-0EA7-4DE8-B5F9-3A6D515D2701}"/>
              </a:ext>
            </a:extLst>
          </p:cNvPr>
          <p:cNvSpPr>
            <a:spLocks noGrp="1"/>
          </p:cNvSpPr>
          <p:nvPr>
            <p:ph type="sldNum" sz="quarter" idx="12"/>
          </p:nvPr>
        </p:nvSpPr>
        <p:spPr/>
        <p:txBody>
          <a:bodyPr/>
          <a:lstStyle/>
          <a:p>
            <a:fld id="{42197ACC-EB3C-4466-A41B-F6CC006DF8B4}" type="slidenum">
              <a:rPr lang="en-GB" smtClean="0"/>
              <a:t>11</a:t>
            </a:fld>
            <a:endParaRPr lang="en-GB"/>
          </a:p>
        </p:txBody>
      </p:sp>
    </p:spTree>
    <p:extLst>
      <p:ext uri="{BB962C8B-B14F-4D97-AF65-F5344CB8AC3E}">
        <p14:creationId xmlns:p14="http://schemas.microsoft.com/office/powerpoint/2010/main" val="20717274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FEC3315-F5F7-449B-9EED-EFCCFF75C502}"/>
              </a:ext>
            </a:extLst>
          </p:cNvPr>
          <p:cNvSpPr>
            <a:spLocks noGrp="1"/>
          </p:cNvSpPr>
          <p:nvPr>
            <p:ph type="sldNum" sz="quarter" idx="12"/>
          </p:nvPr>
        </p:nvSpPr>
        <p:spPr/>
        <p:txBody>
          <a:bodyPr/>
          <a:lstStyle/>
          <a:p>
            <a:fld id="{42197ACC-EB3C-4466-A41B-F6CC006DF8B4}" type="slidenum">
              <a:rPr lang="en-GB" smtClean="0"/>
              <a:t>12</a:t>
            </a:fld>
            <a:endParaRPr lang="en-GB"/>
          </a:p>
        </p:txBody>
      </p:sp>
      <p:sp>
        <p:nvSpPr>
          <p:cNvPr id="3" name="TextBox 2">
            <a:extLst>
              <a:ext uri="{FF2B5EF4-FFF2-40B4-BE49-F238E27FC236}">
                <a16:creationId xmlns:a16="http://schemas.microsoft.com/office/drawing/2014/main" id="{455AC269-0EE8-4ECF-B6FC-3FBB4A1E12BC}"/>
              </a:ext>
            </a:extLst>
          </p:cNvPr>
          <p:cNvSpPr txBox="1"/>
          <p:nvPr/>
        </p:nvSpPr>
        <p:spPr>
          <a:xfrm>
            <a:off x="436098" y="1003410"/>
            <a:ext cx="3052689" cy="738664"/>
          </a:xfrm>
          <a:prstGeom prst="rect">
            <a:avLst/>
          </a:prstGeom>
          <a:solidFill>
            <a:schemeClr val="accent4">
              <a:lumMod val="20000"/>
              <a:lumOff val="80000"/>
            </a:schemeClr>
          </a:solidFill>
          <a:ln>
            <a:solidFill>
              <a:schemeClr val="accent1">
                <a:lumMod val="75000"/>
              </a:schemeClr>
            </a:solidFill>
          </a:ln>
        </p:spPr>
        <p:txBody>
          <a:bodyPr wrap="square" rtlCol="0">
            <a:spAutoFit/>
          </a:bodyPr>
          <a:lstStyle/>
          <a:p>
            <a:pPr algn="ctr"/>
            <a:r>
              <a:rPr lang="en-GB" sz="1400" b="1" dirty="0"/>
              <a:t>Medical factors</a:t>
            </a:r>
          </a:p>
          <a:p>
            <a:pPr algn="ctr"/>
            <a:r>
              <a:rPr lang="en-GB" sz="1400" dirty="0"/>
              <a:t>(long-term impact of medication, time off school)</a:t>
            </a:r>
          </a:p>
        </p:txBody>
      </p:sp>
      <p:sp>
        <p:nvSpPr>
          <p:cNvPr id="4" name="TextBox 3">
            <a:extLst>
              <a:ext uri="{FF2B5EF4-FFF2-40B4-BE49-F238E27FC236}">
                <a16:creationId xmlns:a16="http://schemas.microsoft.com/office/drawing/2014/main" id="{B1C5AD9F-B53A-453C-8927-AC18545E6BF7}"/>
              </a:ext>
            </a:extLst>
          </p:cNvPr>
          <p:cNvSpPr txBox="1"/>
          <p:nvPr/>
        </p:nvSpPr>
        <p:spPr>
          <a:xfrm>
            <a:off x="450165" y="1945046"/>
            <a:ext cx="3024554" cy="738664"/>
          </a:xfrm>
          <a:prstGeom prst="rect">
            <a:avLst/>
          </a:prstGeom>
          <a:solidFill>
            <a:schemeClr val="accent4">
              <a:lumMod val="20000"/>
              <a:lumOff val="80000"/>
            </a:schemeClr>
          </a:solidFill>
          <a:ln>
            <a:solidFill>
              <a:schemeClr val="accent1">
                <a:lumMod val="75000"/>
              </a:schemeClr>
            </a:solidFill>
          </a:ln>
        </p:spPr>
        <p:txBody>
          <a:bodyPr wrap="square" rtlCol="0">
            <a:spAutoFit/>
          </a:bodyPr>
          <a:lstStyle/>
          <a:p>
            <a:pPr algn="ctr"/>
            <a:r>
              <a:rPr lang="en-GB" sz="1400" b="1" dirty="0"/>
              <a:t>Genetic disorders</a:t>
            </a:r>
          </a:p>
          <a:p>
            <a:pPr algn="ctr"/>
            <a:r>
              <a:rPr lang="en-GB" sz="1400" dirty="0"/>
              <a:t>(for example, sickle cell anaemia, cystic fibrosis)</a:t>
            </a:r>
          </a:p>
        </p:txBody>
      </p:sp>
      <p:sp>
        <p:nvSpPr>
          <p:cNvPr id="5" name="TextBox 4">
            <a:extLst>
              <a:ext uri="{FF2B5EF4-FFF2-40B4-BE49-F238E27FC236}">
                <a16:creationId xmlns:a16="http://schemas.microsoft.com/office/drawing/2014/main" id="{592066D0-1B67-44B4-A2BF-B38C62EDAEFF}"/>
              </a:ext>
            </a:extLst>
          </p:cNvPr>
          <p:cNvSpPr txBox="1"/>
          <p:nvPr/>
        </p:nvSpPr>
        <p:spPr>
          <a:xfrm>
            <a:off x="450165" y="2858397"/>
            <a:ext cx="3024554" cy="738664"/>
          </a:xfrm>
          <a:prstGeom prst="rect">
            <a:avLst/>
          </a:prstGeom>
          <a:solidFill>
            <a:schemeClr val="accent4">
              <a:lumMod val="20000"/>
              <a:lumOff val="80000"/>
            </a:schemeClr>
          </a:solidFill>
          <a:ln>
            <a:solidFill>
              <a:schemeClr val="accent1">
                <a:lumMod val="75000"/>
              </a:schemeClr>
            </a:solidFill>
          </a:ln>
        </p:spPr>
        <p:txBody>
          <a:bodyPr wrap="square" rtlCol="0">
            <a:spAutoFit/>
          </a:bodyPr>
          <a:lstStyle/>
          <a:p>
            <a:pPr algn="ctr"/>
            <a:r>
              <a:rPr lang="en-GB" sz="1400" b="1" dirty="0"/>
              <a:t>Pre-natal factors </a:t>
            </a:r>
          </a:p>
          <a:p>
            <a:pPr algn="ctr"/>
            <a:r>
              <a:rPr lang="en-GB" sz="1400" dirty="0"/>
              <a:t>(pre-conceptual care, diet, smoking, alcohol, drugs, stress, infection)</a:t>
            </a:r>
          </a:p>
        </p:txBody>
      </p:sp>
      <p:sp>
        <p:nvSpPr>
          <p:cNvPr id="6" name="TextBox 5">
            <a:extLst>
              <a:ext uri="{FF2B5EF4-FFF2-40B4-BE49-F238E27FC236}">
                <a16:creationId xmlns:a16="http://schemas.microsoft.com/office/drawing/2014/main" id="{491CF304-B4B0-4256-AA19-33737832E124}"/>
              </a:ext>
            </a:extLst>
          </p:cNvPr>
          <p:cNvSpPr txBox="1"/>
          <p:nvPr/>
        </p:nvSpPr>
        <p:spPr>
          <a:xfrm>
            <a:off x="436098" y="3858047"/>
            <a:ext cx="3038621" cy="584775"/>
          </a:xfrm>
          <a:prstGeom prst="rect">
            <a:avLst/>
          </a:prstGeom>
          <a:solidFill>
            <a:schemeClr val="accent4">
              <a:lumMod val="20000"/>
              <a:lumOff val="80000"/>
            </a:schemeClr>
          </a:solidFill>
          <a:ln>
            <a:solidFill>
              <a:schemeClr val="accent1">
                <a:lumMod val="75000"/>
              </a:schemeClr>
            </a:solidFill>
          </a:ln>
        </p:spPr>
        <p:txBody>
          <a:bodyPr wrap="square" rtlCol="0">
            <a:spAutoFit/>
          </a:bodyPr>
          <a:lstStyle/>
          <a:p>
            <a:pPr algn="ctr"/>
            <a:r>
              <a:rPr lang="en-GB" sz="1400" b="1" dirty="0"/>
              <a:t>Birth</a:t>
            </a:r>
          </a:p>
          <a:p>
            <a:pPr algn="ctr"/>
            <a:r>
              <a:rPr lang="en-GB" sz="1400" dirty="0"/>
              <a:t>(hypoxia, anoxia, premature</a:t>
            </a:r>
            <a:r>
              <a:rPr lang="en-GB" dirty="0"/>
              <a:t>)</a:t>
            </a:r>
          </a:p>
        </p:txBody>
      </p:sp>
      <p:sp>
        <p:nvSpPr>
          <p:cNvPr id="7" name="TextBox 6">
            <a:extLst>
              <a:ext uri="{FF2B5EF4-FFF2-40B4-BE49-F238E27FC236}">
                <a16:creationId xmlns:a16="http://schemas.microsoft.com/office/drawing/2014/main" id="{955B6FB3-F421-49C6-9FF8-C222BE39E537}"/>
              </a:ext>
            </a:extLst>
          </p:cNvPr>
          <p:cNvSpPr txBox="1"/>
          <p:nvPr/>
        </p:nvSpPr>
        <p:spPr>
          <a:xfrm>
            <a:off x="436216" y="4689828"/>
            <a:ext cx="3024554" cy="307777"/>
          </a:xfrm>
          <a:prstGeom prst="rect">
            <a:avLst/>
          </a:prstGeom>
          <a:solidFill>
            <a:schemeClr val="accent4">
              <a:lumMod val="20000"/>
              <a:lumOff val="80000"/>
            </a:schemeClr>
          </a:solidFill>
          <a:ln>
            <a:solidFill>
              <a:schemeClr val="accent1">
                <a:lumMod val="75000"/>
              </a:schemeClr>
            </a:solidFill>
          </a:ln>
        </p:spPr>
        <p:txBody>
          <a:bodyPr wrap="square" rtlCol="0">
            <a:spAutoFit/>
          </a:bodyPr>
          <a:lstStyle/>
          <a:p>
            <a:pPr algn="ctr"/>
            <a:r>
              <a:rPr lang="en-GB" sz="1400" b="1" dirty="0"/>
              <a:t>Illness, accidents, injuries</a:t>
            </a:r>
          </a:p>
        </p:txBody>
      </p:sp>
      <p:sp>
        <p:nvSpPr>
          <p:cNvPr id="8" name="TextBox 7">
            <a:extLst>
              <a:ext uri="{FF2B5EF4-FFF2-40B4-BE49-F238E27FC236}">
                <a16:creationId xmlns:a16="http://schemas.microsoft.com/office/drawing/2014/main" id="{A10ECCA8-D8DC-416B-B9E1-6DDD47BC5A70}"/>
              </a:ext>
            </a:extLst>
          </p:cNvPr>
          <p:cNvSpPr txBox="1"/>
          <p:nvPr/>
        </p:nvSpPr>
        <p:spPr>
          <a:xfrm>
            <a:off x="450165" y="5230909"/>
            <a:ext cx="3024554" cy="738664"/>
          </a:xfrm>
          <a:prstGeom prst="rect">
            <a:avLst/>
          </a:prstGeom>
          <a:solidFill>
            <a:schemeClr val="accent4">
              <a:lumMod val="20000"/>
              <a:lumOff val="80000"/>
            </a:schemeClr>
          </a:solidFill>
          <a:ln>
            <a:solidFill>
              <a:schemeClr val="accent1">
                <a:lumMod val="75000"/>
              </a:schemeClr>
            </a:solidFill>
          </a:ln>
        </p:spPr>
        <p:txBody>
          <a:bodyPr wrap="square" rtlCol="0">
            <a:spAutoFit/>
          </a:bodyPr>
          <a:lstStyle/>
          <a:p>
            <a:pPr algn="ctr"/>
            <a:r>
              <a:rPr lang="en-GB" sz="1400" b="1" dirty="0"/>
              <a:t>Lifestyles</a:t>
            </a:r>
          </a:p>
          <a:p>
            <a:pPr algn="ctr"/>
            <a:r>
              <a:rPr lang="en-GB" sz="1400" dirty="0"/>
              <a:t>Diet, poverty, housing, stress, education, play and leisure </a:t>
            </a:r>
          </a:p>
        </p:txBody>
      </p:sp>
      <p:sp>
        <p:nvSpPr>
          <p:cNvPr id="9" name="TextBox 8">
            <a:extLst>
              <a:ext uri="{FF2B5EF4-FFF2-40B4-BE49-F238E27FC236}">
                <a16:creationId xmlns:a16="http://schemas.microsoft.com/office/drawing/2014/main" id="{F22767F3-3126-4B2C-8900-867373A91F51}"/>
              </a:ext>
            </a:extLst>
          </p:cNvPr>
          <p:cNvSpPr txBox="1"/>
          <p:nvPr/>
        </p:nvSpPr>
        <p:spPr>
          <a:xfrm>
            <a:off x="436098" y="193053"/>
            <a:ext cx="2905941" cy="584775"/>
          </a:xfrm>
          <a:prstGeom prst="rect">
            <a:avLst/>
          </a:prstGeom>
          <a:noFill/>
          <a:ln w="28575">
            <a:solidFill>
              <a:srgbClr val="00B050"/>
            </a:solidFill>
          </a:ln>
        </p:spPr>
        <p:txBody>
          <a:bodyPr wrap="square" rtlCol="0">
            <a:spAutoFit/>
          </a:bodyPr>
          <a:lstStyle/>
          <a:p>
            <a:pPr algn="ctr"/>
            <a:r>
              <a:rPr lang="en-GB" sz="1600" b="1" dirty="0"/>
              <a:t>Factors affecting growth and development</a:t>
            </a:r>
          </a:p>
        </p:txBody>
      </p:sp>
      <p:sp>
        <p:nvSpPr>
          <p:cNvPr id="10" name="TextBox 9">
            <a:extLst>
              <a:ext uri="{FF2B5EF4-FFF2-40B4-BE49-F238E27FC236}">
                <a16:creationId xmlns:a16="http://schemas.microsoft.com/office/drawing/2014/main" id="{7D47CE9F-3B4A-43B2-AC57-D1C5AA48BA31}"/>
              </a:ext>
            </a:extLst>
          </p:cNvPr>
          <p:cNvSpPr txBox="1"/>
          <p:nvPr/>
        </p:nvSpPr>
        <p:spPr>
          <a:xfrm>
            <a:off x="263236" y="6202877"/>
            <a:ext cx="6387377" cy="2246769"/>
          </a:xfrm>
          <a:custGeom>
            <a:avLst/>
            <a:gdLst>
              <a:gd name="connsiteX0" fmla="*/ 0 w 6387377"/>
              <a:gd name="connsiteY0" fmla="*/ 0 h 2246769"/>
              <a:gd name="connsiteX1" fmla="*/ 452923 w 6387377"/>
              <a:gd name="connsiteY1" fmla="*/ 0 h 2246769"/>
              <a:gd name="connsiteX2" fmla="*/ 969720 w 6387377"/>
              <a:gd name="connsiteY2" fmla="*/ 0 h 2246769"/>
              <a:gd name="connsiteX3" fmla="*/ 1550391 w 6387377"/>
              <a:gd name="connsiteY3" fmla="*/ 0 h 2246769"/>
              <a:gd name="connsiteX4" fmla="*/ 2194935 w 6387377"/>
              <a:gd name="connsiteY4" fmla="*/ 0 h 2246769"/>
              <a:gd name="connsiteX5" fmla="*/ 2647858 w 6387377"/>
              <a:gd name="connsiteY5" fmla="*/ 0 h 2246769"/>
              <a:gd name="connsiteX6" fmla="*/ 3036907 w 6387377"/>
              <a:gd name="connsiteY6" fmla="*/ 0 h 2246769"/>
              <a:gd name="connsiteX7" fmla="*/ 3425957 w 6387377"/>
              <a:gd name="connsiteY7" fmla="*/ 0 h 2246769"/>
              <a:gd name="connsiteX8" fmla="*/ 4070501 w 6387377"/>
              <a:gd name="connsiteY8" fmla="*/ 0 h 2246769"/>
              <a:gd name="connsiteX9" fmla="*/ 4523424 w 6387377"/>
              <a:gd name="connsiteY9" fmla="*/ 0 h 2246769"/>
              <a:gd name="connsiteX10" fmla="*/ 5040221 w 6387377"/>
              <a:gd name="connsiteY10" fmla="*/ 0 h 2246769"/>
              <a:gd name="connsiteX11" fmla="*/ 5557018 w 6387377"/>
              <a:gd name="connsiteY11" fmla="*/ 0 h 2246769"/>
              <a:gd name="connsiteX12" fmla="*/ 6387377 w 6387377"/>
              <a:gd name="connsiteY12" fmla="*/ 0 h 2246769"/>
              <a:gd name="connsiteX13" fmla="*/ 6387377 w 6387377"/>
              <a:gd name="connsiteY13" fmla="*/ 494289 h 2246769"/>
              <a:gd name="connsiteX14" fmla="*/ 6387377 w 6387377"/>
              <a:gd name="connsiteY14" fmla="*/ 1033514 h 2246769"/>
              <a:gd name="connsiteX15" fmla="*/ 6387377 w 6387377"/>
              <a:gd name="connsiteY15" fmla="*/ 1527803 h 2246769"/>
              <a:gd name="connsiteX16" fmla="*/ 6387377 w 6387377"/>
              <a:gd name="connsiteY16" fmla="*/ 2246769 h 2246769"/>
              <a:gd name="connsiteX17" fmla="*/ 5806706 w 6387377"/>
              <a:gd name="connsiteY17" fmla="*/ 2246769 h 2246769"/>
              <a:gd name="connsiteX18" fmla="*/ 5162162 w 6387377"/>
              <a:gd name="connsiteY18" fmla="*/ 2246769 h 2246769"/>
              <a:gd name="connsiteX19" fmla="*/ 4773113 w 6387377"/>
              <a:gd name="connsiteY19" fmla="*/ 2246769 h 2246769"/>
              <a:gd name="connsiteX20" fmla="*/ 4256316 w 6387377"/>
              <a:gd name="connsiteY20" fmla="*/ 2246769 h 2246769"/>
              <a:gd name="connsiteX21" fmla="*/ 3675645 w 6387377"/>
              <a:gd name="connsiteY21" fmla="*/ 2246769 h 2246769"/>
              <a:gd name="connsiteX22" fmla="*/ 3094974 w 6387377"/>
              <a:gd name="connsiteY22" fmla="*/ 2246769 h 2246769"/>
              <a:gd name="connsiteX23" fmla="*/ 2578178 w 6387377"/>
              <a:gd name="connsiteY23" fmla="*/ 2246769 h 2246769"/>
              <a:gd name="connsiteX24" fmla="*/ 2125255 w 6387377"/>
              <a:gd name="connsiteY24" fmla="*/ 2246769 h 2246769"/>
              <a:gd name="connsiteX25" fmla="*/ 1416836 w 6387377"/>
              <a:gd name="connsiteY25" fmla="*/ 2246769 h 2246769"/>
              <a:gd name="connsiteX26" fmla="*/ 836166 w 6387377"/>
              <a:gd name="connsiteY26" fmla="*/ 2246769 h 2246769"/>
              <a:gd name="connsiteX27" fmla="*/ 0 w 6387377"/>
              <a:gd name="connsiteY27" fmla="*/ 2246769 h 2246769"/>
              <a:gd name="connsiteX28" fmla="*/ 0 w 6387377"/>
              <a:gd name="connsiteY28" fmla="*/ 1707544 h 2246769"/>
              <a:gd name="connsiteX29" fmla="*/ 0 w 6387377"/>
              <a:gd name="connsiteY29" fmla="*/ 1123385 h 2246769"/>
              <a:gd name="connsiteX30" fmla="*/ 0 w 6387377"/>
              <a:gd name="connsiteY30" fmla="*/ 561692 h 2246769"/>
              <a:gd name="connsiteX31" fmla="*/ 0 w 6387377"/>
              <a:gd name="connsiteY31" fmla="*/ 0 h 2246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387377" h="2246769" extrusionOk="0">
                <a:moveTo>
                  <a:pt x="0" y="0"/>
                </a:moveTo>
                <a:cubicBezTo>
                  <a:pt x="130070" y="-46145"/>
                  <a:pt x="309786" y="28243"/>
                  <a:pt x="452923" y="0"/>
                </a:cubicBezTo>
                <a:cubicBezTo>
                  <a:pt x="596060" y="-28243"/>
                  <a:pt x="739086" y="30873"/>
                  <a:pt x="969720" y="0"/>
                </a:cubicBezTo>
                <a:cubicBezTo>
                  <a:pt x="1200354" y="-30873"/>
                  <a:pt x="1272787" y="57600"/>
                  <a:pt x="1550391" y="0"/>
                </a:cubicBezTo>
                <a:cubicBezTo>
                  <a:pt x="1827995" y="-57600"/>
                  <a:pt x="1917906" y="63379"/>
                  <a:pt x="2194935" y="0"/>
                </a:cubicBezTo>
                <a:cubicBezTo>
                  <a:pt x="2471964" y="-63379"/>
                  <a:pt x="2500870" y="16889"/>
                  <a:pt x="2647858" y="0"/>
                </a:cubicBezTo>
                <a:cubicBezTo>
                  <a:pt x="2794846" y="-16889"/>
                  <a:pt x="2844107" y="46556"/>
                  <a:pt x="3036907" y="0"/>
                </a:cubicBezTo>
                <a:cubicBezTo>
                  <a:pt x="3229707" y="-46556"/>
                  <a:pt x="3288814" y="19765"/>
                  <a:pt x="3425957" y="0"/>
                </a:cubicBezTo>
                <a:cubicBezTo>
                  <a:pt x="3563100" y="-19765"/>
                  <a:pt x="3871947" y="54007"/>
                  <a:pt x="4070501" y="0"/>
                </a:cubicBezTo>
                <a:cubicBezTo>
                  <a:pt x="4269055" y="-54007"/>
                  <a:pt x="4318139" y="2656"/>
                  <a:pt x="4523424" y="0"/>
                </a:cubicBezTo>
                <a:cubicBezTo>
                  <a:pt x="4728709" y="-2656"/>
                  <a:pt x="4927907" y="39717"/>
                  <a:pt x="5040221" y="0"/>
                </a:cubicBezTo>
                <a:cubicBezTo>
                  <a:pt x="5152535" y="-39717"/>
                  <a:pt x="5313129" y="55386"/>
                  <a:pt x="5557018" y="0"/>
                </a:cubicBezTo>
                <a:cubicBezTo>
                  <a:pt x="5800907" y="-55386"/>
                  <a:pt x="6033095" y="71196"/>
                  <a:pt x="6387377" y="0"/>
                </a:cubicBezTo>
                <a:cubicBezTo>
                  <a:pt x="6418334" y="140370"/>
                  <a:pt x="6356633" y="381731"/>
                  <a:pt x="6387377" y="494289"/>
                </a:cubicBezTo>
                <a:cubicBezTo>
                  <a:pt x="6418121" y="606847"/>
                  <a:pt x="6346869" y="885101"/>
                  <a:pt x="6387377" y="1033514"/>
                </a:cubicBezTo>
                <a:cubicBezTo>
                  <a:pt x="6427885" y="1181927"/>
                  <a:pt x="6356122" y="1419039"/>
                  <a:pt x="6387377" y="1527803"/>
                </a:cubicBezTo>
                <a:cubicBezTo>
                  <a:pt x="6418632" y="1636567"/>
                  <a:pt x="6378568" y="1949766"/>
                  <a:pt x="6387377" y="2246769"/>
                </a:cubicBezTo>
                <a:cubicBezTo>
                  <a:pt x="6249842" y="2264409"/>
                  <a:pt x="6062565" y="2202788"/>
                  <a:pt x="5806706" y="2246769"/>
                </a:cubicBezTo>
                <a:cubicBezTo>
                  <a:pt x="5550847" y="2290750"/>
                  <a:pt x="5377323" y="2231180"/>
                  <a:pt x="5162162" y="2246769"/>
                </a:cubicBezTo>
                <a:cubicBezTo>
                  <a:pt x="4947001" y="2262358"/>
                  <a:pt x="4862502" y="2220096"/>
                  <a:pt x="4773113" y="2246769"/>
                </a:cubicBezTo>
                <a:cubicBezTo>
                  <a:pt x="4683724" y="2273442"/>
                  <a:pt x="4408364" y="2215072"/>
                  <a:pt x="4256316" y="2246769"/>
                </a:cubicBezTo>
                <a:cubicBezTo>
                  <a:pt x="4104268" y="2278466"/>
                  <a:pt x="3873577" y="2201899"/>
                  <a:pt x="3675645" y="2246769"/>
                </a:cubicBezTo>
                <a:cubicBezTo>
                  <a:pt x="3477713" y="2291639"/>
                  <a:pt x="3355599" y="2183737"/>
                  <a:pt x="3094974" y="2246769"/>
                </a:cubicBezTo>
                <a:cubicBezTo>
                  <a:pt x="2834349" y="2309801"/>
                  <a:pt x="2780362" y="2207226"/>
                  <a:pt x="2578178" y="2246769"/>
                </a:cubicBezTo>
                <a:cubicBezTo>
                  <a:pt x="2375994" y="2286312"/>
                  <a:pt x="2329304" y="2240810"/>
                  <a:pt x="2125255" y="2246769"/>
                </a:cubicBezTo>
                <a:cubicBezTo>
                  <a:pt x="1921206" y="2252728"/>
                  <a:pt x="1605681" y="2168381"/>
                  <a:pt x="1416836" y="2246769"/>
                </a:cubicBezTo>
                <a:cubicBezTo>
                  <a:pt x="1227991" y="2325157"/>
                  <a:pt x="1028995" y="2240242"/>
                  <a:pt x="836166" y="2246769"/>
                </a:cubicBezTo>
                <a:cubicBezTo>
                  <a:pt x="643337" y="2253296"/>
                  <a:pt x="238077" y="2176756"/>
                  <a:pt x="0" y="2246769"/>
                </a:cubicBezTo>
                <a:cubicBezTo>
                  <a:pt x="-41091" y="2109900"/>
                  <a:pt x="8060" y="1965435"/>
                  <a:pt x="0" y="1707544"/>
                </a:cubicBezTo>
                <a:cubicBezTo>
                  <a:pt x="-8060" y="1449653"/>
                  <a:pt x="49115" y="1348638"/>
                  <a:pt x="0" y="1123385"/>
                </a:cubicBezTo>
                <a:cubicBezTo>
                  <a:pt x="-49115" y="898132"/>
                  <a:pt x="12512" y="726926"/>
                  <a:pt x="0" y="561692"/>
                </a:cubicBezTo>
                <a:cubicBezTo>
                  <a:pt x="-12512" y="396458"/>
                  <a:pt x="46721" y="126130"/>
                  <a:pt x="0" y="0"/>
                </a:cubicBezTo>
                <a:close/>
              </a:path>
            </a:pathLst>
          </a:custGeom>
          <a:noFill/>
          <a:ln w="28575">
            <a:solidFill>
              <a:srgbClr val="FF9999"/>
            </a:solidFill>
            <a:extLst>
              <a:ext uri="{C807C97D-BFC1-408E-A445-0C87EB9F89A2}">
                <ask:lineSketchStyleProps xmlns:ask="http://schemas.microsoft.com/office/drawing/2018/sketchyshapes" sd="3573907671">
                  <a:prstGeom prst="rect">
                    <a:avLst/>
                  </a:prstGeom>
                  <ask:type>
                    <ask:lineSketchScribble/>
                  </ask:type>
                </ask:lineSketchStyleProps>
              </a:ext>
            </a:extLst>
          </a:ln>
        </p:spPr>
        <p:txBody>
          <a:bodyPr wrap="square" rtlCol="0">
            <a:spAutoFit/>
          </a:bodyPr>
          <a:lstStyle/>
          <a:p>
            <a:r>
              <a:rPr lang="en-GB" sz="1400" dirty="0"/>
              <a:t>Childhood can be a period of great change for some children. Children may experience a </a:t>
            </a:r>
            <a:r>
              <a:rPr lang="en-GB" sz="1400" u="sng" dirty="0"/>
              <a:t>range of factors </a:t>
            </a:r>
            <a:r>
              <a:rPr lang="en-GB" sz="1400" dirty="0"/>
              <a:t>that can impact on their growth and development in a variety of way. This can be </a:t>
            </a:r>
            <a:r>
              <a:rPr lang="en-GB" sz="1400" u="sng" dirty="0"/>
              <a:t>positively</a:t>
            </a:r>
            <a:r>
              <a:rPr lang="en-GB" sz="1400" dirty="0"/>
              <a:t> or </a:t>
            </a:r>
            <a:r>
              <a:rPr lang="en-GB" sz="1400" u="sng" dirty="0"/>
              <a:t>negatively. </a:t>
            </a:r>
            <a:r>
              <a:rPr lang="en-GB" sz="1400" dirty="0"/>
              <a:t>This can also impact them in the </a:t>
            </a:r>
            <a:r>
              <a:rPr lang="en-GB" sz="1400" u="sng" dirty="0"/>
              <a:t>short term </a:t>
            </a:r>
            <a:r>
              <a:rPr lang="en-GB" sz="1400" dirty="0"/>
              <a:t>or in some cases, this can have a more significant impact on their growth and development in the </a:t>
            </a:r>
            <a:r>
              <a:rPr lang="en-GB" sz="1400" u="sng" dirty="0"/>
              <a:t>long term.</a:t>
            </a:r>
          </a:p>
          <a:p>
            <a:pPr marL="285750" indent="-285750">
              <a:buFont typeface="Wingdings" panose="05000000000000000000" pitchFamily="2" charset="2"/>
              <a:buChar char="§"/>
            </a:pPr>
            <a:r>
              <a:rPr lang="en-GB" sz="1400" dirty="0"/>
              <a:t>Look at the</a:t>
            </a:r>
            <a:r>
              <a:rPr lang="en-GB" sz="1400" b="1" dirty="0"/>
              <a:t> factors </a:t>
            </a:r>
            <a:r>
              <a:rPr lang="en-GB" sz="1400" dirty="0"/>
              <a:t>above that may impact on a child as they </a:t>
            </a:r>
            <a:r>
              <a:rPr lang="en-GB" sz="1400" b="1" dirty="0"/>
              <a:t>grow and develop. </a:t>
            </a:r>
          </a:p>
          <a:p>
            <a:pPr marL="285750" indent="-285750">
              <a:buFont typeface="Wingdings" panose="05000000000000000000" pitchFamily="2" charset="2"/>
              <a:buChar char="§"/>
            </a:pPr>
            <a:r>
              <a:rPr lang="en-GB" sz="1400" dirty="0"/>
              <a:t>Choose </a:t>
            </a:r>
            <a:r>
              <a:rPr lang="en-GB" sz="1400" b="1" dirty="0"/>
              <a:t>one factor </a:t>
            </a:r>
            <a:r>
              <a:rPr lang="en-GB" sz="1400" dirty="0"/>
              <a:t>from the list and </a:t>
            </a:r>
            <a:r>
              <a:rPr lang="en-GB" sz="1400" b="1" u="sng" dirty="0"/>
              <a:t>explain</a:t>
            </a:r>
            <a:r>
              <a:rPr lang="en-GB" sz="1400" dirty="0"/>
              <a:t> how it may impact on a child, </a:t>
            </a:r>
            <a:r>
              <a:rPr lang="en-GB" sz="1400" u="sng" dirty="0"/>
              <a:t>positively</a:t>
            </a:r>
            <a:r>
              <a:rPr lang="en-GB" sz="1400" dirty="0"/>
              <a:t> and/ or </a:t>
            </a:r>
            <a:r>
              <a:rPr lang="en-GB" sz="1400" u="sng" dirty="0"/>
              <a:t>negatively. </a:t>
            </a:r>
          </a:p>
          <a:p>
            <a:pPr marL="285750" indent="-285750">
              <a:buFont typeface="Wingdings" panose="05000000000000000000" pitchFamily="2" charset="2"/>
              <a:buChar char="§"/>
            </a:pPr>
            <a:r>
              <a:rPr lang="en-GB" sz="1400" dirty="0"/>
              <a:t>Consider the impact of this factor on </a:t>
            </a:r>
            <a:r>
              <a:rPr lang="en-GB" sz="1400" u="sng" dirty="0"/>
              <a:t>different areas of development.</a:t>
            </a:r>
          </a:p>
          <a:p>
            <a:r>
              <a:rPr lang="en-GB" sz="1400" i="1" dirty="0"/>
              <a:t>You can complete this on the following page.</a:t>
            </a:r>
          </a:p>
        </p:txBody>
      </p:sp>
      <p:pic>
        <p:nvPicPr>
          <p:cNvPr id="1026" name="Picture 2" descr="Smoking during pregnancy | Pregnancy articles &amp; support | NCT">
            <a:extLst>
              <a:ext uri="{FF2B5EF4-FFF2-40B4-BE49-F238E27FC236}">
                <a16:creationId xmlns:a16="http://schemas.microsoft.com/office/drawing/2014/main" id="{8EB574CE-B1EA-4274-A142-60B63C1DB40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468" b="6861"/>
          <a:stretch/>
        </p:blipFill>
        <p:spPr bwMode="auto">
          <a:xfrm>
            <a:off x="5167744" y="623249"/>
            <a:ext cx="1482869" cy="102653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 record 2.9 million children from working families in UK are living in  poverty — MercoPress">
            <a:extLst>
              <a:ext uri="{FF2B5EF4-FFF2-40B4-BE49-F238E27FC236}">
                <a16:creationId xmlns:a16="http://schemas.microsoft.com/office/drawing/2014/main" id="{A045714A-922A-4B3E-A779-4174300CABE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0466" b="-148"/>
          <a:stretch/>
        </p:blipFill>
        <p:spPr bwMode="auto">
          <a:xfrm>
            <a:off x="5167744" y="3428317"/>
            <a:ext cx="1482869" cy="124253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What Does It Mean When Your Child Has Sickle Cell Disease? - Children's  Hospital &amp; Medical Center">
            <a:extLst>
              <a:ext uri="{FF2B5EF4-FFF2-40B4-BE49-F238E27FC236}">
                <a16:creationId xmlns:a16="http://schemas.microsoft.com/office/drawing/2014/main" id="{36E8D11F-88B7-428B-9AAE-0E6D2E0F6A7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829" t="-1" r="17791" b="3838"/>
          <a:stretch/>
        </p:blipFill>
        <p:spPr bwMode="auto">
          <a:xfrm>
            <a:off x="5153502" y="4970988"/>
            <a:ext cx="1513008" cy="991658"/>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ow to Help Your Child With Cystic Fibrosis – Cleveland Clinic">
            <a:extLst>
              <a:ext uri="{FF2B5EF4-FFF2-40B4-BE49-F238E27FC236}">
                <a16:creationId xmlns:a16="http://schemas.microsoft.com/office/drawing/2014/main" id="{3C6687C3-1E1A-4FF6-8C9C-B3E27B93C81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8538" r="12111" b="3153"/>
          <a:stretch/>
        </p:blipFill>
        <p:spPr bwMode="auto">
          <a:xfrm>
            <a:off x="5341038" y="1945761"/>
            <a:ext cx="1309575" cy="120157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um's diet can change your mood › News in Science (ABC Science)">
            <a:extLst>
              <a:ext uri="{FF2B5EF4-FFF2-40B4-BE49-F238E27FC236}">
                <a16:creationId xmlns:a16="http://schemas.microsoft.com/office/drawing/2014/main" id="{9F4CCA49-841F-4606-9F0D-EFFA82C6ECA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54857" y="590340"/>
            <a:ext cx="1289771" cy="1721911"/>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Some Common Types of Child Injuries - Personal Injury Lawyer Los Angeles">
            <a:extLst>
              <a:ext uri="{FF2B5EF4-FFF2-40B4-BE49-F238E27FC236}">
                <a16:creationId xmlns:a16="http://schemas.microsoft.com/office/drawing/2014/main" id="{F0F07ED2-79F9-4C24-B117-64C4AA47BC3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62993" y="2546549"/>
            <a:ext cx="1289771" cy="858284"/>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The Dentist - Local Government Association: Nearly 180 operations a day to  remove rotten teeth in children">
            <a:extLst>
              <a:ext uri="{FF2B5EF4-FFF2-40B4-BE49-F238E27FC236}">
                <a16:creationId xmlns:a16="http://schemas.microsoft.com/office/drawing/2014/main" id="{D52B53BC-1BAC-4E91-923F-8557C0479352}"/>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28821" r="9008" b="16381"/>
          <a:stretch/>
        </p:blipFill>
        <p:spPr bwMode="auto">
          <a:xfrm>
            <a:off x="3634142" y="3639131"/>
            <a:ext cx="1410486" cy="1262443"/>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Parents, grandparents to blame for half of child poisonings from dangerous  medications, Journal of Pediatrics study says - ABC7 Chicago">
            <a:extLst>
              <a:ext uri="{FF2B5EF4-FFF2-40B4-BE49-F238E27FC236}">
                <a16:creationId xmlns:a16="http://schemas.microsoft.com/office/drawing/2014/main" id="{0CEAED98-66AD-466D-8EF8-B21027AF5B6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99924" y="5024932"/>
            <a:ext cx="1538882" cy="8617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52752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EFF5A21-D563-43CD-B102-8DC311BDBD90}"/>
              </a:ext>
            </a:extLst>
          </p:cNvPr>
          <p:cNvSpPr>
            <a:spLocks noGrp="1"/>
          </p:cNvSpPr>
          <p:nvPr>
            <p:ph type="sldNum" sz="quarter" idx="12"/>
          </p:nvPr>
        </p:nvSpPr>
        <p:spPr/>
        <p:txBody>
          <a:bodyPr/>
          <a:lstStyle/>
          <a:p>
            <a:fld id="{42197ACC-EB3C-4466-A41B-F6CC006DF8B4}" type="slidenum">
              <a:rPr lang="en-GB" smtClean="0"/>
              <a:t>13</a:t>
            </a:fld>
            <a:endParaRPr lang="en-GB"/>
          </a:p>
        </p:txBody>
      </p:sp>
      <p:sp>
        <p:nvSpPr>
          <p:cNvPr id="3" name="TextBox 2">
            <a:extLst>
              <a:ext uri="{FF2B5EF4-FFF2-40B4-BE49-F238E27FC236}">
                <a16:creationId xmlns:a16="http://schemas.microsoft.com/office/drawing/2014/main" id="{7B70F682-30E7-469F-9994-9827C8CA8515}"/>
              </a:ext>
            </a:extLst>
          </p:cNvPr>
          <p:cNvSpPr txBox="1"/>
          <p:nvPr/>
        </p:nvSpPr>
        <p:spPr>
          <a:xfrm>
            <a:off x="723740" y="197200"/>
            <a:ext cx="5410520" cy="307777"/>
          </a:xfrm>
          <a:prstGeom prst="rect">
            <a:avLst/>
          </a:prstGeom>
          <a:noFill/>
          <a:ln w="28575">
            <a:solidFill>
              <a:srgbClr val="00B050"/>
            </a:solidFill>
          </a:ln>
        </p:spPr>
        <p:txBody>
          <a:bodyPr wrap="square" rtlCol="0">
            <a:spAutoFit/>
          </a:bodyPr>
          <a:lstStyle/>
          <a:p>
            <a:pPr algn="ctr"/>
            <a:r>
              <a:rPr lang="en-GB" sz="1400" b="1" dirty="0"/>
              <a:t>Factors affecting growth and development</a:t>
            </a:r>
          </a:p>
        </p:txBody>
      </p:sp>
    </p:spTree>
    <p:extLst>
      <p:ext uri="{BB962C8B-B14F-4D97-AF65-F5344CB8AC3E}">
        <p14:creationId xmlns:p14="http://schemas.microsoft.com/office/powerpoint/2010/main" val="33492253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71CCD07-DCE7-4F21-987D-51442858D68E}"/>
              </a:ext>
            </a:extLst>
          </p:cNvPr>
          <p:cNvSpPr>
            <a:spLocks noGrp="1"/>
          </p:cNvSpPr>
          <p:nvPr>
            <p:ph type="sldNum" sz="quarter" idx="12"/>
          </p:nvPr>
        </p:nvSpPr>
        <p:spPr/>
        <p:txBody>
          <a:bodyPr/>
          <a:lstStyle/>
          <a:p>
            <a:fld id="{42197ACC-EB3C-4466-A41B-F6CC006DF8B4}" type="slidenum">
              <a:rPr lang="en-GB" smtClean="0"/>
              <a:t>14</a:t>
            </a:fld>
            <a:endParaRPr lang="en-GB"/>
          </a:p>
        </p:txBody>
      </p:sp>
      <p:sp>
        <p:nvSpPr>
          <p:cNvPr id="4" name="TextBox 3">
            <a:extLst>
              <a:ext uri="{FF2B5EF4-FFF2-40B4-BE49-F238E27FC236}">
                <a16:creationId xmlns:a16="http://schemas.microsoft.com/office/drawing/2014/main" id="{3283E0A7-B572-48DF-8CC8-2EEC355CC6AB}"/>
              </a:ext>
            </a:extLst>
          </p:cNvPr>
          <p:cNvSpPr txBox="1"/>
          <p:nvPr/>
        </p:nvSpPr>
        <p:spPr>
          <a:xfrm>
            <a:off x="231630" y="615301"/>
            <a:ext cx="6394740" cy="2862322"/>
          </a:xfrm>
          <a:prstGeom prst="rect">
            <a:avLst/>
          </a:prstGeom>
          <a:noFill/>
        </p:spPr>
        <p:txBody>
          <a:bodyPr wrap="square">
            <a:spAutoFit/>
          </a:bodyPr>
          <a:lstStyle/>
          <a:p>
            <a:r>
              <a:rPr lang="en-GB" sz="1200" dirty="0"/>
              <a:t>Working with children is a hugely rewarding and inspirational occupation. </a:t>
            </a:r>
          </a:p>
          <a:p>
            <a:endParaRPr lang="en-GB" sz="1200" dirty="0"/>
          </a:p>
          <a:p>
            <a:r>
              <a:rPr lang="en-GB" sz="1200" b="1" dirty="0">
                <a:solidFill>
                  <a:srgbClr val="00B050"/>
                </a:solidFill>
              </a:rPr>
              <a:t>Task:</a:t>
            </a:r>
            <a:endParaRPr lang="en-GB" sz="1200" dirty="0">
              <a:solidFill>
                <a:srgbClr val="00B050"/>
              </a:solidFill>
            </a:endParaRPr>
          </a:p>
          <a:p>
            <a:r>
              <a:rPr lang="en-GB" sz="1200" dirty="0"/>
              <a:t>It is important to broaden your understanding of the careers within early childhood education and those careers that work with children, for example, paediatric nurse.</a:t>
            </a:r>
          </a:p>
          <a:p>
            <a:r>
              <a:rPr lang="en-GB" sz="1200" b="1" u="sng" dirty="0"/>
              <a:t>Research</a:t>
            </a:r>
            <a:r>
              <a:rPr lang="en-GB" sz="1200" b="1" dirty="0"/>
              <a:t> one </a:t>
            </a:r>
            <a:r>
              <a:rPr lang="en-GB" sz="1200" dirty="0"/>
              <a:t>career options in the early childhood sector (for example, health visitor and early years teacher).</a:t>
            </a:r>
          </a:p>
          <a:p>
            <a:r>
              <a:rPr lang="en-GB" sz="1200" dirty="0"/>
              <a:t>Create a </a:t>
            </a:r>
            <a:r>
              <a:rPr lang="en-GB" sz="1200" b="1" dirty="0"/>
              <a:t>profile</a:t>
            </a:r>
            <a:r>
              <a:rPr lang="en-GB" sz="1200" dirty="0"/>
              <a:t> including:</a:t>
            </a:r>
          </a:p>
          <a:p>
            <a:pPr marL="171450" indent="-171450">
              <a:buFont typeface="Wingdings" panose="05000000000000000000" pitchFamily="2" charset="2"/>
              <a:buChar char="§"/>
            </a:pPr>
            <a:r>
              <a:rPr lang="en-GB" sz="1200" dirty="0"/>
              <a:t>Role and responsibilities.</a:t>
            </a:r>
          </a:p>
          <a:p>
            <a:pPr marL="171450" indent="-171450">
              <a:buFont typeface="Wingdings" panose="05000000000000000000" pitchFamily="2" charset="2"/>
              <a:buChar char="§"/>
            </a:pPr>
            <a:r>
              <a:rPr lang="en-GB" sz="1200" dirty="0"/>
              <a:t>Required qualifications.</a:t>
            </a:r>
          </a:p>
          <a:p>
            <a:pPr marL="171450" indent="-171450">
              <a:buFont typeface="Wingdings" panose="05000000000000000000" pitchFamily="2" charset="2"/>
              <a:buChar char="§"/>
            </a:pPr>
            <a:r>
              <a:rPr lang="en-GB" sz="1200" dirty="0"/>
              <a:t>Skills and qualities needed</a:t>
            </a:r>
          </a:p>
          <a:p>
            <a:endParaRPr lang="en-GB" sz="1200" i="1" dirty="0"/>
          </a:p>
          <a:p>
            <a:r>
              <a:rPr lang="en-GB" sz="1200" i="1" dirty="0"/>
              <a:t>For example, you could consider any of the following:</a:t>
            </a:r>
          </a:p>
          <a:p>
            <a:endParaRPr lang="en-GB" sz="1200" dirty="0"/>
          </a:p>
          <a:p>
            <a:endParaRPr lang="en-GB" sz="1200" dirty="0"/>
          </a:p>
        </p:txBody>
      </p:sp>
      <p:sp>
        <p:nvSpPr>
          <p:cNvPr id="5" name="TextBox 4">
            <a:extLst>
              <a:ext uri="{FF2B5EF4-FFF2-40B4-BE49-F238E27FC236}">
                <a16:creationId xmlns:a16="http://schemas.microsoft.com/office/drawing/2014/main" id="{47297B3C-FB5C-4439-B687-3A186B757D9A}"/>
              </a:ext>
            </a:extLst>
          </p:cNvPr>
          <p:cNvSpPr txBox="1"/>
          <p:nvPr/>
        </p:nvSpPr>
        <p:spPr>
          <a:xfrm>
            <a:off x="845127" y="124691"/>
            <a:ext cx="4973782" cy="369332"/>
          </a:xfrm>
          <a:prstGeom prst="rect">
            <a:avLst/>
          </a:prstGeom>
          <a:noFill/>
        </p:spPr>
        <p:txBody>
          <a:bodyPr wrap="square" rtlCol="0">
            <a:spAutoFit/>
          </a:bodyPr>
          <a:lstStyle/>
          <a:p>
            <a:pPr algn="ctr"/>
            <a:r>
              <a:rPr lang="en-GB" b="1" dirty="0"/>
              <a:t>Careers working with children</a:t>
            </a:r>
          </a:p>
        </p:txBody>
      </p:sp>
      <p:pic>
        <p:nvPicPr>
          <p:cNvPr id="2050" name="Picture 2" descr="Social work – Children's Workforce ...">
            <a:extLst>
              <a:ext uri="{FF2B5EF4-FFF2-40B4-BE49-F238E27FC236}">
                <a16:creationId xmlns:a16="http://schemas.microsoft.com/office/drawing/2014/main" id="{9398C6FC-FDEF-4546-BD21-730DE6F635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8395" y="8123218"/>
            <a:ext cx="2847975" cy="1600200"/>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16">
            <a:extLst>
              <a:ext uri="{FF2B5EF4-FFF2-40B4-BE49-F238E27FC236}">
                <a16:creationId xmlns:a16="http://schemas.microsoft.com/office/drawing/2014/main" id="{C36290DA-0C77-4B15-914B-89E36FA19620}"/>
              </a:ext>
            </a:extLst>
          </p:cNvPr>
          <p:cNvSpPr>
            <a:spLocks noChangeArrowheads="1"/>
          </p:cNvSpPr>
          <p:nvPr/>
        </p:nvSpPr>
        <p:spPr bwMode="auto">
          <a:xfrm>
            <a:off x="659171" y="5224455"/>
            <a:ext cx="1977736"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n-US" altLang="en-US" sz="1100" b="1" i="0" u="none" strike="noStrike" cap="none" normalizeH="0" baseline="0" dirty="0">
                <a:ln>
                  <a:noFill/>
                </a:ln>
                <a:solidFill>
                  <a:schemeClr val="tx1"/>
                </a:solidFill>
                <a:effectLst/>
              </a:rPr>
              <a:t>Early Years</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100" b="0" i="1" u="none" strike="noStrike" cap="none" normalizeH="0" baseline="0" dirty="0">
                <a:ln>
                  <a:noFill/>
                </a:ln>
                <a:solidFill>
                  <a:schemeClr val="tx1"/>
                </a:solidFill>
                <a:effectLst/>
              </a:rPr>
              <a:t>Early Years Teacher (EYT)</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100" b="0" i="1" u="none" strike="noStrike" cap="none" normalizeH="0" baseline="0" dirty="0">
                <a:ln>
                  <a:noFill/>
                </a:ln>
                <a:solidFill>
                  <a:schemeClr val="tx1"/>
                </a:solidFill>
                <a:effectLst/>
              </a:rPr>
              <a:t>Nursery Manager</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100" b="0" i="1" u="none" strike="noStrike" cap="none" normalizeH="0" baseline="0" dirty="0">
                <a:ln>
                  <a:noFill/>
                </a:ln>
                <a:solidFill>
                  <a:schemeClr val="tx1"/>
                </a:solidFill>
                <a:effectLst/>
              </a:rPr>
              <a:t>Teaching Assistant (TA)</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100" b="0" i="1" u="none" strike="noStrike" cap="none" normalizeH="0" baseline="0" dirty="0">
                <a:ln>
                  <a:noFill/>
                </a:ln>
                <a:solidFill>
                  <a:schemeClr val="tx1"/>
                </a:solidFill>
                <a:effectLst/>
              </a:rPr>
              <a:t>Special Educational Needs (SEN) Teaching Assistant</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lang="en-US" altLang="en-US" sz="1100" i="1" dirty="0"/>
              <a:t>F</a:t>
            </a:r>
            <a:r>
              <a:rPr kumimoji="0" lang="en-US" altLang="en-US" sz="1100" b="0" i="1" u="none" strike="noStrike" cap="none" normalizeH="0" baseline="0" dirty="0">
                <a:ln>
                  <a:noFill/>
                </a:ln>
                <a:solidFill>
                  <a:schemeClr val="tx1"/>
                </a:solidFill>
                <a:effectLst/>
              </a:rPr>
              <a:t>orest School Leader</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100" b="0" i="1" u="none" strike="noStrike" cap="none" normalizeH="0" baseline="0" dirty="0">
                <a:ln>
                  <a:noFill/>
                </a:ln>
                <a:solidFill>
                  <a:schemeClr val="tx1"/>
                </a:solidFill>
                <a:effectLst/>
              </a:rPr>
              <a:t>Montessori Teacher</a:t>
            </a:r>
          </a:p>
        </p:txBody>
      </p:sp>
      <p:sp>
        <p:nvSpPr>
          <p:cNvPr id="22" name="TextBox 21">
            <a:extLst>
              <a:ext uri="{FF2B5EF4-FFF2-40B4-BE49-F238E27FC236}">
                <a16:creationId xmlns:a16="http://schemas.microsoft.com/office/drawing/2014/main" id="{13CB43CE-33CF-4A09-8E85-05CF9FEB2B87}"/>
              </a:ext>
            </a:extLst>
          </p:cNvPr>
          <p:cNvSpPr txBox="1"/>
          <p:nvPr/>
        </p:nvSpPr>
        <p:spPr>
          <a:xfrm>
            <a:off x="4264170" y="3152112"/>
            <a:ext cx="2362200" cy="1785104"/>
          </a:xfrm>
          <a:prstGeom prst="rect">
            <a:avLst/>
          </a:prstGeom>
          <a:noFill/>
        </p:spPr>
        <p:txBody>
          <a:bodyPr wrap="square">
            <a:spAutoFit/>
          </a:bodyPr>
          <a:lstStyle/>
          <a:p>
            <a:r>
              <a:rPr lang="en-GB" sz="1100" b="1" dirty="0"/>
              <a:t>Primary &amp; Secondary Education</a:t>
            </a:r>
          </a:p>
          <a:p>
            <a:pPr marL="171450" indent="-171450">
              <a:buFont typeface="Wingdings" panose="05000000000000000000" pitchFamily="2" charset="2"/>
              <a:buChar char="§"/>
            </a:pPr>
            <a:r>
              <a:rPr lang="en-GB" sz="1100" i="1" dirty="0"/>
              <a:t>Primary School Teacher</a:t>
            </a:r>
          </a:p>
          <a:p>
            <a:pPr marL="171450" indent="-171450">
              <a:buFont typeface="Wingdings" panose="05000000000000000000" pitchFamily="2" charset="2"/>
              <a:buChar char="§"/>
            </a:pPr>
            <a:r>
              <a:rPr lang="en-GB" sz="1100" i="1" dirty="0"/>
              <a:t>Secondary School Teacher</a:t>
            </a:r>
          </a:p>
          <a:p>
            <a:pPr marL="171450" indent="-171450">
              <a:buFont typeface="Wingdings" panose="05000000000000000000" pitchFamily="2" charset="2"/>
              <a:buChar char="§"/>
            </a:pPr>
            <a:r>
              <a:rPr lang="en-GB" sz="1100" i="1" dirty="0"/>
              <a:t>SEN (Special Educational Needs) Teacher</a:t>
            </a:r>
          </a:p>
          <a:p>
            <a:pPr marL="171450" indent="-171450">
              <a:buFont typeface="Wingdings" panose="05000000000000000000" pitchFamily="2" charset="2"/>
              <a:buChar char="§"/>
            </a:pPr>
            <a:r>
              <a:rPr lang="en-GB" sz="1100" i="1" dirty="0"/>
              <a:t>Pastoral Manager</a:t>
            </a:r>
          </a:p>
          <a:p>
            <a:pPr marL="171450" indent="-171450">
              <a:buFont typeface="Wingdings" panose="05000000000000000000" pitchFamily="2" charset="2"/>
              <a:buChar char="§"/>
            </a:pPr>
            <a:r>
              <a:rPr lang="en-GB" sz="1100" i="1" dirty="0"/>
              <a:t>Learning Mentor</a:t>
            </a:r>
          </a:p>
          <a:p>
            <a:pPr marL="171450" indent="-171450">
              <a:buFont typeface="Wingdings" panose="05000000000000000000" pitchFamily="2" charset="2"/>
              <a:buChar char="§"/>
            </a:pPr>
            <a:r>
              <a:rPr lang="en-GB" sz="1100" i="1" dirty="0"/>
              <a:t>Behaviour Support Assistant</a:t>
            </a:r>
          </a:p>
          <a:p>
            <a:pPr marL="171450" indent="-171450">
              <a:buFont typeface="Wingdings" panose="05000000000000000000" pitchFamily="2" charset="2"/>
              <a:buChar char="§"/>
            </a:pPr>
            <a:r>
              <a:rPr lang="en-GB" sz="1100" i="1" dirty="0"/>
              <a:t>Higher Level Teaching Assistant (HLTA)</a:t>
            </a:r>
          </a:p>
        </p:txBody>
      </p:sp>
      <p:sp>
        <p:nvSpPr>
          <p:cNvPr id="24" name="TextBox 23">
            <a:extLst>
              <a:ext uri="{FF2B5EF4-FFF2-40B4-BE49-F238E27FC236}">
                <a16:creationId xmlns:a16="http://schemas.microsoft.com/office/drawing/2014/main" id="{4CEBB142-99E6-4FEF-B79E-B89BAD594F44}"/>
              </a:ext>
            </a:extLst>
          </p:cNvPr>
          <p:cNvSpPr txBox="1"/>
          <p:nvPr/>
        </p:nvSpPr>
        <p:spPr>
          <a:xfrm>
            <a:off x="225138" y="7015592"/>
            <a:ext cx="2670462" cy="2462213"/>
          </a:xfrm>
          <a:prstGeom prst="rect">
            <a:avLst/>
          </a:prstGeom>
          <a:noFill/>
        </p:spPr>
        <p:txBody>
          <a:bodyPr wrap="square">
            <a:spAutoFit/>
          </a:bodyPr>
          <a:lstStyle/>
          <a:p>
            <a:r>
              <a:rPr lang="en-GB" sz="1100" b="1" dirty="0"/>
              <a:t>Healthcare</a:t>
            </a:r>
          </a:p>
          <a:p>
            <a:pPr marL="171450" indent="-171450">
              <a:buFont typeface="Wingdings" panose="05000000000000000000" pitchFamily="2" charset="2"/>
              <a:buChar char="§"/>
            </a:pPr>
            <a:r>
              <a:rPr lang="en-GB" sz="1100" i="1" dirty="0"/>
              <a:t>Paediatric Nurse</a:t>
            </a:r>
          </a:p>
          <a:p>
            <a:pPr marL="171450" indent="-171450">
              <a:buFont typeface="Wingdings" panose="05000000000000000000" pitchFamily="2" charset="2"/>
              <a:buChar char="§"/>
            </a:pPr>
            <a:r>
              <a:rPr lang="en-GB" sz="1100" i="1" dirty="0"/>
              <a:t>Health Visitor</a:t>
            </a:r>
          </a:p>
          <a:p>
            <a:pPr marL="171450" indent="-171450">
              <a:buFont typeface="Wingdings" panose="05000000000000000000" pitchFamily="2" charset="2"/>
              <a:buChar char="§"/>
            </a:pPr>
            <a:r>
              <a:rPr lang="en-GB" sz="1100" i="1" dirty="0"/>
              <a:t>School Nurse</a:t>
            </a:r>
          </a:p>
          <a:p>
            <a:pPr marL="171450" indent="-171450">
              <a:buFont typeface="Wingdings" panose="05000000000000000000" pitchFamily="2" charset="2"/>
              <a:buChar char="§"/>
            </a:pPr>
            <a:r>
              <a:rPr lang="en-GB" sz="1100" i="1" dirty="0"/>
              <a:t>Midwife (works with infants and families)</a:t>
            </a:r>
          </a:p>
          <a:p>
            <a:pPr marL="171450" indent="-171450">
              <a:buFont typeface="Wingdings" panose="05000000000000000000" pitchFamily="2" charset="2"/>
              <a:buChar char="§"/>
            </a:pPr>
            <a:r>
              <a:rPr lang="en-GB" sz="1100" i="1" dirty="0"/>
              <a:t>Speech and Language Therapist</a:t>
            </a:r>
          </a:p>
          <a:p>
            <a:pPr marL="171450" indent="-171450">
              <a:buFont typeface="Wingdings" panose="05000000000000000000" pitchFamily="2" charset="2"/>
              <a:buChar char="§"/>
            </a:pPr>
            <a:r>
              <a:rPr lang="en-GB" sz="1100" i="1" dirty="0"/>
              <a:t>Occupational Therapist</a:t>
            </a:r>
          </a:p>
          <a:p>
            <a:pPr marL="171450" indent="-171450">
              <a:buFont typeface="Wingdings" panose="05000000000000000000" pitchFamily="2" charset="2"/>
              <a:buChar char="§"/>
            </a:pPr>
            <a:r>
              <a:rPr lang="en-GB" sz="1100" i="1" dirty="0"/>
              <a:t>Physiotherapist (Paediatrics)</a:t>
            </a:r>
          </a:p>
          <a:p>
            <a:pPr marL="171450" indent="-171450">
              <a:buFont typeface="Wingdings" panose="05000000000000000000" pitchFamily="2" charset="2"/>
              <a:buChar char="§"/>
            </a:pPr>
            <a:r>
              <a:rPr lang="en-GB" sz="1100" i="1" dirty="0"/>
              <a:t>Clinical Psychologist (Child &amp; Adolescent)</a:t>
            </a:r>
          </a:p>
          <a:p>
            <a:pPr marL="171450" indent="-171450">
              <a:buFont typeface="Wingdings" panose="05000000000000000000" pitchFamily="2" charset="2"/>
              <a:buChar char="§"/>
            </a:pPr>
            <a:r>
              <a:rPr lang="en-GB" sz="1100" i="1" dirty="0"/>
              <a:t>Child Psychiatrist</a:t>
            </a:r>
          </a:p>
          <a:p>
            <a:pPr marL="171450" indent="-171450">
              <a:buFont typeface="Wingdings" panose="05000000000000000000" pitchFamily="2" charset="2"/>
              <a:buChar char="§"/>
            </a:pPr>
            <a:r>
              <a:rPr lang="en-GB" sz="1100" i="1" dirty="0"/>
              <a:t>GP with special interest in paediatrics</a:t>
            </a:r>
          </a:p>
          <a:p>
            <a:pPr marL="171450" indent="-171450">
              <a:buFont typeface="Wingdings" panose="05000000000000000000" pitchFamily="2" charset="2"/>
              <a:buChar char="§"/>
            </a:pPr>
            <a:r>
              <a:rPr lang="en-GB" sz="1100" i="1" dirty="0"/>
              <a:t>Audiologist (Children’s services)</a:t>
            </a:r>
          </a:p>
          <a:p>
            <a:pPr marL="171450" indent="-171450">
              <a:buFont typeface="Wingdings" panose="05000000000000000000" pitchFamily="2" charset="2"/>
              <a:buChar char="§"/>
            </a:pPr>
            <a:r>
              <a:rPr lang="en-GB" sz="1100" i="1" dirty="0"/>
              <a:t>Dietitian (Paediatric)</a:t>
            </a:r>
          </a:p>
        </p:txBody>
      </p:sp>
      <p:sp>
        <p:nvSpPr>
          <p:cNvPr id="23" name="Rectangle 17">
            <a:extLst>
              <a:ext uri="{FF2B5EF4-FFF2-40B4-BE49-F238E27FC236}">
                <a16:creationId xmlns:a16="http://schemas.microsoft.com/office/drawing/2014/main" id="{75B15232-BAB9-4AC6-944F-1816434F38A9}"/>
              </a:ext>
            </a:extLst>
          </p:cNvPr>
          <p:cNvSpPr>
            <a:spLocks noChangeArrowheads="1"/>
          </p:cNvSpPr>
          <p:nvPr/>
        </p:nvSpPr>
        <p:spPr bwMode="auto">
          <a:xfrm>
            <a:off x="4271318" y="6207678"/>
            <a:ext cx="2361544" cy="1615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n-US" altLang="en-US" sz="1100" b="1" i="0" u="none" strike="noStrike" cap="none" normalizeH="0" baseline="0" dirty="0">
                <a:ln>
                  <a:noFill/>
                </a:ln>
                <a:solidFill>
                  <a:schemeClr val="tx1"/>
                </a:solidFill>
                <a:effectLst/>
              </a:rPr>
              <a:t>Social Care</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100" b="0" i="1" u="none" strike="noStrike" cap="none" normalizeH="0" baseline="0" dirty="0">
                <a:ln>
                  <a:noFill/>
                </a:ln>
                <a:solidFill>
                  <a:schemeClr val="tx1"/>
                </a:solidFill>
                <a:effectLst/>
              </a:rPr>
              <a:t>Social Worker (Children &amp; Families)</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100" b="0" i="1" u="none" strike="noStrike" cap="none" normalizeH="0" baseline="0" dirty="0">
                <a:ln>
                  <a:noFill/>
                </a:ln>
                <a:solidFill>
                  <a:schemeClr val="tx1"/>
                </a:solidFill>
                <a:effectLst/>
              </a:rPr>
              <a:t>Family Support Worker</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100" b="0" i="1" u="none" strike="noStrike" cap="none" normalizeH="0" baseline="0" dirty="0">
                <a:ln>
                  <a:noFill/>
                </a:ln>
                <a:solidFill>
                  <a:schemeClr val="tx1"/>
                </a:solidFill>
                <a:effectLst/>
              </a:rPr>
              <a:t>Youth Worker</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100" b="0" i="1" u="none" strike="noStrike" cap="none" normalizeH="0" baseline="0" dirty="0">
                <a:ln>
                  <a:noFill/>
                </a:ln>
                <a:solidFill>
                  <a:schemeClr val="tx1"/>
                </a:solidFill>
                <a:effectLst/>
              </a:rPr>
              <a:t>Residential Childcare Worker</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100" b="0" i="1" u="none" strike="noStrike" cap="none" normalizeH="0" baseline="0" dirty="0">
                <a:ln>
                  <a:noFill/>
                </a:ln>
                <a:solidFill>
                  <a:schemeClr val="tx1"/>
                </a:solidFill>
                <a:effectLst/>
              </a:rPr>
              <a:t>Fostering Agency Support Worker</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100" b="0" i="1" u="none" strike="noStrike" cap="none" normalizeH="0" baseline="0" dirty="0">
                <a:ln>
                  <a:noFill/>
                </a:ln>
                <a:solidFill>
                  <a:schemeClr val="tx1"/>
                </a:solidFill>
                <a:effectLst/>
              </a:rPr>
              <a:t>Child Protection Officer</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100" b="0" i="1" u="none" strike="noStrike" cap="none" normalizeH="0" baseline="0" dirty="0">
                <a:ln>
                  <a:noFill/>
                </a:ln>
                <a:solidFill>
                  <a:schemeClr val="tx1"/>
                </a:solidFill>
                <a:effectLst/>
              </a:rPr>
              <a:t>Early Help Practitioner</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100" b="0" i="1" u="none" strike="noStrike" cap="none" normalizeH="0" baseline="0" dirty="0">
                <a:ln>
                  <a:noFill/>
                </a:ln>
                <a:solidFill>
                  <a:schemeClr val="tx1"/>
                </a:solidFill>
                <a:effectLst/>
              </a:rPr>
              <a:t>Adoption Support Worker</a:t>
            </a:r>
          </a:p>
        </p:txBody>
      </p:sp>
      <p:sp>
        <p:nvSpPr>
          <p:cNvPr id="27" name="TextBox 26">
            <a:extLst>
              <a:ext uri="{FF2B5EF4-FFF2-40B4-BE49-F238E27FC236}">
                <a16:creationId xmlns:a16="http://schemas.microsoft.com/office/drawing/2014/main" id="{FE9106CB-C448-4166-915B-0CA997E408D5}"/>
              </a:ext>
            </a:extLst>
          </p:cNvPr>
          <p:cNvSpPr txBox="1"/>
          <p:nvPr/>
        </p:nvSpPr>
        <p:spPr>
          <a:xfrm>
            <a:off x="225138" y="3264041"/>
            <a:ext cx="3429000" cy="1615827"/>
          </a:xfrm>
          <a:prstGeom prst="rect">
            <a:avLst/>
          </a:prstGeom>
          <a:noFill/>
        </p:spPr>
        <p:txBody>
          <a:bodyPr wrap="square">
            <a:spAutoFit/>
          </a:bodyPr>
          <a:lstStyle/>
          <a:p>
            <a:r>
              <a:rPr lang="en-GB" sz="1100" b="1" dirty="0"/>
              <a:t>Mental Health &amp; Wellbeing</a:t>
            </a:r>
          </a:p>
          <a:p>
            <a:pPr marL="171450" indent="-171450">
              <a:buFont typeface="Wingdings" panose="05000000000000000000" pitchFamily="2" charset="2"/>
              <a:buChar char="§"/>
            </a:pPr>
            <a:r>
              <a:rPr lang="en-GB" sz="1100" i="1" dirty="0"/>
              <a:t>Child and Adolescent Mental Health Services (CAMHS) Worker</a:t>
            </a:r>
          </a:p>
          <a:p>
            <a:pPr marL="171450" indent="-171450">
              <a:buFont typeface="Wingdings" panose="05000000000000000000" pitchFamily="2" charset="2"/>
              <a:buChar char="§"/>
            </a:pPr>
            <a:r>
              <a:rPr lang="en-GB" sz="1100" i="1" dirty="0"/>
              <a:t>Counsellor (Child &amp; Adolescent)</a:t>
            </a:r>
          </a:p>
          <a:p>
            <a:pPr marL="171450" indent="-171450">
              <a:buFont typeface="Wingdings" panose="05000000000000000000" pitchFamily="2" charset="2"/>
              <a:buChar char="§"/>
            </a:pPr>
            <a:r>
              <a:rPr lang="en-GB" sz="1100" i="1" dirty="0"/>
              <a:t>Play Therapist</a:t>
            </a:r>
          </a:p>
          <a:p>
            <a:pPr marL="171450" indent="-171450">
              <a:buFont typeface="Wingdings" panose="05000000000000000000" pitchFamily="2" charset="2"/>
              <a:buChar char="§"/>
            </a:pPr>
            <a:r>
              <a:rPr lang="en-GB" sz="1100" i="1" dirty="0"/>
              <a:t>Art Therapist (Children)</a:t>
            </a:r>
          </a:p>
          <a:p>
            <a:pPr marL="171450" indent="-171450">
              <a:buFont typeface="Wingdings" panose="05000000000000000000" pitchFamily="2" charset="2"/>
              <a:buChar char="§"/>
            </a:pPr>
            <a:r>
              <a:rPr lang="en-GB" sz="1100" i="1" dirty="0"/>
              <a:t>Music Therapist (Children)</a:t>
            </a:r>
          </a:p>
          <a:p>
            <a:pPr marL="171450" indent="-171450">
              <a:buFont typeface="Wingdings" panose="05000000000000000000" pitchFamily="2" charset="2"/>
              <a:buChar char="§"/>
            </a:pPr>
            <a:r>
              <a:rPr lang="en-GB" sz="1100" i="1" dirty="0"/>
              <a:t>Educational Psychologist</a:t>
            </a:r>
          </a:p>
          <a:p>
            <a:pPr marL="171450" indent="-171450">
              <a:buFont typeface="Wingdings" panose="05000000000000000000" pitchFamily="2" charset="2"/>
              <a:buChar char="§"/>
            </a:pPr>
            <a:r>
              <a:rPr lang="en-GB" sz="1100" i="1" dirty="0"/>
              <a:t>Mental Health Support Worker (Schools or NHS)</a:t>
            </a:r>
          </a:p>
        </p:txBody>
      </p:sp>
      <p:sp>
        <p:nvSpPr>
          <p:cNvPr id="26" name="Oval 25">
            <a:extLst>
              <a:ext uri="{FF2B5EF4-FFF2-40B4-BE49-F238E27FC236}">
                <a16:creationId xmlns:a16="http://schemas.microsoft.com/office/drawing/2014/main" id="{DB17194A-FF8C-48B6-9C21-82BDACEDA464}"/>
              </a:ext>
            </a:extLst>
          </p:cNvPr>
          <p:cNvSpPr/>
          <p:nvPr/>
        </p:nvSpPr>
        <p:spPr>
          <a:xfrm>
            <a:off x="2969853" y="5156615"/>
            <a:ext cx="1368570" cy="969748"/>
          </a:xfrm>
          <a:prstGeom prst="ellipse">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b="1" dirty="0"/>
              <a:t>Careers</a:t>
            </a:r>
          </a:p>
        </p:txBody>
      </p:sp>
      <p:cxnSp>
        <p:nvCxnSpPr>
          <p:cNvPr id="29" name="Straight Arrow Connector 28">
            <a:extLst>
              <a:ext uri="{FF2B5EF4-FFF2-40B4-BE49-F238E27FC236}">
                <a16:creationId xmlns:a16="http://schemas.microsoft.com/office/drawing/2014/main" id="{E6F1A6CC-A1F0-495F-9D39-E94BFAD338B2}"/>
              </a:ext>
            </a:extLst>
          </p:cNvPr>
          <p:cNvCxnSpPr/>
          <p:nvPr/>
        </p:nvCxnSpPr>
        <p:spPr>
          <a:xfrm flipV="1">
            <a:off x="3879273" y="4567288"/>
            <a:ext cx="341822" cy="612293"/>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cxnSp>
        <p:nvCxnSpPr>
          <p:cNvPr id="31" name="Straight Arrow Connector 30">
            <a:extLst>
              <a:ext uri="{FF2B5EF4-FFF2-40B4-BE49-F238E27FC236}">
                <a16:creationId xmlns:a16="http://schemas.microsoft.com/office/drawing/2014/main" id="{5F790008-1440-46C6-B3B9-966D3BD21F3B}"/>
              </a:ext>
            </a:extLst>
          </p:cNvPr>
          <p:cNvCxnSpPr/>
          <p:nvPr/>
        </p:nvCxnSpPr>
        <p:spPr>
          <a:xfrm flipH="1" flipV="1">
            <a:off x="3172691" y="4071954"/>
            <a:ext cx="256309" cy="1152501"/>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cxnSp>
        <p:nvCxnSpPr>
          <p:cNvPr id="33" name="Straight Arrow Connector 32">
            <a:extLst>
              <a:ext uri="{FF2B5EF4-FFF2-40B4-BE49-F238E27FC236}">
                <a16:creationId xmlns:a16="http://schemas.microsoft.com/office/drawing/2014/main" id="{760B9CA6-7F79-474B-B765-E21690502DC5}"/>
              </a:ext>
            </a:extLst>
          </p:cNvPr>
          <p:cNvCxnSpPr>
            <a:stCxn id="26" idx="2"/>
          </p:cNvCxnSpPr>
          <p:nvPr/>
        </p:nvCxnSpPr>
        <p:spPr>
          <a:xfrm flipH="1">
            <a:off x="2381357" y="5641489"/>
            <a:ext cx="588496" cy="219385"/>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cxnSp>
        <p:nvCxnSpPr>
          <p:cNvPr id="35" name="Straight Arrow Connector 34">
            <a:extLst>
              <a:ext uri="{FF2B5EF4-FFF2-40B4-BE49-F238E27FC236}">
                <a16:creationId xmlns:a16="http://schemas.microsoft.com/office/drawing/2014/main" id="{A3F9179C-6B0F-41DF-AE3D-751A4643AA7C}"/>
              </a:ext>
            </a:extLst>
          </p:cNvPr>
          <p:cNvCxnSpPr/>
          <p:nvPr/>
        </p:nvCxnSpPr>
        <p:spPr>
          <a:xfrm flipH="1">
            <a:off x="2175164" y="6057328"/>
            <a:ext cx="1156854" cy="1354854"/>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cxnSp>
        <p:nvCxnSpPr>
          <p:cNvPr id="37" name="Straight Arrow Connector 36">
            <a:extLst>
              <a:ext uri="{FF2B5EF4-FFF2-40B4-BE49-F238E27FC236}">
                <a16:creationId xmlns:a16="http://schemas.microsoft.com/office/drawing/2014/main" id="{60D1B42C-ADCD-478F-91AC-3E5C95E0FE02}"/>
              </a:ext>
            </a:extLst>
          </p:cNvPr>
          <p:cNvCxnSpPr>
            <a:cxnSpLocks/>
          </p:cNvCxnSpPr>
          <p:nvPr/>
        </p:nvCxnSpPr>
        <p:spPr>
          <a:xfrm>
            <a:off x="4252967" y="5816999"/>
            <a:ext cx="590496" cy="306147"/>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9721180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DDEB159-F36C-446A-AFF4-A7CC2F9F8E41}"/>
              </a:ext>
            </a:extLst>
          </p:cNvPr>
          <p:cNvSpPr>
            <a:spLocks noGrp="1"/>
          </p:cNvSpPr>
          <p:nvPr>
            <p:ph type="sldNum" sz="quarter" idx="12"/>
          </p:nvPr>
        </p:nvSpPr>
        <p:spPr/>
        <p:txBody>
          <a:bodyPr/>
          <a:lstStyle/>
          <a:p>
            <a:fld id="{42197ACC-EB3C-4466-A41B-F6CC006DF8B4}" type="slidenum">
              <a:rPr lang="en-GB" smtClean="0"/>
              <a:t>15</a:t>
            </a:fld>
            <a:endParaRPr lang="en-GB"/>
          </a:p>
        </p:txBody>
      </p:sp>
      <p:sp>
        <p:nvSpPr>
          <p:cNvPr id="3" name="TextBox 2">
            <a:extLst>
              <a:ext uri="{FF2B5EF4-FFF2-40B4-BE49-F238E27FC236}">
                <a16:creationId xmlns:a16="http://schemas.microsoft.com/office/drawing/2014/main" id="{FA123FD5-6C0F-41FE-B810-24C1D25ED5B9}"/>
              </a:ext>
            </a:extLst>
          </p:cNvPr>
          <p:cNvSpPr txBox="1"/>
          <p:nvPr/>
        </p:nvSpPr>
        <p:spPr>
          <a:xfrm>
            <a:off x="166256" y="207818"/>
            <a:ext cx="6470072" cy="9500982"/>
          </a:xfrm>
          <a:prstGeom prst="rect">
            <a:avLst/>
          </a:prstGeom>
          <a:noFill/>
          <a:ln w="28575">
            <a:solidFill>
              <a:schemeClr val="accent6">
                <a:lumMod val="60000"/>
                <a:lumOff val="40000"/>
              </a:schemeClr>
            </a:solidFill>
            <a:prstDash val="lgDash"/>
          </a:ln>
        </p:spPr>
        <p:txBody>
          <a:bodyPr wrap="square" rtlCol="0">
            <a:spAutoFit/>
          </a:bodyPr>
          <a:lstStyle/>
          <a:p>
            <a:endParaRPr lang="en-GB" dirty="0"/>
          </a:p>
        </p:txBody>
      </p:sp>
      <p:sp>
        <p:nvSpPr>
          <p:cNvPr id="4" name="TextBox 3">
            <a:extLst>
              <a:ext uri="{FF2B5EF4-FFF2-40B4-BE49-F238E27FC236}">
                <a16:creationId xmlns:a16="http://schemas.microsoft.com/office/drawing/2014/main" id="{6D386033-CE8C-41CA-8F69-BDD87659C71E}"/>
              </a:ext>
            </a:extLst>
          </p:cNvPr>
          <p:cNvSpPr txBox="1"/>
          <p:nvPr/>
        </p:nvSpPr>
        <p:spPr>
          <a:xfrm>
            <a:off x="332509" y="374073"/>
            <a:ext cx="1524000" cy="276999"/>
          </a:xfrm>
          <a:prstGeom prst="rect">
            <a:avLst/>
          </a:prstGeom>
          <a:noFill/>
        </p:spPr>
        <p:txBody>
          <a:bodyPr wrap="square" rtlCol="0">
            <a:spAutoFit/>
          </a:bodyPr>
          <a:lstStyle/>
          <a:p>
            <a:r>
              <a:rPr lang="en-GB" sz="1200" b="1" dirty="0"/>
              <a:t>Career profile 1</a:t>
            </a:r>
          </a:p>
        </p:txBody>
      </p:sp>
    </p:spTree>
    <p:extLst>
      <p:ext uri="{BB962C8B-B14F-4D97-AF65-F5344CB8AC3E}">
        <p14:creationId xmlns:p14="http://schemas.microsoft.com/office/powerpoint/2010/main" val="25329301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6" name="Picture 2" descr="Image result for netflix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5061" y="-400964"/>
            <a:ext cx="3550151" cy="188916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92896" y="1164246"/>
            <a:ext cx="1745039"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Babies</a:t>
            </a:r>
          </a:p>
        </p:txBody>
      </p:sp>
      <p:sp>
        <p:nvSpPr>
          <p:cNvPr id="21" name="TextBox 20"/>
          <p:cNvSpPr txBox="1"/>
          <p:nvPr/>
        </p:nvSpPr>
        <p:spPr>
          <a:xfrm>
            <a:off x="1972900" y="1034037"/>
            <a:ext cx="1449608" cy="461665"/>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What to expect when you’re expecting</a:t>
            </a:r>
          </a:p>
        </p:txBody>
      </p:sp>
      <p:sp>
        <p:nvSpPr>
          <p:cNvPr id="29" name="TextBox 28"/>
          <p:cNvSpPr txBox="1"/>
          <p:nvPr/>
        </p:nvSpPr>
        <p:spPr>
          <a:xfrm>
            <a:off x="2545685" y="7468316"/>
            <a:ext cx="1745039" cy="461665"/>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Brain Matters- Early Childhood Development</a:t>
            </a:r>
          </a:p>
        </p:txBody>
      </p:sp>
      <p:sp>
        <p:nvSpPr>
          <p:cNvPr id="33" name="Rectangle 32">
            <a:extLst>
              <a:ext uri="{FF2B5EF4-FFF2-40B4-BE49-F238E27FC236}">
                <a16:creationId xmlns:a16="http://schemas.microsoft.com/office/drawing/2014/main" id="{22849B12-F086-453F-B3CA-B97FE98CC5E5}"/>
              </a:ext>
            </a:extLst>
          </p:cNvPr>
          <p:cNvSpPr/>
          <p:nvPr/>
        </p:nvSpPr>
        <p:spPr>
          <a:xfrm>
            <a:off x="1217448" y="9422135"/>
            <a:ext cx="6305265" cy="461665"/>
          </a:xfrm>
          <a:prstGeom prst="rect">
            <a:avLst/>
          </a:prstGeom>
        </p:spPr>
        <p:txBody>
          <a:bodyPr wrap="square">
            <a:spAutoFit/>
          </a:bodyPr>
          <a:lstStyle/>
          <a:p>
            <a:pPr algn="ctr"/>
            <a:r>
              <a:rPr lang="en-GB" sz="2400" b="1" dirty="0">
                <a:solidFill>
                  <a:srgbClr val="FFFFFF"/>
                </a:solidFill>
              </a:rPr>
              <a:t>Recommended Watching for ECD</a:t>
            </a:r>
            <a:endParaRPr lang="en-GB" sz="2400" b="1" dirty="0"/>
          </a:p>
        </p:txBody>
      </p:sp>
      <p:pic>
        <p:nvPicPr>
          <p:cNvPr id="9" name="Picture 2" descr="Is 'Babies' (2020) available to watch on UK Netflix - NewOnNetflixUK">
            <a:extLst>
              <a:ext uri="{FF2B5EF4-FFF2-40B4-BE49-F238E27FC236}">
                <a16:creationId xmlns:a16="http://schemas.microsoft.com/office/drawing/2014/main" id="{F370E072-3621-4EDC-B117-976FAD2D833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487" y="1519089"/>
            <a:ext cx="1144663" cy="1604140"/>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What to Expect When You're Expecting (2012) - Rotten Tomatoes">
            <a:extLst>
              <a:ext uri="{FF2B5EF4-FFF2-40B4-BE49-F238E27FC236}">
                <a16:creationId xmlns:a16="http://schemas.microsoft.com/office/drawing/2014/main" id="{BBE25E45-84CD-4833-A7F6-C08584ADE7E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26377" y="1586575"/>
            <a:ext cx="1230549" cy="1536654"/>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654B9E12-A547-425E-A22B-1F35E051528B}"/>
              </a:ext>
            </a:extLst>
          </p:cNvPr>
          <p:cNvSpPr>
            <a:spLocks noGrp="1"/>
          </p:cNvSpPr>
          <p:nvPr>
            <p:ph type="sldNum" sz="quarter" idx="12"/>
          </p:nvPr>
        </p:nvSpPr>
        <p:spPr/>
        <p:txBody>
          <a:bodyPr/>
          <a:lstStyle/>
          <a:p>
            <a:fld id="{42197ACC-EB3C-4466-A41B-F6CC006DF8B4}" type="slidenum">
              <a:rPr lang="en-GB" smtClean="0"/>
              <a:t>16</a:t>
            </a:fld>
            <a:endParaRPr lang="en-GB"/>
          </a:p>
        </p:txBody>
      </p:sp>
      <p:sp>
        <p:nvSpPr>
          <p:cNvPr id="31" name="Title 1">
            <a:extLst>
              <a:ext uri="{FF2B5EF4-FFF2-40B4-BE49-F238E27FC236}">
                <a16:creationId xmlns:a16="http://schemas.microsoft.com/office/drawing/2014/main" id="{09190CE5-E94D-41FC-B74B-7F2E4CEAC6DB}"/>
              </a:ext>
            </a:extLst>
          </p:cNvPr>
          <p:cNvSpPr>
            <a:spLocks noGrp="1"/>
          </p:cNvSpPr>
          <p:nvPr>
            <p:ph type="title"/>
          </p:nvPr>
        </p:nvSpPr>
        <p:spPr>
          <a:xfrm>
            <a:off x="4280016" y="282849"/>
            <a:ext cx="2170320" cy="615595"/>
          </a:xfrm>
        </p:spPr>
        <p:txBody>
          <a:bodyPr>
            <a:normAutofit fontScale="90000"/>
          </a:bodyPr>
          <a:lstStyle/>
          <a:p>
            <a:pPr algn="ctr"/>
            <a:r>
              <a:rPr lang="en-GB" sz="3600" b="1" dirty="0">
                <a:solidFill>
                  <a:schemeClr val="bg1"/>
                </a:solidFill>
              </a:rPr>
              <a:t>and beyond</a:t>
            </a:r>
          </a:p>
        </p:txBody>
      </p:sp>
      <p:sp>
        <p:nvSpPr>
          <p:cNvPr id="37" name="TextBox 36">
            <a:extLst>
              <a:ext uri="{FF2B5EF4-FFF2-40B4-BE49-F238E27FC236}">
                <a16:creationId xmlns:a16="http://schemas.microsoft.com/office/drawing/2014/main" id="{21FEB959-0B85-4463-A23B-63DCEF1F9235}"/>
              </a:ext>
            </a:extLst>
          </p:cNvPr>
          <p:cNvSpPr txBox="1"/>
          <p:nvPr/>
        </p:nvSpPr>
        <p:spPr>
          <a:xfrm>
            <a:off x="397272" y="3373162"/>
            <a:ext cx="1427202" cy="430887"/>
          </a:xfrm>
          <a:prstGeom prst="rect">
            <a:avLst/>
          </a:prstGeom>
          <a:noFill/>
        </p:spPr>
        <p:txBody>
          <a:bodyPr wrap="square" rtlCol="0">
            <a:spAutoFit/>
          </a:bodyPr>
          <a:lstStyle/>
          <a:p>
            <a:pPr algn="ctr"/>
            <a:r>
              <a:rPr lang="en-GB" sz="1100" b="1" dirty="0">
                <a:solidFill>
                  <a:schemeClr val="bg1"/>
                </a:solidFill>
                <a:latin typeface="Arial Narrow" panose="020B0606020202030204" pitchFamily="34" charset="0"/>
              </a:rPr>
              <a:t>Panorama: Britain’s Mouldy Homes</a:t>
            </a:r>
          </a:p>
        </p:txBody>
      </p:sp>
      <p:pic>
        <p:nvPicPr>
          <p:cNvPr id="39" name="Picture 6" descr="BBC Radio 1 - Jesy Nelson: Odd One Out on iPlayer Now | Facebook">
            <a:extLst>
              <a:ext uri="{FF2B5EF4-FFF2-40B4-BE49-F238E27FC236}">
                <a16:creationId xmlns:a16="http://schemas.microsoft.com/office/drawing/2014/main" id="{D2E88586-CD2B-426E-BBC7-F77C9DAA455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19365" y="3737340"/>
            <a:ext cx="1230548" cy="1536654"/>
          </a:xfrm>
          <a:prstGeom prst="rect">
            <a:avLst/>
          </a:prstGeom>
          <a:noFill/>
          <a:extLst>
            <a:ext uri="{909E8E84-426E-40DD-AFC4-6F175D3DCCD1}">
              <a14:hiddenFill xmlns:a14="http://schemas.microsoft.com/office/drawing/2010/main">
                <a:solidFill>
                  <a:srgbClr val="FFFFFF"/>
                </a:solidFill>
              </a14:hiddenFill>
            </a:ext>
          </a:extLst>
        </p:spPr>
      </p:pic>
      <p:sp>
        <p:nvSpPr>
          <p:cNvPr id="40" name="TextBox 39">
            <a:extLst>
              <a:ext uri="{FF2B5EF4-FFF2-40B4-BE49-F238E27FC236}">
                <a16:creationId xmlns:a16="http://schemas.microsoft.com/office/drawing/2014/main" id="{29210EE9-C3BC-4D16-A035-EA7BAD85F539}"/>
              </a:ext>
            </a:extLst>
          </p:cNvPr>
          <p:cNvSpPr txBox="1"/>
          <p:nvPr/>
        </p:nvSpPr>
        <p:spPr>
          <a:xfrm>
            <a:off x="2685059" y="3210147"/>
            <a:ext cx="1447800" cy="461665"/>
          </a:xfrm>
          <a:prstGeom prst="rect">
            <a:avLst/>
          </a:prstGeom>
          <a:noFill/>
        </p:spPr>
        <p:txBody>
          <a:bodyPr wrap="square" rtlCol="0">
            <a:spAutoFit/>
          </a:bodyPr>
          <a:lstStyle/>
          <a:p>
            <a:pPr algn="ctr"/>
            <a:r>
              <a:rPr lang="en-GB" sz="1200" b="1" dirty="0" err="1">
                <a:solidFill>
                  <a:schemeClr val="bg1"/>
                </a:solidFill>
                <a:latin typeface="Arial Narrow" panose="020B0606020202030204" pitchFamily="34" charset="0"/>
              </a:rPr>
              <a:t>Jesy</a:t>
            </a:r>
            <a:r>
              <a:rPr lang="en-GB" sz="1200" b="1" dirty="0">
                <a:solidFill>
                  <a:schemeClr val="bg1"/>
                </a:solidFill>
                <a:latin typeface="Arial Narrow" panose="020B0606020202030204" pitchFamily="34" charset="0"/>
              </a:rPr>
              <a:t> Nelson: Odd one out</a:t>
            </a:r>
          </a:p>
        </p:txBody>
      </p:sp>
      <p:sp>
        <p:nvSpPr>
          <p:cNvPr id="41" name="TextBox 40">
            <a:extLst>
              <a:ext uri="{FF2B5EF4-FFF2-40B4-BE49-F238E27FC236}">
                <a16:creationId xmlns:a16="http://schemas.microsoft.com/office/drawing/2014/main" id="{1EDE03EF-AB1E-4B5F-B7EF-58F29A1481A9}"/>
              </a:ext>
            </a:extLst>
          </p:cNvPr>
          <p:cNvSpPr txBox="1"/>
          <p:nvPr/>
        </p:nvSpPr>
        <p:spPr>
          <a:xfrm rot="5400000">
            <a:off x="-507359" y="4297276"/>
            <a:ext cx="1523602" cy="369332"/>
          </a:xfrm>
          <a:prstGeom prst="rect">
            <a:avLst/>
          </a:prstGeom>
          <a:noFill/>
        </p:spPr>
        <p:txBody>
          <a:bodyPr wrap="square" rtlCol="0">
            <a:spAutoFit/>
          </a:bodyPr>
          <a:lstStyle/>
          <a:p>
            <a:pPr algn="ctr"/>
            <a:r>
              <a:rPr lang="en-GB" b="1" dirty="0">
                <a:solidFill>
                  <a:schemeClr val="bg1"/>
                </a:solidFill>
              </a:rPr>
              <a:t>BBC iPlayer</a:t>
            </a:r>
          </a:p>
        </p:txBody>
      </p:sp>
      <p:sp>
        <p:nvSpPr>
          <p:cNvPr id="42" name="TextBox 41">
            <a:extLst>
              <a:ext uri="{FF2B5EF4-FFF2-40B4-BE49-F238E27FC236}">
                <a16:creationId xmlns:a16="http://schemas.microsoft.com/office/drawing/2014/main" id="{A5895330-5AA3-4B4B-85FD-574A5DCC47D7}"/>
              </a:ext>
            </a:extLst>
          </p:cNvPr>
          <p:cNvSpPr txBox="1"/>
          <p:nvPr/>
        </p:nvSpPr>
        <p:spPr>
          <a:xfrm rot="5400000">
            <a:off x="-507359" y="2207212"/>
            <a:ext cx="1523602" cy="369332"/>
          </a:xfrm>
          <a:prstGeom prst="rect">
            <a:avLst/>
          </a:prstGeom>
          <a:noFill/>
        </p:spPr>
        <p:txBody>
          <a:bodyPr wrap="square" rtlCol="0">
            <a:spAutoFit/>
          </a:bodyPr>
          <a:lstStyle/>
          <a:p>
            <a:pPr algn="ctr"/>
            <a:r>
              <a:rPr lang="en-GB" b="1" dirty="0">
                <a:solidFill>
                  <a:schemeClr val="bg1"/>
                </a:solidFill>
              </a:rPr>
              <a:t>Netflix</a:t>
            </a:r>
          </a:p>
        </p:txBody>
      </p:sp>
      <p:pic>
        <p:nvPicPr>
          <p:cNvPr id="43" name="Picture 12" descr="The children from Born To Be Different reveal how their lives have ...">
            <a:extLst>
              <a:ext uri="{FF2B5EF4-FFF2-40B4-BE49-F238E27FC236}">
                <a16:creationId xmlns:a16="http://schemas.microsoft.com/office/drawing/2014/main" id="{A02B8CE7-5C31-47FC-980A-8578A246182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7767" y="5837495"/>
            <a:ext cx="1458773" cy="1111779"/>
          </a:xfrm>
          <a:prstGeom prst="rect">
            <a:avLst/>
          </a:prstGeom>
          <a:noFill/>
          <a:extLst>
            <a:ext uri="{909E8E84-426E-40DD-AFC4-6F175D3DCCD1}">
              <a14:hiddenFill xmlns:a14="http://schemas.microsoft.com/office/drawing/2010/main">
                <a:solidFill>
                  <a:srgbClr val="FFFFFF"/>
                </a:solidFill>
              </a14:hiddenFill>
            </a:ext>
          </a:extLst>
        </p:spPr>
      </p:pic>
      <p:sp>
        <p:nvSpPr>
          <p:cNvPr id="44" name="TextBox 43">
            <a:extLst>
              <a:ext uri="{FF2B5EF4-FFF2-40B4-BE49-F238E27FC236}">
                <a16:creationId xmlns:a16="http://schemas.microsoft.com/office/drawing/2014/main" id="{C53D0359-149F-4608-8790-A01DE1AC19B9}"/>
              </a:ext>
            </a:extLst>
          </p:cNvPr>
          <p:cNvSpPr txBox="1"/>
          <p:nvPr/>
        </p:nvSpPr>
        <p:spPr>
          <a:xfrm>
            <a:off x="545452" y="5303179"/>
            <a:ext cx="1245664" cy="461665"/>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Born to be different</a:t>
            </a:r>
          </a:p>
        </p:txBody>
      </p:sp>
      <p:pic>
        <p:nvPicPr>
          <p:cNvPr id="45" name="Picture 16" descr="The Secret Life Of 4 Year Olds: Everything you need to know about ...">
            <a:extLst>
              <a:ext uri="{FF2B5EF4-FFF2-40B4-BE49-F238E27FC236}">
                <a16:creationId xmlns:a16="http://schemas.microsoft.com/office/drawing/2014/main" id="{F0255ED8-C89B-462A-83D9-605124029738}"/>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6425" r="14912"/>
          <a:stretch/>
        </p:blipFill>
        <p:spPr bwMode="auto">
          <a:xfrm>
            <a:off x="2781872" y="5941224"/>
            <a:ext cx="1254174" cy="1215501"/>
          </a:xfrm>
          <a:prstGeom prst="rect">
            <a:avLst/>
          </a:prstGeom>
          <a:noFill/>
          <a:extLst>
            <a:ext uri="{909E8E84-426E-40DD-AFC4-6F175D3DCCD1}">
              <a14:hiddenFill xmlns:a14="http://schemas.microsoft.com/office/drawing/2010/main">
                <a:solidFill>
                  <a:srgbClr val="FFFFFF"/>
                </a:solidFill>
              </a14:hiddenFill>
            </a:ext>
          </a:extLst>
        </p:spPr>
      </p:pic>
      <p:sp>
        <p:nvSpPr>
          <p:cNvPr id="46" name="TextBox 45">
            <a:extLst>
              <a:ext uri="{FF2B5EF4-FFF2-40B4-BE49-F238E27FC236}">
                <a16:creationId xmlns:a16="http://schemas.microsoft.com/office/drawing/2014/main" id="{9D876EE2-000B-4621-AD95-E212C7D63A37}"/>
              </a:ext>
            </a:extLst>
          </p:cNvPr>
          <p:cNvSpPr txBox="1"/>
          <p:nvPr/>
        </p:nvSpPr>
        <p:spPr>
          <a:xfrm>
            <a:off x="2786107" y="5383671"/>
            <a:ext cx="1449608" cy="461665"/>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Secret life of… Year Olds</a:t>
            </a:r>
          </a:p>
        </p:txBody>
      </p:sp>
      <p:sp>
        <p:nvSpPr>
          <p:cNvPr id="47" name="TextBox 46">
            <a:extLst>
              <a:ext uri="{FF2B5EF4-FFF2-40B4-BE49-F238E27FC236}">
                <a16:creationId xmlns:a16="http://schemas.microsoft.com/office/drawing/2014/main" id="{1FA95A77-002A-4D1C-B9B5-ACD22663ED46}"/>
              </a:ext>
            </a:extLst>
          </p:cNvPr>
          <p:cNvSpPr txBox="1"/>
          <p:nvPr/>
        </p:nvSpPr>
        <p:spPr>
          <a:xfrm rot="5400000">
            <a:off x="-536971" y="6191639"/>
            <a:ext cx="1523602" cy="369332"/>
          </a:xfrm>
          <a:prstGeom prst="rect">
            <a:avLst/>
          </a:prstGeom>
          <a:noFill/>
        </p:spPr>
        <p:txBody>
          <a:bodyPr wrap="square" rtlCol="0">
            <a:spAutoFit/>
          </a:bodyPr>
          <a:lstStyle/>
          <a:p>
            <a:pPr algn="ctr"/>
            <a:r>
              <a:rPr lang="en-GB" b="1" dirty="0">
                <a:solidFill>
                  <a:schemeClr val="bg1"/>
                </a:solidFill>
              </a:rPr>
              <a:t>4 On Demand</a:t>
            </a:r>
          </a:p>
        </p:txBody>
      </p:sp>
      <p:pic>
        <p:nvPicPr>
          <p:cNvPr id="3" name="Picture 2">
            <a:extLst>
              <a:ext uri="{FF2B5EF4-FFF2-40B4-BE49-F238E27FC236}">
                <a16:creationId xmlns:a16="http://schemas.microsoft.com/office/drawing/2014/main" id="{26A1FCF6-C80C-4D06-BDDF-C6E32DB5ECBA}"/>
              </a:ext>
            </a:extLst>
          </p:cNvPr>
          <p:cNvPicPr>
            <a:picLocks noChangeAspect="1"/>
          </p:cNvPicPr>
          <p:nvPr/>
        </p:nvPicPr>
        <p:blipFill rotWithShape="1">
          <a:blip r:embed="rId8"/>
          <a:srcRect l="12255" r="7277" b="7868"/>
          <a:stretch/>
        </p:blipFill>
        <p:spPr>
          <a:xfrm>
            <a:off x="4862156" y="8000225"/>
            <a:ext cx="1373311" cy="1014116"/>
          </a:xfrm>
          <a:prstGeom prst="rect">
            <a:avLst/>
          </a:prstGeom>
        </p:spPr>
      </p:pic>
      <p:sp>
        <p:nvSpPr>
          <p:cNvPr id="48" name="TextBox 47">
            <a:extLst>
              <a:ext uri="{FF2B5EF4-FFF2-40B4-BE49-F238E27FC236}">
                <a16:creationId xmlns:a16="http://schemas.microsoft.com/office/drawing/2014/main" id="{948BD641-D5F2-4414-A59A-4A9BD6CDFC70}"/>
              </a:ext>
            </a:extLst>
          </p:cNvPr>
          <p:cNvSpPr txBox="1"/>
          <p:nvPr/>
        </p:nvSpPr>
        <p:spPr>
          <a:xfrm>
            <a:off x="4796943" y="7424707"/>
            <a:ext cx="1447800" cy="461665"/>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Poor Kids: Life on the breadline</a:t>
            </a:r>
          </a:p>
        </p:txBody>
      </p:sp>
      <p:sp>
        <p:nvSpPr>
          <p:cNvPr id="49" name="TextBox 48">
            <a:extLst>
              <a:ext uri="{FF2B5EF4-FFF2-40B4-BE49-F238E27FC236}">
                <a16:creationId xmlns:a16="http://schemas.microsoft.com/office/drawing/2014/main" id="{4856FAF7-C0B9-4EE6-8AF9-83E3E2F2C5CF}"/>
              </a:ext>
            </a:extLst>
          </p:cNvPr>
          <p:cNvSpPr txBox="1"/>
          <p:nvPr/>
        </p:nvSpPr>
        <p:spPr>
          <a:xfrm rot="5400000">
            <a:off x="5766252" y="8361815"/>
            <a:ext cx="1523602" cy="369332"/>
          </a:xfrm>
          <a:prstGeom prst="rect">
            <a:avLst/>
          </a:prstGeom>
          <a:noFill/>
        </p:spPr>
        <p:txBody>
          <a:bodyPr wrap="square" rtlCol="0">
            <a:spAutoFit/>
          </a:bodyPr>
          <a:lstStyle/>
          <a:p>
            <a:pPr algn="ctr"/>
            <a:r>
              <a:rPr lang="en-GB" b="1" dirty="0">
                <a:solidFill>
                  <a:schemeClr val="bg1"/>
                </a:solidFill>
              </a:rPr>
              <a:t>YouTube</a:t>
            </a:r>
          </a:p>
        </p:txBody>
      </p:sp>
      <p:pic>
        <p:nvPicPr>
          <p:cNvPr id="50" name="Picture 20" descr="The Children Act (DVD) - RT DVD Shop">
            <a:extLst>
              <a:ext uri="{FF2B5EF4-FFF2-40B4-BE49-F238E27FC236}">
                <a16:creationId xmlns:a16="http://schemas.microsoft.com/office/drawing/2014/main" id="{470686F1-94AD-46E1-83FF-34C730B7108A}"/>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17252" r="19344"/>
          <a:stretch/>
        </p:blipFill>
        <p:spPr bwMode="auto">
          <a:xfrm>
            <a:off x="3760140" y="1433497"/>
            <a:ext cx="1039752" cy="1639890"/>
          </a:xfrm>
          <a:prstGeom prst="rect">
            <a:avLst/>
          </a:prstGeom>
          <a:noFill/>
          <a:extLst>
            <a:ext uri="{909E8E84-426E-40DD-AFC4-6F175D3DCCD1}">
              <a14:hiddenFill xmlns:a14="http://schemas.microsoft.com/office/drawing/2010/main">
                <a:solidFill>
                  <a:srgbClr val="FFFFFF"/>
                </a:solidFill>
              </a14:hiddenFill>
            </a:ext>
          </a:extLst>
        </p:spPr>
      </p:pic>
      <p:sp>
        <p:nvSpPr>
          <p:cNvPr id="51" name="TextBox 50">
            <a:extLst>
              <a:ext uri="{FF2B5EF4-FFF2-40B4-BE49-F238E27FC236}">
                <a16:creationId xmlns:a16="http://schemas.microsoft.com/office/drawing/2014/main" id="{6EE20C79-3F46-48E7-B8DF-FC34E2684BFD}"/>
              </a:ext>
            </a:extLst>
          </p:cNvPr>
          <p:cNvSpPr txBox="1"/>
          <p:nvPr/>
        </p:nvSpPr>
        <p:spPr>
          <a:xfrm>
            <a:off x="3363195" y="1060610"/>
            <a:ext cx="1745039"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The Children Act</a:t>
            </a:r>
          </a:p>
        </p:txBody>
      </p:sp>
      <p:pic>
        <p:nvPicPr>
          <p:cNvPr id="5" name="Picture 4">
            <a:extLst>
              <a:ext uri="{FF2B5EF4-FFF2-40B4-BE49-F238E27FC236}">
                <a16:creationId xmlns:a16="http://schemas.microsoft.com/office/drawing/2014/main" id="{F098B10C-019E-40A7-8BFB-A3FD917DB389}"/>
              </a:ext>
            </a:extLst>
          </p:cNvPr>
          <p:cNvPicPr>
            <a:picLocks noChangeAspect="1"/>
          </p:cNvPicPr>
          <p:nvPr/>
        </p:nvPicPr>
        <p:blipFill>
          <a:blip r:embed="rId10"/>
          <a:stretch>
            <a:fillRect/>
          </a:stretch>
        </p:blipFill>
        <p:spPr>
          <a:xfrm>
            <a:off x="4782135" y="5926429"/>
            <a:ext cx="1561252" cy="1158348"/>
          </a:xfrm>
          <a:prstGeom prst="rect">
            <a:avLst/>
          </a:prstGeom>
        </p:spPr>
      </p:pic>
      <p:sp>
        <p:nvSpPr>
          <p:cNvPr id="53" name="TextBox 52">
            <a:extLst>
              <a:ext uri="{FF2B5EF4-FFF2-40B4-BE49-F238E27FC236}">
                <a16:creationId xmlns:a16="http://schemas.microsoft.com/office/drawing/2014/main" id="{08FE783D-1B80-434A-971C-11F651308FD6}"/>
              </a:ext>
            </a:extLst>
          </p:cNvPr>
          <p:cNvSpPr txBox="1"/>
          <p:nvPr/>
        </p:nvSpPr>
        <p:spPr>
          <a:xfrm>
            <a:off x="4879233" y="5375830"/>
            <a:ext cx="1449608" cy="461665"/>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One Born Every Minute</a:t>
            </a:r>
          </a:p>
        </p:txBody>
      </p:sp>
      <p:pic>
        <p:nvPicPr>
          <p:cNvPr id="6" name="Picture 5">
            <a:extLst>
              <a:ext uri="{FF2B5EF4-FFF2-40B4-BE49-F238E27FC236}">
                <a16:creationId xmlns:a16="http://schemas.microsoft.com/office/drawing/2014/main" id="{3F8DE134-CB98-4385-B70C-926CFDF05049}"/>
              </a:ext>
            </a:extLst>
          </p:cNvPr>
          <p:cNvPicPr>
            <a:picLocks noChangeAspect="1"/>
          </p:cNvPicPr>
          <p:nvPr/>
        </p:nvPicPr>
        <p:blipFill>
          <a:blip r:embed="rId11"/>
          <a:stretch>
            <a:fillRect/>
          </a:stretch>
        </p:blipFill>
        <p:spPr>
          <a:xfrm>
            <a:off x="361286" y="7877984"/>
            <a:ext cx="1665092" cy="1090700"/>
          </a:xfrm>
          <a:prstGeom prst="rect">
            <a:avLst/>
          </a:prstGeom>
        </p:spPr>
      </p:pic>
      <p:sp>
        <p:nvSpPr>
          <p:cNvPr id="54" name="TextBox 53">
            <a:extLst>
              <a:ext uri="{FF2B5EF4-FFF2-40B4-BE49-F238E27FC236}">
                <a16:creationId xmlns:a16="http://schemas.microsoft.com/office/drawing/2014/main" id="{BC48071D-5E99-4F57-8869-28818E756D5E}"/>
              </a:ext>
            </a:extLst>
          </p:cNvPr>
          <p:cNvSpPr txBox="1"/>
          <p:nvPr/>
        </p:nvSpPr>
        <p:spPr>
          <a:xfrm>
            <a:off x="245333" y="7550652"/>
            <a:ext cx="1745039"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Three Day Nanny</a:t>
            </a:r>
          </a:p>
        </p:txBody>
      </p:sp>
      <p:sp>
        <p:nvSpPr>
          <p:cNvPr id="55" name="TextBox 54">
            <a:extLst>
              <a:ext uri="{FF2B5EF4-FFF2-40B4-BE49-F238E27FC236}">
                <a16:creationId xmlns:a16="http://schemas.microsoft.com/office/drawing/2014/main" id="{85F6D3EB-1CB5-4B15-8C60-D76B172DA86A}"/>
              </a:ext>
            </a:extLst>
          </p:cNvPr>
          <p:cNvSpPr txBox="1"/>
          <p:nvPr/>
        </p:nvSpPr>
        <p:spPr>
          <a:xfrm rot="5400000">
            <a:off x="-548790" y="8187307"/>
            <a:ext cx="1523602" cy="369332"/>
          </a:xfrm>
          <a:prstGeom prst="rect">
            <a:avLst/>
          </a:prstGeom>
          <a:noFill/>
        </p:spPr>
        <p:txBody>
          <a:bodyPr wrap="square" rtlCol="0">
            <a:spAutoFit/>
          </a:bodyPr>
          <a:lstStyle/>
          <a:p>
            <a:pPr algn="ctr"/>
            <a:r>
              <a:rPr lang="en-GB" b="1" dirty="0">
                <a:solidFill>
                  <a:schemeClr val="bg1"/>
                </a:solidFill>
              </a:rPr>
              <a:t>W Channel</a:t>
            </a:r>
          </a:p>
        </p:txBody>
      </p:sp>
      <p:sp>
        <p:nvSpPr>
          <p:cNvPr id="56" name="TextBox 55">
            <a:extLst>
              <a:ext uri="{FF2B5EF4-FFF2-40B4-BE49-F238E27FC236}">
                <a16:creationId xmlns:a16="http://schemas.microsoft.com/office/drawing/2014/main" id="{9559720E-9644-425C-A72F-A40B570FDF8B}"/>
              </a:ext>
            </a:extLst>
          </p:cNvPr>
          <p:cNvSpPr txBox="1"/>
          <p:nvPr/>
        </p:nvSpPr>
        <p:spPr>
          <a:xfrm>
            <a:off x="5029932" y="1075282"/>
            <a:ext cx="1427202"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Call the midwife</a:t>
            </a:r>
          </a:p>
        </p:txBody>
      </p:sp>
      <p:sp>
        <p:nvSpPr>
          <p:cNvPr id="57" name="TextBox 56">
            <a:extLst>
              <a:ext uri="{FF2B5EF4-FFF2-40B4-BE49-F238E27FC236}">
                <a16:creationId xmlns:a16="http://schemas.microsoft.com/office/drawing/2014/main" id="{1F70A0A8-5FEE-4D77-9276-D095E689F50F}"/>
              </a:ext>
            </a:extLst>
          </p:cNvPr>
          <p:cNvSpPr txBox="1"/>
          <p:nvPr/>
        </p:nvSpPr>
        <p:spPr>
          <a:xfrm>
            <a:off x="4840200" y="3519020"/>
            <a:ext cx="1447800" cy="461665"/>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Panorama: Britain’s Child Health Crisis</a:t>
            </a:r>
          </a:p>
        </p:txBody>
      </p:sp>
      <p:pic>
        <p:nvPicPr>
          <p:cNvPr id="10" name="Picture 9">
            <a:extLst>
              <a:ext uri="{FF2B5EF4-FFF2-40B4-BE49-F238E27FC236}">
                <a16:creationId xmlns:a16="http://schemas.microsoft.com/office/drawing/2014/main" id="{9B73D738-8026-44A3-9C3A-C9F905DA14B2}"/>
              </a:ext>
            </a:extLst>
          </p:cNvPr>
          <p:cNvPicPr>
            <a:picLocks noChangeAspect="1"/>
          </p:cNvPicPr>
          <p:nvPr/>
        </p:nvPicPr>
        <p:blipFill>
          <a:blip r:embed="rId12"/>
          <a:stretch>
            <a:fillRect/>
          </a:stretch>
        </p:blipFill>
        <p:spPr>
          <a:xfrm>
            <a:off x="475571" y="4060192"/>
            <a:ext cx="1550806" cy="884711"/>
          </a:xfrm>
          <a:prstGeom prst="rect">
            <a:avLst/>
          </a:prstGeom>
        </p:spPr>
      </p:pic>
      <p:pic>
        <p:nvPicPr>
          <p:cNvPr id="13" name="Picture 12">
            <a:extLst>
              <a:ext uri="{FF2B5EF4-FFF2-40B4-BE49-F238E27FC236}">
                <a16:creationId xmlns:a16="http://schemas.microsoft.com/office/drawing/2014/main" id="{554D9710-E994-4A23-9882-EFFD4D506356}"/>
              </a:ext>
            </a:extLst>
          </p:cNvPr>
          <p:cNvPicPr>
            <a:picLocks noChangeAspect="1"/>
          </p:cNvPicPr>
          <p:nvPr/>
        </p:nvPicPr>
        <p:blipFill>
          <a:blip r:embed="rId13"/>
          <a:stretch>
            <a:fillRect/>
          </a:stretch>
        </p:blipFill>
        <p:spPr>
          <a:xfrm>
            <a:off x="4796943" y="4080805"/>
            <a:ext cx="1582946" cy="975351"/>
          </a:xfrm>
          <a:prstGeom prst="rect">
            <a:avLst/>
          </a:prstGeom>
        </p:spPr>
      </p:pic>
      <p:pic>
        <p:nvPicPr>
          <p:cNvPr id="17" name="Picture 16">
            <a:extLst>
              <a:ext uri="{FF2B5EF4-FFF2-40B4-BE49-F238E27FC236}">
                <a16:creationId xmlns:a16="http://schemas.microsoft.com/office/drawing/2014/main" id="{B9607566-705B-4913-BAC0-2F0C28912C93}"/>
              </a:ext>
            </a:extLst>
          </p:cNvPr>
          <p:cNvPicPr>
            <a:picLocks noChangeAspect="1"/>
          </p:cNvPicPr>
          <p:nvPr/>
        </p:nvPicPr>
        <p:blipFill>
          <a:blip r:embed="rId14"/>
          <a:stretch>
            <a:fillRect/>
          </a:stretch>
        </p:blipFill>
        <p:spPr>
          <a:xfrm>
            <a:off x="5042469" y="1460006"/>
            <a:ext cx="1378021" cy="1466925"/>
          </a:xfrm>
          <a:prstGeom prst="rect">
            <a:avLst/>
          </a:prstGeom>
        </p:spPr>
      </p:pic>
      <p:sp>
        <p:nvSpPr>
          <p:cNvPr id="58" name="TextBox 57">
            <a:extLst>
              <a:ext uri="{FF2B5EF4-FFF2-40B4-BE49-F238E27FC236}">
                <a16:creationId xmlns:a16="http://schemas.microsoft.com/office/drawing/2014/main" id="{F1F27599-FA3F-4035-969B-FBECA6A9901F}"/>
              </a:ext>
            </a:extLst>
          </p:cNvPr>
          <p:cNvSpPr txBox="1"/>
          <p:nvPr/>
        </p:nvSpPr>
        <p:spPr>
          <a:xfrm rot="5400000">
            <a:off x="5879999" y="2172115"/>
            <a:ext cx="1523602" cy="369332"/>
          </a:xfrm>
          <a:prstGeom prst="rect">
            <a:avLst/>
          </a:prstGeom>
          <a:noFill/>
        </p:spPr>
        <p:txBody>
          <a:bodyPr wrap="square" rtlCol="0">
            <a:spAutoFit/>
          </a:bodyPr>
          <a:lstStyle/>
          <a:p>
            <a:pPr algn="ctr"/>
            <a:r>
              <a:rPr lang="en-GB" b="1" dirty="0">
                <a:solidFill>
                  <a:schemeClr val="bg1"/>
                </a:solidFill>
              </a:rPr>
              <a:t>BBC iPlayer</a:t>
            </a:r>
          </a:p>
        </p:txBody>
      </p:sp>
      <p:sp>
        <p:nvSpPr>
          <p:cNvPr id="18" name="TextBox 17">
            <a:extLst>
              <a:ext uri="{FF2B5EF4-FFF2-40B4-BE49-F238E27FC236}">
                <a16:creationId xmlns:a16="http://schemas.microsoft.com/office/drawing/2014/main" id="{0E792C71-FBD4-4FD5-8B9F-B5A60C73C66F}"/>
              </a:ext>
            </a:extLst>
          </p:cNvPr>
          <p:cNvSpPr txBox="1"/>
          <p:nvPr/>
        </p:nvSpPr>
        <p:spPr>
          <a:xfrm>
            <a:off x="2392887" y="9060698"/>
            <a:ext cx="1578980" cy="400110"/>
          </a:xfrm>
          <a:prstGeom prst="rect">
            <a:avLst/>
          </a:prstGeom>
          <a:solidFill>
            <a:schemeClr val="tx1"/>
          </a:solidFill>
        </p:spPr>
        <p:txBody>
          <a:bodyPr wrap="square" rtlCol="0">
            <a:spAutoFit/>
          </a:bodyPr>
          <a:lstStyle/>
          <a:p>
            <a:r>
              <a:rPr lang="en-GB" sz="1000" dirty="0">
                <a:solidFill>
                  <a:schemeClr val="bg1"/>
                </a:solidFill>
                <a:hlinkClick r:id="rId15"/>
              </a:rPr>
              <a:t>https://www.youtube.com/watch?v=Rw_aVnlp0JY</a:t>
            </a:r>
            <a:endParaRPr lang="en-GB" sz="1000" dirty="0">
              <a:solidFill>
                <a:schemeClr val="bg1"/>
              </a:solidFill>
            </a:endParaRPr>
          </a:p>
        </p:txBody>
      </p:sp>
      <p:pic>
        <p:nvPicPr>
          <p:cNvPr id="8" name="Picture 7">
            <a:extLst>
              <a:ext uri="{FF2B5EF4-FFF2-40B4-BE49-F238E27FC236}">
                <a16:creationId xmlns:a16="http://schemas.microsoft.com/office/drawing/2014/main" id="{44565959-F6F1-4E55-8022-76DFBAFAC74C}"/>
              </a:ext>
            </a:extLst>
          </p:cNvPr>
          <p:cNvPicPr>
            <a:picLocks noChangeAspect="1"/>
          </p:cNvPicPr>
          <p:nvPr/>
        </p:nvPicPr>
        <p:blipFill>
          <a:blip r:embed="rId16"/>
          <a:stretch>
            <a:fillRect/>
          </a:stretch>
        </p:blipFill>
        <p:spPr>
          <a:xfrm>
            <a:off x="2611480" y="7960925"/>
            <a:ext cx="1594957" cy="1068828"/>
          </a:xfrm>
          <a:prstGeom prst="rect">
            <a:avLst/>
          </a:prstGeom>
        </p:spPr>
      </p:pic>
      <p:sp>
        <p:nvSpPr>
          <p:cNvPr id="59" name="TextBox 58">
            <a:extLst>
              <a:ext uri="{FF2B5EF4-FFF2-40B4-BE49-F238E27FC236}">
                <a16:creationId xmlns:a16="http://schemas.microsoft.com/office/drawing/2014/main" id="{10A2FEEA-B480-46E2-B051-D51C9F5D7663}"/>
              </a:ext>
            </a:extLst>
          </p:cNvPr>
          <p:cNvSpPr txBox="1"/>
          <p:nvPr/>
        </p:nvSpPr>
        <p:spPr>
          <a:xfrm>
            <a:off x="4747191" y="9050956"/>
            <a:ext cx="1894609" cy="600164"/>
          </a:xfrm>
          <a:prstGeom prst="rect">
            <a:avLst/>
          </a:prstGeom>
          <a:noFill/>
        </p:spPr>
        <p:txBody>
          <a:bodyPr wrap="square">
            <a:spAutoFit/>
          </a:bodyPr>
          <a:lstStyle/>
          <a:p>
            <a:r>
              <a:rPr lang="en-GB" sz="1100" dirty="0">
                <a:hlinkClick r:id="rId17"/>
              </a:rPr>
              <a:t>https://www.youtube.com/watch?v=PkssqscrrrU</a:t>
            </a:r>
            <a:endParaRPr lang="en-GB" sz="1100" dirty="0"/>
          </a:p>
          <a:p>
            <a:endParaRPr lang="en-GB" sz="1100" dirty="0"/>
          </a:p>
        </p:txBody>
      </p:sp>
    </p:spTree>
    <p:extLst>
      <p:ext uri="{BB962C8B-B14F-4D97-AF65-F5344CB8AC3E}">
        <p14:creationId xmlns:p14="http://schemas.microsoft.com/office/powerpoint/2010/main" val="16739654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BE298731-B464-4A85-AD65-D22376393054}"/>
              </a:ext>
            </a:extLst>
          </p:cNvPr>
          <p:cNvSpPr>
            <a:spLocks noChangeArrowheads="1"/>
          </p:cNvSpPr>
          <p:nvPr/>
        </p:nvSpPr>
        <p:spPr bwMode="auto">
          <a:xfrm>
            <a:off x="152398" y="80160"/>
            <a:ext cx="65532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572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57200" algn="ctr" defTabSz="914400" rtl="0" eaLnBrk="0" fontAlgn="base" latinLnBrk="0" hangingPunct="0">
              <a:lnSpc>
                <a:spcPct val="100000"/>
              </a:lnSpc>
              <a:spcBef>
                <a:spcPct val="0"/>
              </a:spcBef>
              <a:spcAft>
                <a:spcPct val="0"/>
              </a:spcAft>
              <a:buClrTx/>
              <a:buSzTx/>
              <a:buFontTx/>
              <a:buNone/>
              <a:tabLst/>
            </a:pPr>
            <a:r>
              <a:rPr lang="en-GB" altLang="en-US" sz="2000" b="1" dirty="0">
                <a:latin typeface="+mn-lt"/>
                <a:ea typeface="Calibri" panose="020F0502020204030204" pitchFamily="34" charset="0"/>
                <a:cs typeface="Times New Roman" panose="02020603050405020304" pitchFamily="18" charset="0"/>
              </a:rPr>
              <a:t>    </a:t>
            </a:r>
            <a:r>
              <a:rPr kumimoji="0" lang="en-GB" altLang="en-US" sz="2000" b="1" i="0" u="sng"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Learning Log </a:t>
            </a:r>
            <a:r>
              <a:rPr kumimoji="0" lang="en-GB" altLang="en-US" sz="20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	</a:t>
            </a:r>
            <a:endParaRPr kumimoji="0" lang="en-GB" altLang="en-US" sz="1050" b="0" i="0" u="none" strike="noStrike" cap="none" normalizeH="0" baseline="0" dirty="0">
              <a:ln>
                <a:noFill/>
              </a:ln>
              <a:solidFill>
                <a:schemeClr val="tx1"/>
              </a:solidFill>
              <a:effectLst/>
              <a:latin typeface="+mn-lt"/>
            </a:endParaRPr>
          </a:p>
          <a:p>
            <a:pPr marL="0" marR="0" lvl="0" indent="4572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Record here any additional viewing you are undertaking in order to show what you have been completing in order to prepare you for the course. Use the viewing list on the previous slides you have been given for guidance on what you could you watch.</a:t>
            </a:r>
            <a:endParaRPr kumimoji="0" lang="en-GB" altLang="en-US" sz="700" b="0" i="0" u="none" strike="noStrike" cap="none" normalizeH="0" baseline="0" dirty="0">
              <a:ln>
                <a:noFill/>
              </a:ln>
              <a:solidFill>
                <a:schemeClr val="tx1"/>
              </a:solidFill>
              <a:effectLst/>
              <a:latin typeface="+mn-lt"/>
            </a:endParaRPr>
          </a:p>
        </p:txBody>
      </p:sp>
      <p:graphicFrame>
        <p:nvGraphicFramePr>
          <p:cNvPr id="7" name="Table 6">
            <a:extLst>
              <a:ext uri="{FF2B5EF4-FFF2-40B4-BE49-F238E27FC236}">
                <a16:creationId xmlns:a16="http://schemas.microsoft.com/office/drawing/2014/main" id="{6179FAC8-AE4D-4487-B5BC-C9796EBD946E}"/>
              </a:ext>
            </a:extLst>
          </p:cNvPr>
          <p:cNvGraphicFramePr>
            <a:graphicFrameLocks noGrp="1"/>
          </p:cNvGraphicFramePr>
          <p:nvPr>
            <p:extLst>
              <p:ext uri="{D42A27DB-BD31-4B8C-83A1-F6EECF244321}">
                <p14:modId xmlns:p14="http://schemas.microsoft.com/office/powerpoint/2010/main" val="1483851901"/>
              </p:ext>
            </p:extLst>
          </p:nvPr>
        </p:nvGraphicFramePr>
        <p:xfrm>
          <a:off x="66672" y="1264932"/>
          <a:ext cx="6724651" cy="8519692"/>
        </p:xfrm>
        <a:graphic>
          <a:graphicData uri="http://schemas.openxmlformats.org/drawingml/2006/table">
            <a:tbl>
              <a:tblPr firstRow="1" bandRow="1">
                <a:tableStyleId>{5940675A-B579-460E-94D1-54222C63F5DA}</a:tableStyleId>
              </a:tblPr>
              <a:tblGrid>
                <a:gridCol w="688195">
                  <a:extLst>
                    <a:ext uri="{9D8B030D-6E8A-4147-A177-3AD203B41FA5}">
                      <a16:colId xmlns:a16="http://schemas.microsoft.com/office/drawing/2014/main" val="1300930751"/>
                    </a:ext>
                  </a:extLst>
                </a:gridCol>
                <a:gridCol w="1848296">
                  <a:extLst>
                    <a:ext uri="{9D8B030D-6E8A-4147-A177-3AD203B41FA5}">
                      <a16:colId xmlns:a16="http://schemas.microsoft.com/office/drawing/2014/main" val="1753929736"/>
                    </a:ext>
                  </a:extLst>
                </a:gridCol>
                <a:gridCol w="2506997">
                  <a:extLst>
                    <a:ext uri="{9D8B030D-6E8A-4147-A177-3AD203B41FA5}">
                      <a16:colId xmlns:a16="http://schemas.microsoft.com/office/drawing/2014/main" val="179360856"/>
                    </a:ext>
                  </a:extLst>
                </a:gridCol>
                <a:gridCol w="1681163">
                  <a:extLst>
                    <a:ext uri="{9D8B030D-6E8A-4147-A177-3AD203B41FA5}">
                      <a16:colId xmlns:a16="http://schemas.microsoft.com/office/drawing/2014/main" val="3570117000"/>
                    </a:ext>
                  </a:extLst>
                </a:gridCol>
              </a:tblGrid>
              <a:tr h="450112">
                <a:tc>
                  <a:txBody>
                    <a:bodyPr/>
                    <a:lstStyle/>
                    <a:p>
                      <a:pPr algn="ctr"/>
                      <a:r>
                        <a:rPr lang="en-GB" sz="1400" b="1" dirty="0"/>
                        <a:t>Date </a:t>
                      </a:r>
                    </a:p>
                  </a:txBody>
                  <a:tcPr>
                    <a:solidFill>
                      <a:schemeClr val="accent6">
                        <a:lumMod val="20000"/>
                        <a:lumOff val="80000"/>
                      </a:schemeClr>
                    </a:solidFill>
                  </a:tcPr>
                </a:tc>
                <a:tc>
                  <a:txBody>
                    <a:bodyPr/>
                    <a:lstStyle/>
                    <a:p>
                      <a:pPr algn="ctr"/>
                      <a:r>
                        <a:rPr lang="en-GB" sz="1400" b="1" dirty="0"/>
                        <a:t>Title</a:t>
                      </a:r>
                    </a:p>
                  </a:txBody>
                  <a:tcPr>
                    <a:solidFill>
                      <a:schemeClr val="accent6">
                        <a:lumMod val="20000"/>
                        <a:lumOff val="80000"/>
                      </a:schemeClr>
                    </a:solidFill>
                  </a:tcPr>
                </a:tc>
                <a:tc>
                  <a:txBody>
                    <a:bodyPr/>
                    <a:lstStyle/>
                    <a:p>
                      <a:pPr algn="ctr"/>
                      <a:r>
                        <a:rPr lang="en-GB" sz="1400" b="1" dirty="0"/>
                        <a:t>Summary of content</a:t>
                      </a:r>
                    </a:p>
                  </a:txBody>
                  <a:tcPr>
                    <a:solidFill>
                      <a:schemeClr val="accent6">
                        <a:lumMod val="20000"/>
                        <a:lumOff val="80000"/>
                      </a:schemeClr>
                    </a:solidFill>
                  </a:tcPr>
                </a:tc>
                <a:tc>
                  <a:txBody>
                    <a:bodyPr/>
                    <a:lstStyle/>
                    <a:p>
                      <a:pPr algn="ctr"/>
                      <a:r>
                        <a:rPr lang="en-GB" sz="1400" b="1" dirty="0"/>
                        <a:t>My thoughts</a:t>
                      </a:r>
                    </a:p>
                  </a:txBody>
                  <a:tcPr>
                    <a:solidFill>
                      <a:schemeClr val="accent6">
                        <a:lumMod val="20000"/>
                        <a:lumOff val="80000"/>
                      </a:schemeClr>
                    </a:solidFill>
                  </a:tcPr>
                </a:tc>
                <a:extLst>
                  <a:ext uri="{0D108BD9-81ED-4DB2-BD59-A6C34878D82A}">
                    <a16:rowId xmlns:a16="http://schemas.microsoft.com/office/drawing/2014/main" val="703067426"/>
                  </a:ext>
                </a:extLst>
              </a:tr>
              <a:tr h="817540">
                <a:tc>
                  <a:txBody>
                    <a:bodyPr/>
                    <a:lstStyle/>
                    <a:p>
                      <a:endParaRPr lang="en-GB" dirty="0"/>
                    </a:p>
                  </a:txBody>
                  <a:tcPr/>
                </a:tc>
                <a:tc>
                  <a:txBody>
                    <a:bodyPr/>
                    <a:lstStyle/>
                    <a:p>
                      <a:endParaRPr lang="en-GB" dirty="0"/>
                    </a:p>
                    <a:p>
                      <a:endParaRPr lang="en-GB" dirty="0"/>
                    </a:p>
                    <a:p>
                      <a:endParaRPr lang="en-GB" dirty="0"/>
                    </a:p>
                    <a:p>
                      <a:endParaRPr lang="en-GB" dirty="0"/>
                    </a:p>
                    <a:p>
                      <a:endParaRPr lang="en-GB" dirty="0"/>
                    </a:p>
                    <a:p>
                      <a:endParaRPr lang="en-GB" dirty="0"/>
                    </a:p>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4084637592"/>
                  </a:ext>
                </a:extLst>
              </a:tr>
              <a:tr h="817540">
                <a:tc>
                  <a:txBody>
                    <a:bodyPr/>
                    <a:lstStyle/>
                    <a:p>
                      <a:endParaRPr lang="en-GB" dirty="0"/>
                    </a:p>
                  </a:txBody>
                  <a:tcPr/>
                </a:tc>
                <a:tc>
                  <a:txBody>
                    <a:bodyPr/>
                    <a:lstStyle/>
                    <a:p>
                      <a:endParaRPr lang="en-GB" dirty="0"/>
                    </a:p>
                    <a:p>
                      <a:endParaRPr lang="en-GB" dirty="0"/>
                    </a:p>
                    <a:p>
                      <a:endParaRPr lang="en-GB" dirty="0"/>
                    </a:p>
                    <a:p>
                      <a:endParaRPr lang="en-GB" dirty="0"/>
                    </a:p>
                    <a:p>
                      <a:endParaRPr lang="en-GB" dirty="0"/>
                    </a:p>
                    <a:p>
                      <a:endParaRPr lang="en-GB" dirty="0"/>
                    </a:p>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4187670172"/>
                  </a:ext>
                </a:extLst>
              </a:tr>
              <a:tr h="817540">
                <a:tc>
                  <a:txBody>
                    <a:bodyPr/>
                    <a:lstStyle/>
                    <a:p>
                      <a:endParaRPr lang="en-GB" dirty="0"/>
                    </a:p>
                  </a:txBody>
                  <a:tcPr/>
                </a:tc>
                <a:tc>
                  <a:txBody>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274263061"/>
                  </a:ext>
                </a:extLst>
              </a:tr>
              <a:tr h="817540">
                <a:tc>
                  <a:txBody>
                    <a:bodyPr/>
                    <a:lstStyle/>
                    <a:p>
                      <a:endParaRPr lang="en-GB" dirty="0"/>
                    </a:p>
                  </a:txBody>
                  <a:tcPr/>
                </a:tc>
                <a:tc>
                  <a:txBody>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412301332"/>
                  </a:ext>
                </a:extLst>
              </a:tr>
              <a:tr h="817540">
                <a:tc>
                  <a:txBody>
                    <a:bodyPr/>
                    <a:lstStyle/>
                    <a:p>
                      <a:endParaRPr lang="en-GB" dirty="0"/>
                    </a:p>
                  </a:txBody>
                  <a:tcPr/>
                </a:tc>
                <a:tc>
                  <a:txBody>
                    <a:bodyPr/>
                    <a:lstStyle/>
                    <a:p>
                      <a:endParaRPr lang="en-GB" dirty="0"/>
                    </a:p>
                    <a:p>
                      <a:endParaRPr lang="en-GB" dirty="0"/>
                    </a:p>
                    <a:p>
                      <a:endParaRPr lang="en-GB" dirty="0"/>
                    </a:p>
                    <a:p>
                      <a:endParaRPr lang="en-GB" dirty="0"/>
                    </a:p>
                    <a:p>
                      <a:endParaRPr lang="en-GB" dirty="0"/>
                    </a:p>
                    <a:p>
                      <a:endParaRPr lang="en-GB" dirty="0"/>
                    </a:p>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310297931"/>
                  </a:ext>
                </a:extLst>
              </a:tr>
            </a:tbl>
          </a:graphicData>
        </a:graphic>
      </p:graphicFrame>
      <p:sp>
        <p:nvSpPr>
          <p:cNvPr id="2" name="Slide Number Placeholder 1">
            <a:extLst>
              <a:ext uri="{FF2B5EF4-FFF2-40B4-BE49-F238E27FC236}">
                <a16:creationId xmlns:a16="http://schemas.microsoft.com/office/drawing/2014/main" id="{1145120E-C450-4818-B43E-4D44E4A431E0}"/>
              </a:ext>
            </a:extLst>
          </p:cNvPr>
          <p:cNvSpPr>
            <a:spLocks noGrp="1"/>
          </p:cNvSpPr>
          <p:nvPr>
            <p:ph type="sldNum" sz="quarter" idx="12"/>
          </p:nvPr>
        </p:nvSpPr>
        <p:spPr/>
        <p:txBody>
          <a:bodyPr/>
          <a:lstStyle/>
          <a:p>
            <a:fld id="{42197ACC-EB3C-4466-A41B-F6CC006DF8B4}" type="slidenum">
              <a:rPr lang="en-GB" smtClean="0"/>
              <a:t>17</a:t>
            </a:fld>
            <a:endParaRPr lang="en-GB"/>
          </a:p>
        </p:txBody>
      </p:sp>
      <p:sp>
        <p:nvSpPr>
          <p:cNvPr id="3" name="TextBox 2">
            <a:extLst>
              <a:ext uri="{FF2B5EF4-FFF2-40B4-BE49-F238E27FC236}">
                <a16:creationId xmlns:a16="http://schemas.microsoft.com/office/drawing/2014/main" id="{1DEF9756-A301-4FDD-B31B-F3F7266DBF3F}"/>
              </a:ext>
            </a:extLst>
          </p:cNvPr>
          <p:cNvSpPr txBox="1"/>
          <p:nvPr/>
        </p:nvSpPr>
        <p:spPr>
          <a:xfrm>
            <a:off x="5007239" y="80160"/>
            <a:ext cx="1862135" cy="261610"/>
          </a:xfrm>
          <a:prstGeom prst="rect">
            <a:avLst/>
          </a:prstGeom>
          <a:noFill/>
        </p:spPr>
        <p:txBody>
          <a:bodyPr wrap="square" rtlCol="0">
            <a:spAutoFit/>
          </a:bodyPr>
          <a:lstStyle/>
          <a:p>
            <a:r>
              <a:rPr lang="en-GB" sz="1100" b="1" dirty="0"/>
              <a:t>Complete at least 3 sections</a:t>
            </a:r>
          </a:p>
        </p:txBody>
      </p:sp>
    </p:spTree>
    <p:extLst>
      <p:ext uri="{BB962C8B-B14F-4D97-AF65-F5344CB8AC3E}">
        <p14:creationId xmlns:p14="http://schemas.microsoft.com/office/powerpoint/2010/main" val="13001171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007D50-8E2D-4E99-9BB5-7032D3D6D543}"/>
              </a:ext>
            </a:extLst>
          </p:cNvPr>
          <p:cNvSpPr>
            <a:spLocks noGrp="1"/>
          </p:cNvSpPr>
          <p:nvPr>
            <p:ph type="title"/>
          </p:nvPr>
        </p:nvSpPr>
        <p:spPr>
          <a:xfrm>
            <a:off x="133351" y="186841"/>
            <a:ext cx="6591300" cy="1244823"/>
          </a:xfrm>
        </p:spPr>
        <p:txBody>
          <a:bodyPr>
            <a:normAutofit/>
          </a:bodyPr>
          <a:lstStyle/>
          <a:p>
            <a:pPr algn="ctr"/>
            <a:r>
              <a:rPr lang="en-GB" sz="2200" b="1" u="sng" dirty="0">
                <a:latin typeface="+mn-lt"/>
              </a:rPr>
              <a:t>Passport to St John’s Comprehensive Sixth Form Checklist</a:t>
            </a:r>
          </a:p>
        </p:txBody>
      </p:sp>
      <p:sp>
        <p:nvSpPr>
          <p:cNvPr id="3" name="Content Placeholder 2">
            <a:extLst>
              <a:ext uri="{FF2B5EF4-FFF2-40B4-BE49-F238E27FC236}">
                <a16:creationId xmlns:a16="http://schemas.microsoft.com/office/drawing/2014/main" id="{E0EF2017-0925-4E40-9236-EAD29750AA39}"/>
              </a:ext>
            </a:extLst>
          </p:cNvPr>
          <p:cNvSpPr>
            <a:spLocks noGrp="1"/>
          </p:cNvSpPr>
          <p:nvPr>
            <p:ph idx="1"/>
          </p:nvPr>
        </p:nvSpPr>
        <p:spPr>
          <a:xfrm>
            <a:off x="304800" y="1431664"/>
            <a:ext cx="6419849" cy="8248650"/>
          </a:xfrm>
        </p:spPr>
        <p:txBody>
          <a:bodyPr>
            <a:normAutofit/>
          </a:bodyPr>
          <a:lstStyle/>
          <a:p>
            <a:pPr marL="0" indent="0">
              <a:buNone/>
            </a:pPr>
            <a:endParaRPr lang="en-GB" sz="1800" dirty="0"/>
          </a:p>
          <a:p>
            <a:pPr marL="0" indent="0">
              <a:buNone/>
            </a:pPr>
            <a:r>
              <a:rPr lang="en-GB" sz="1200" dirty="0"/>
              <a:t>Use this list to make sure you have everything you need to hand in in September in order to start your </a:t>
            </a:r>
            <a:r>
              <a:rPr lang="en-GB" sz="1200" b="1" dirty="0"/>
              <a:t>AAQ Early Childhood Development. </a:t>
            </a:r>
          </a:p>
          <a:p>
            <a:pPr marL="0" indent="0">
              <a:buNone/>
            </a:pPr>
            <a:r>
              <a:rPr lang="en-GB" sz="1800" dirty="0"/>
              <a:t>	</a:t>
            </a:r>
            <a:r>
              <a:rPr lang="en-GB" sz="1200" dirty="0"/>
              <a:t>Three fact files on theorists crucial to child development studies, page 5, 6 and 7.</a:t>
            </a:r>
          </a:p>
          <a:p>
            <a:pPr marL="0" indent="0">
              <a:buNone/>
            </a:pPr>
            <a:r>
              <a:rPr lang="en-GB" sz="1500" dirty="0"/>
              <a:t>	</a:t>
            </a:r>
          </a:p>
          <a:p>
            <a:pPr marL="0" indent="0">
              <a:buNone/>
            </a:pPr>
            <a:r>
              <a:rPr lang="en-GB" sz="1500" dirty="0"/>
              <a:t>	</a:t>
            </a:r>
            <a:r>
              <a:rPr lang="en-GB" sz="1200" dirty="0"/>
              <a:t>Completed social stages of play table, page 8.</a:t>
            </a:r>
          </a:p>
          <a:p>
            <a:pPr marL="0" indent="0">
              <a:buNone/>
            </a:pPr>
            <a:endParaRPr lang="en-GB" sz="1500" dirty="0"/>
          </a:p>
          <a:p>
            <a:pPr marL="0" indent="0">
              <a:buNone/>
            </a:pPr>
            <a:r>
              <a:rPr lang="en-GB" sz="1500" dirty="0"/>
              <a:t>	</a:t>
            </a:r>
            <a:r>
              <a:rPr lang="en-GB" sz="1200" dirty="0"/>
              <a:t>Highlighted true or false sheet, page 9. </a:t>
            </a:r>
          </a:p>
          <a:p>
            <a:pPr marL="0" indent="0">
              <a:buNone/>
            </a:pPr>
            <a:endParaRPr lang="en-GB" sz="1500" dirty="0"/>
          </a:p>
          <a:p>
            <a:pPr marL="0" indent="0">
              <a:buNone/>
            </a:pPr>
            <a:r>
              <a:rPr lang="en-GB" sz="1500" dirty="0"/>
              <a:t>	</a:t>
            </a:r>
            <a:r>
              <a:rPr lang="en-GB" sz="1200" dirty="0"/>
              <a:t>Completed glossary of key terms, page 10-11.</a:t>
            </a:r>
          </a:p>
          <a:p>
            <a:pPr marL="0" indent="0">
              <a:buNone/>
            </a:pPr>
            <a:endParaRPr lang="en-GB" sz="1500" dirty="0"/>
          </a:p>
          <a:p>
            <a:pPr marL="0" indent="0">
              <a:buNone/>
            </a:pPr>
            <a:r>
              <a:rPr lang="en-GB" sz="1500" dirty="0"/>
              <a:t>	</a:t>
            </a:r>
            <a:r>
              <a:rPr lang="en-GB" sz="1200" dirty="0"/>
              <a:t>Factors affecting growth and development, page 12 and 13.</a:t>
            </a:r>
          </a:p>
          <a:p>
            <a:pPr marL="0" indent="0">
              <a:buNone/>
            </a:pPr>
            <a:endParaRPr lang="en-GB" sz="1200" dirty="0"/>
          </a:p>
          <a:p>
            <a:pPr marL="0" indent="0">
              <a:buNone/>
            </a:pPr>
            <a:r>
              <a:rPr lang="en-GB" sz="1500" dirty="0"/>
              <a:t>	</a:t>
            </a:r>
            <a:r>
              <a:rPr lang="en-GB" sz="1200" dirty="0"/>
              <a:t>Research two careers working with children, page 14, 15 and 16</a:t>
            </a:r>
          </a:p>
          <a:p>
            <a:pPr marL="0" indent="0">
              <a:buNone/>
            </a:pPr>
            <a:endParaRPr lang="en-GB" sz="1500" dirty="0"/>
          </a:p>
          <a:p>
            <a:pPr marL="0" indent="0">
              <a:buNone/>
            </a:pPr>
            <a:r>
              <a:rPr lang="en-GB" sz="1500" dirty="0"/>
              <a:t>	</a:t>
            </a:r>
            <a:r>
              <a:rPr lang="en-GB" sz="1200" dirty="0"/>
              <a:t>Complete at least 3 sections of the learning log, page 17 and 18</a:t>
            </a:r>
          </a:p>
          <a:p>
            <a:pPr marL="0" indent="0">
              <a:buNone/>
            </a:pPr>
            <a:endParaRPr lang="en-GB" sz="1500" dirty="0"/>
          </a:p>
          <a:p>
            <a:pPr marL="0" indent="0">
              <a:buNone/>
            </a:pPr>
            <a:endParaRPr lang="en-GB" sz="1500" i="1" dirty="0"/>
          </a:p>
          <a:p>
            <a:pPr marL="0" indent="0">
              <a:buNone/>
            </a:pPr>
            <a:r>
              <a:rPr lang="en-GB" sz="1500" i="1" dirty="0"/>
              <a:t>	</a:t>
            </a:r>
            <a:endParaRPr lang="en-GB" sz="1500" dirty="0"/>
          </a:p>
          <a:p>
            <a:pPr marL="0" indent="0">
              <a:buNone/>
            </a:pPr>
            <a:endParaRPr lang="en-GB" sz="1800" dirty="0"/>
          </a:p>
          <a:p>
            <a:pPr marL="0" indent="0">
              <a:buNone/>
            </a:pPr>
            <a:r>
              <a:rPr lang="en-GB" sz="1800" dirty="0"/>
              <a:t>	</a:t>
            </a:r>
          </a:p>
          <a:p>
            <a:pPr marL="0" indent="0">
              <a:buNone/>
            </a:pPr>
            <a:r>
              <a:rPr lang="en-GB" sz="1800" dirty="0"/>
              <a:t>	</a:t>
            </a:r>
            <a:endParaRPr lang="en-GB" sz="1800" i="1" dirty="0"/>
          </a:p>
        </p:txBody>
      </p:sp>
      <p:sp>
        <p:nvSpPr>
          <p:cNvPr id="5" name="Rectangle 4">
            <a:extLst>
              <a:ext uri="{FF2B5EF4-FFF2-40B4-BE49-F238E27FC236}">
                <a16:creationId xmlns:a16="http://schemas.microsoft.com/office/drawing/2014/main" id="{A193D1ED-3FD6-4314-96A7-CDD384AA2B2A}"/>
              </a:ext>
            </a:extLst>
          </p:cNvPr>
          <p:cNvSpPr/>
          <p:nvPr/>
        </p:nvSpPr>
        <p:spPr>
          <a:xfrm>
            <a:off x="304802" y="2807825"/>
            <a:ext cx="481012" cy="41810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2CAC51F-BBF8-4CE0-8585-C4F320469197}"/>
              </a:ext>
            </a:extLst>
          </p:cNvPr>
          <p:cNvSpPr/>
          <p:nvPr/>
        </p:nvSpPr>
        <p:spPr>
          <a:xfrm>
            <a:off x="304802" y="4587170"/>
            <a:ext cx="481012" cy="41705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5933787D-BC55-443E-802A-52F0928D2025}"/>
              </a:ext>
            </a:extLst>
          </p:cNvPr>
          <p:cNvSpPr/>
          <p:nvPr/>
        </p:nvSpPr>
        <p:spPr>
          <a:xfrm>
            <a:off x="304802" y="5228508"/>
            <a:ext cx="481012" cy="41689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F7A0877B-8374-4FBC-A5D0-861B19837CB1}"/>
              </a:ext>
            </a:extLst>
          </p:cNvPr>
          <p:cNvSpPr/>
          <p:nvPr/>
        </p:nvSpPr>
        <p:spPr>
          <a:xfrm>
            <a:off x="304802" y="2207427"/>
            <a:ext cx="481012" cy="42247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270455CA-561D-4622-9885-2E9CDC02BF58}"/>
              </a:ext>
            </a:extLst>
          </p:cNvPr>
          <p:cNvSpPr/>
          <p:nvPr/>
        </p:nvSpPr>
        <p:spPr>
          <a:xfrm>
            <a:off x="304802" y="3997682"/>
            <a:ext cx="481012" cy="41705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20B1C4DC-F559-4762-BFC2-755EDFE22A0D}"/>
              </a:ext>
            </a:extLst>
          </p:cNvPr>
          <p:cNvSpPr/>
          <p:nvPr/>
        </p:nvSpPr>
        <p:spPr>
          <a:xfrm>
            <a:off x="304802" y="3403858"/>
            <a:ext cx="481012" cy="41705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F87290B5-5D7A-416E-B48D-4F55626FF7F8}"/>
              </a:ext>
            </a:extLst>
          </p:cNvPr>
          <p:cNvSpPr txBox="1"/>
          <p:nvPr/>
        </p:nvSpPr>
        <p:spPr>
          <a:xfrm>
            <a:off x="304802" y="6529600"/>
            <a:ext cx="6248396" cy="1938992"/>
          </a:xfrm>
          <a:prstGeom prst="rect">
            <a:avLst/>
          </a:prstGeom>
          <a:noFill/>
        </p:spPr>
        <p:txBody>
          <a:bodyPr wrap="square" rtlCol="0">
            <a:spAutoFit/>
          </a:bodyPr>
          <a:lstStyle/>
          <a:p>
            <a:r>
              <a:rPr lang="en-GB" sz="1200" b="1" u="sng" dirty="0"/>
              <a:t>Further information..</a:t>
            </a:r>
          </a:p>
          <a:p>
            <a:r>
              <a:rPr lang="en-GB" sz="1200" dirty="0"/>
              <a:t>For more information about AAQ Level 3 Early Childhood Development you can find the specification and unit details at the following address.. </a:t>
            </a:r>
          </a:p>
          <a:p>
            <a:r>
              <a:rPr lang="en-GB" sz="1200" dirty="0">
                <a:hlinkClick r:id="rId2"/>
              </a:rPr>
              <a:t>https://qualifications.pearson.com/en/qualifications/btec-nationals/early-childhood-development-aaq.html</a:t>
            </a:r>
            <a:endParaRPr lang="en-GB" sz="1200" dirty="0"/>
          </a:p>
          <a:p>
            <a:endParaRPr lang="en-GB" sz="1200" dirty="0"/>
          </a:p>
          <a:p>
            <a:endParaRPr lang="en-GB" sz="1200" dirty="0"/>
          </a:p>
          <a:p>
            <a:r>
              <a:rPr lang="en-GB" sz="1200" dirty="0"/>
              <a:t>Please email completed AAQ Early Childhood Development Year 11 Transition Packs to Ms Bond at </a:t>
            </a:r>
            <a:r>
              <a:rPr lang="en-GB" sz="1200" dirty="0">
                <a:hlinkClick r:id="rId3"/>
              </a:rPr>
              <a:t>ebond518@stj.kent.sch.uk</a:t>
            </a:r>
            <a:r>
              <a:rPr lang="en-GB" sz="1200" dirty="0"/>
              <a:t> If you have any questions about the course or any concerns, please email the above email address.</a:t>
            </a:r>
          </a:p>
        </p:txBody>
      </p:sp>
      <p:pic>
        <p:nvPicPr>
          <p:cNvPr id="1026" name="Picture 2" descr="TSF Passport to Success - YouTube">
            <a:extLst>
              <a:ext uri="{FF2B5EF4-FFF2-40B4-BE49-F238E27FC236}">
                <a16:creationId xmlns:a16="http://schemas.microsoft.com/office/drawing/2014/main" id="{CE8B6C4B-1F54-4A6D-96B7-D10E69D2A0B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0303" r="15212"/>
          <a:stretch/>
        </p:blipFill>
        <p:spPr bwMode="auto">
          <a:xfrm>
            <a:off x="5200646" y="8452078"/>
            <a:ext cx="1524001" cy="1323474"/>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76FAC447-443E-4C31-B6F1-7018C1B5AE22}"/>
              </a:ext>
            </a:extLst>
          </p:cNvPr>
          <p:cNvSpPr/>
          <p:nvPr/>
        </p:nvSpPr>
        <p:spPr>
          <a:xfrm>
            <a:off x="304798" y="5879054"/>
            <a:ext cx="481012" cy="41689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7228684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164890A8F01F247B431738D6757618F" ma:contentTypeVersion="10" ma:contentTypeDescription="Create a new document." ma:contentTypeScope="" ma:versionID="96552a3bb8862c886d62b9e0d6ba4713">
  <xsd:schema xmlns:xsd="http://www.w3.org/2001/XMLSchema" xmlns:xs="http://www.w3.org/2001/XMLSchema" xmlns:p="http://schemas.microsoft.com/office/2006/metadata/properties" xmlns:ns3="0cf50bc9-ad74-4097-9940-01c1f1f638cc" xmlns:ns4="610b6423-d636-488f-9a58-03db11cac96d" targetNamespace="http://schemas.microsoft.com/office/2006/metadata/properties" ma:root="true" ma:fieldsID="8a8abb632c8e19688d5da7dcb009bba3" ns3:_="" ns4:_="">
    <xsd:import namespace="0cf50bc9-ad74-4097-9940-01c1f1f638cc"/>
    <xsd:import namespace="610b6423-d636-488f-9a58-03db11cac96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OCR"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cf50bc9-ad74-4097-9940-01c1f1f638c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10b6423-d636-488f-9a58-03db11cac96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A3C9625-26A7-47C5-8CC3-36D1EA1984C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cf50bc9-ad74-4097-9940-01c1f1f638cc"/>
    <ds:schemaRef ds:uri="610b6423-d636-488f-9a58-03db11cac96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98AF56-D339-4F28-B887-CDA2C1D9E5B2}">
  <ds:schemaRefs>
    <ds:schemaRef ds:uri="http://schemas.microsoft.com/sharepoint/v3/contenttype/forms"/>
  </ds:schemaRefs>
</ds:datastoreItem>
</file>

<file path=customXml/itemProps3.xml><?xml version="1.0" encoding="utf-8"?>
<ds:datastoreItem xmlns:ds="http://schemas.openxmlformats.org/officeDocument/2006/customXml" ds:itemID="{D728453C-31C4-4B86-94AF-41E7FFC9D7B3}">
  <ds:schemaRefs>
    <ds:schemaRef ds:uri="http://purl.org/dc/dcmitype/"/>
    <ds:schemaRef ds:uri="0cf50bc9-ad74-4097-9940-01c1f1f638cc"/>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610b6423-d636-488f-9a58-03db11cac96d"/>
    <ds:schemaRef ds:uri="http://schemas.microsoft.com/office/infopath/2007/PartnerControl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Theme</Template>
  <TotalTime>18323</TotalTime>
  <Words>1717</Words>
  <Application>Microsoft Office PowerPoint</Application>
  <PresentationFormat>A4 Paper (210x297 mm)</PresentationFormat>
  <Paragraphs>330</Paragraphs>
  <Slides>18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Arial Narrow</vt:lpstr>
      <vt:lpstr>Calibri</vt:lpstr>
      <vt:lpstr>Calibri Light</vt:lpstr>
      <vt:lpstr>Century Gothic</vt:lpstr>
      <vt:lpstr>Wingdings</vt:lpstr>
      <vt:lpstr>Office Theme</vt:lpstr>
      <vt:lpstr>Level 3 BTEC Extended Certificate Early Childhood Development</vt:lpstr>
      <vt:lpstr>Contents</vt:lpstr>
      <vt:lpstr>What will I be studying?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and beyond</vt:lpstr>
      <vt:lpstr>PowerPoint Presentation</vt:lpstr>
      <vt:lpstr>Passport to St John’s Comprehensive Sixth Form Checklist</vt:lpstr>
    </vt:vector>
  </TitlesOfParts>
  <Company>Oakgrove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Timms</dc:creator>
  <cp:lastModifiedBy>E Bond</cp:lastModifiedBy>
  <cp:revision>167</cp:revision>
  <dcterms:created xsi:type="dcterms:W3CDTF">2020-03-22T16:46:05Z</dcterms:created>
  <dcterms:modified xsi:type="dcterms:W3CDTF">2025-06-25T12:09:50Z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0x010100F164890A8F01F247B431738D6757618F</vt:lpwstr>
  </property>
</Properties>
</file>