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7"/>
  </p:notesMasterIdLst>
  <p:sldIdLst>
    <p:sldId id="256" r:id="rId5"/>
    <p:sldId id="257" r:id="rId6"/>
    <p:sldId id="281" r:id="rId7"/>
    <p:sldId id="263" r:id="rId8"/>
    <p:sldId id="264" r:id="rId9"/>
    <p:sldId id="269" r:id="rId10"/>
    <p:sldId id="268" r:id="rId11"/>
    <p:sldId id="267" r:id="rId12"/>
    <p:sldId id="282" r:id="rId13"/>
    <p:sldId id="286" r:id="rId14"/>
    <p:sldId id="284" r:id="rId15"/>
    <p:sldId id="280" r:id="rId16"/>
    <p:sldId id="259" r:id="rId17"/>
    <p:sldId id="287" r:id="rId18"/>
    <p:sldId id="288" r:id="rId19"/>
    <p:sldId id="289" r:id="rId20"/>
    <p:sldId id="290" r:id="rId21"/>
    <p:sldId id="291" r:id="rId22"/>
    <p:sldId id="292" r:id="rId23"/>
    <p:sldId id="293" r:id="rId24"/>
    <p:sldId id="262" r:id="rId25"/>
    <p:sldId id="295" r:id="rId26"/>
  </p:sldIdLst>
  <p:sldSz cx="6858000" cy="9144000" type="screen4x3"/>
  <p:notesSz cx="666273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D00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792" autoAdjust="0"/>
  </p:normalViewPr>
  <p:slideViewPr>
    <p:cSldViewPr>
      <p:cViewPr varScale="1">
        <p:scale>
          <a:sx n="50" d="100"/>
          <a:sy n="50" d="100"/>
        </p:scale>
        <p:origin x="2100" y="60"/>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 Collins" userId="e2766115-961f-4cc0-ae79-33290305072a" providerId="ADAL" clId="{46CFF8FA-E0D1-44B5-B06C-0B2FBBBB1BF4}"/>
    <pc:docChg chg="modSld">
      <pc:chgData name="O Collins" userId="e2766115-961f-4cc0-ae79-33290305072a" providerId="ADAL" clId="{46CFF8FA-E0D1-44B5-B06C-0B2FBBBB1BF4}" dt="2025-07-01T11:41:49.979" v="7" actId="1076"/>
      <pc:docMkLst>
        <pc:docMk/>
      </pc:docMkLst>
      <pc:sldChg chg="modSp mod">
        <pc:chgData name="O Collins" userId="e2766115-961f-4cc0-ae79-33290305072a" providerId="ADAL" clId="{46CFF8FA-E0D1-44B5-B06C-0B2FBBBB1BF4}" dt="2025-07-01T11:41:49.979" v="7" actId="1076"/>
        <pc:sldMkLst>
          <pc:docMk/>
          <pc:sldMk cId="3371700833" sldId="263"/>
        </pc:sldMkLst>
        <pc:spChg chg="mod">
          <ac:chgData name="O Collins" userId="e2766115-961f-4cc0-ae79-33290305072a" providerId="ADAL" clId="{46CFF8FA-E0D1-44B5-B06C-0B2FBBBB1BF4}" dt="2025-07-01T11:41:35.300" v="3" actId="404"/>
          <ac:spMkLst>
            <pc:docMk/>
            <pc:sldMk cId="3371700833" sldId="263"/>
            <ac:spMk id="5" creationId="{00000000-0000-0000-0000-000000000000}"/>
          </ac:spMkLst>
        </pc:spChg>
        <pc:graphicFrameChg chg="mod modGraphic">
          <ac:chgData name="O Collins" userId="e2766115-961f-4cc0-ae79-33290305072a" providerId="ADAL" clId="{46CFF8FA-E0D1-44B5-B06C-0B2FBBBB1BF4}" dt="2025-07-01T11:41:49.979" v="7" actId="1076"/>
          <ac:graphicFrameMkLst>
            <pc:docMk/>
            <pc:sldMk cId="3371700833" sldId="263"/>
            <ac:graphicFrameMk id="2" creationId="{00000000-0000-0000-0000-00000000000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186"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4010" y="0"/>
            <a:ext cx="2887186" cy="496332"/>
          </a:xfrm>
          <a:prstGeom prst="rect">
            <a:avLst/>
          </a:prstGeom>
        </p:spPr>
        <p:txBody>
          <a:bodyPr vert="horz" lIns="91440" tIns="45720" rIns="91440" bIns="45720" rtlCol="0"/>
          <a:lstStyle>
            <a:lvl1pPr algn="r">
              <a:defRPr sz="1200"/>
            </a:lvl1pPr>
          </a:lstStyle>
          <a:p>
            <a:fld id="{80E09AF5-E688-4947-AC95-8CC6CA895F2E}" type="datetimeFigureOut">
              <a:rPr lang="en-GB" smtClean="0"/>
              <a:t>01/07/2025</a:t>
            </a:fld>
            <a:endParaRPr lang="en-GB"/>
          </a:p>
        </p:txBody>
      </p:sp>
      <p:sp>
        <p:nvSpPr>
          <p:cNvPr id="4" name="Slide Image Placeholder 3"/>
          <p:cNvSpPr>
            <a:spLocks noGrp="1" noRot="1" noChangeAspect="1"/>
          </p:cNvSpPr>
          <p:nvPr>
            <p:ph type="sldImg" idx="2"/>
          </p:nvPr>
        </p:nvSpPr>
        <p:spPr>
          <a:xfrm>
            <a:off x="1936750" y="744538"/>
            <a:ext cx="2789238"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274" y="4715153"/>
            <a:ext cx="533019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887186"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4010" y="9428583"/>
            <a:ext cx="2887186" cy="496332"/>
          </a:xfrm>
          <a:prstGeom prst="rect">
            <a:avLst/>
          </a:prstGeom>
        </p:spPr>
        <p:txBody>
          <a:bodyPr vert="horz" lIns="91440" tIns="45720" rIns="91440" bIns="45720" rtlCol="0" anchor="b"/>
          <a:lstStyle>
            <a:lvl1pPr algn="r">
              <a:defRPr sz="1200"/>
            </a:lvl1pPr>
          </a:lstStyle>
          <a:p>
            <a:fld id="{69835C77-B8CE-4C35-9545-67473A049157}" type="slidenum">
              <a:rPr lang="en-GB" smtClean="0"/>
              <a:t>‹#›</a:t>
            </a:fld>
            <a:endParaRPr lang="en-GB"/>
          </a:p>
        </p:txBody>
      </p:sp>
    </p:spTree>
    <p:extLst>
      <p:ext uri="{BB962C8B-B14F-4D97-AF65-F5344CB8AC3E}">
        <p14:creationId xmlns:p14="http://schemas.microsoft.com/office/powerpoint/2010/main" val="18863872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9835C77-B8CE-4C35-9545-67473A049157}" type="slidenum">
              <a:rPr lang="en-GB" smtClean="0"/>
              <a:t>2</a:t>
            </a:fld>
            <a:endParaRPr lang="en-GB"/>
          </a:p>
        </p:txBody>
      </p:sp>
    </p:spTree>
    <p:extLst>
      <p:ext uri="{BB962C8B-B14F-4D97-AF65-F5344CB8AC3E}">
        <p14:creationId xmlns:p14="http://schemas.microsoft.com/office/powerpoint/2010/main" val="28523675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2AAB6DA-C691-4E92-BC4A-CEDF937CCF3B}" type="datetimeFigureOut">
              <a:rPr lang="en-GB" smtClean="0"/>
              <a:t>01/07/2025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A0F35B-1DFE-41EE-9E8A-D8E51F60C68B}" type="slidenum">
              <a:rPr lang="en-GB" smtClean="0"/>
              <a:t>‹#›</a:t>
            </a:fld>
            <a:endParaRPr lang="en-GB"/>
          </a:p>
        </p:txBody>
      </p:sp>
    </p:spTree>
    <p:extLst>
      <p:ext uri="{BB962C8B-B14F-4D97-AF65-F5344CB8AC3E}">
        <p14:creationId xmlns:p14="http://schemas.microsoft.com/office/powerpoint/2010/main" val="19903550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2AAB6DA-C691-4E92-BC4A-CEDF937CCF3B}" type="datetimeFigureOut">
              <a:rPr lang="en-GB" smtClean="0"/>
              <a:t>01/07/2025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A0F35B-1DFE-41EE-9E8A-D8E51F60C68B}" type="slidenum">
              <a:rPr lang="en-GB" smtClean="0"/>
              <a:t>‹#›</a:t>
            </a:fld>
            <a:endParaRPr lang="en-GB"/>
          </a:p>
        </p:txBody>
      </p:sp>
    </p:spTree>
    <p:extLst>
      <p:ext uri="{BB962C8B-B14F-4D97-AF65-F5344CB8AC3E}">
        <p14:creationId xmlns:p14="http://schemas.microsoft.com/office/powerpoint/2010/main" val="19929040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AAB6DA-C691-4E92-BC4A-CEDF937CCF3B}" type="datetimeFigureOut">
              <a:rPr lang="en-GB" smtClean="0"/>
              <a:t>01/07/2025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A0F35B-1DFE-41EE-9E8A-D8E51F60C68B}" type="slidenum">
              <a:rPr lang="en-GB" smtClean="0"/>
              <a:t>‹#›</a:t>
            </a:fld>
            <a:endParaRPr lang="en-GB"/>
          </a:p>
        </p:txBody>
      </p:sp>
    </p:spTree>
    <p:extLst>
      <p:ext uri="{BB962C8B-B14F-4D97-AF65-F5344CB8AC3E}">
        <p14:creationId xmlns:p14="http://schemas.microsoft.com/office/powerpoint/2010/main" val="29579834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4290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348615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2AAB6DA-C691-4E92-BC4A-CEDF937CCF3B}" type="datetimeFigureOut">
              <a:rPr lang="en-GB" smtClean="0"/>
              <a:t>01/07/2025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A0F35B-1DFE-41EE-9E8A-D8E51F60C68B}" type="slidenum">
              <a:rPr lang="en-GB" smtClean="0"/>
              <a:t>‹#›</a:t>
            </a:fld>
            <a:endParaRPr lang="en-GB"/>
          </a:p>
        </p:txBody>
      </p:sp>
    </p:spTree>
    <p:extLst>
      <p:ext uri="{BB962C8B-B14F-4D97-AF65-F5344CB8AC3E}">
        <p14:creationId xmlns:p14="http://schemas.microsoft.com/office/powerpoint/2010/main" val="31489301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2AAB6DA-C691-4E92-BC4A-CEDF937CCF3B}" type="datetimeFigureOut">
              <a:rPr lang="en-GB" smtClean="0"/>
              <a:t>01/07/2025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BA0F35B-1DFE-41EE-9E8A-D8E51F60C68B}" type="slidenum">
              <a:rPr lang="en-GB" smtClean="0"/>
              <a:t>‹#›</a:t>
            </a:fld>
            <a:endParaRPr lang="en-GB"/>
          </a:p>
        </p:txBody>
      </p:sp>
    </p:spTree>
    <p:extLst>
      <p:ext uri="{BB962C8B-B14F-4D97-AF65-F5344CB8AC3E}">
        <p14:creationId xmlns:p14="http://schemas.microsoft.com/office/powerpoint/2010/main" val="3918590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2AAB6DA-C691-4E92-BC4A-CEDF937CCF3B}" type="datetimeFigureOut">
              <a:rPr lang="en-GB" smtClean="0"/>
              <a:t>01/07/2025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BA0F35B-1DFE-41EE-9E8A-D8E51F60C68B}" type="slidenum">
              <a:rPr lang="en-GB" smtClean="0"/>
              <a:t>‹#›</a:t>
            </a:fld>
            <a:endParaRPr lang="en-GB"/>
          </a:p>
        </p:txBody>
      </p:sp>
    </p:spTree>
    <p:extLst>
      <p:ext uri="{BB962C8B-B14F-4D97-AF65-F5344CB8AC3E}">
        <p14:creationId xmlns:p14="http://schemas.microsoft.com/office/powerpoint/2010/main" val="1636765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AAB6DA-C691-4E92-BC4A-CEDF937CCF3B}" type="datetimeFigureOut">
              <a:rPr lang="en-GB" smtClean="0"/>
              <a:t>01/07/2025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BA0F35B-1DFE-41EE-9E8A-D8E51F60C68B}" type="slidenum">
              <a:rPr lang="en-GB" smtClean="0"/>
              <a:t>‹#›</a:t>
            </a:fld>
            <a:endParaRPr lang="en-GB"/>
          </a:p>
        </p:txBody>
      </p:sp>
    </p:spTree>
    <p:extLst>
      <p:ext uri="{BB962C8B-B14F-4D97-AF65-F5344CB8AC3E}">
        <p14:creationId xmlns:p14="http://schemas.microsoft.com/office/powerpoint/2010/main" val="10509929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AAB6DA-C691-4E92-BC4A-CEDF937CCF3B}" type="datetimeFigureOut">
              <a:rPr lang="en-GB" smtClean="0"/>
              <a:t>01/07/2025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A0F35B-1DFE-41EE-9E8A-D8E51F60C68B}" type="slidenum">
              <a:rPr lang="en-GB" smtClean="0"/>
              <a:t>‹#›</a:t>
            </a:fld>
            <a:endParaRPr lang="en-GB"/>
          </a:p>
        </p:txBody>
      </p:sp>
    </p:spTree>
    <p:extLst>
      <p:ext uri="{BB962C8B-B14F-4D97-AF65-F5344CB8AC3E}">
        <p14:creationId xmlns:p14="http://schemas.microsoft.com/office/powerpoint/2010/main" val="228055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AAB6DA-C691-4E92-BC4A-CEDF937CCF3B}" type="datetimeFigureOut">
              <a:rPr lang="en-GB" smtClean="0"/>
              <a:t>01/07/2025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A0F35B-1DFE-41EE-9E8A-D8E51F60C68B}" type="slidenum">
              <a:rPr lang="en-GB" smtClean="0"/>
              <a:t>‹#›</a:t>
            </a:fld>
            <a:endParaRPr lang="en-GB"/>
          </a:p>
        </p:txBody>
      </p:sp>
    </p:spTree>
    <p:extLst>
      <p:ext uri="{BB962C8B-B14F-4D97-AF65-F5344CB8AC3E}">
        <p14:creationId xmlns:p14="http://schemas.microsoft.com/office/powerpoint/2010/main" val="1915273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2AAB6DA-C691-4E92-BC4A-CEDF937CCF3B}" type="datetimeFigureOut">
              <a:rPr lang="en-GB" smtClean="0"/>
              <a:t>01/07/2025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A0F35B-1DFE-41EE-9E8A-D8E51F60C68B}" type="slidenum">
              <a:rPr lang="en-GB" smtClean="0"/>
              <a:t>‹#›</a:t>
            </a:fld>
            <a:endParaRPr lang="en-GB"/>
          </a:p>
        </p:txBody>
      </p:sp>
    </p:spTree>
    <p:extLst>
      <p:ext uri="{BB962C8B-B14F-4D97-AF65-F5344CB8AC3E}">
        <p14:creationId xmlns:p14="http://schemas.microsoft.com/office/powerpoint/2010/main" val="13717148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5"/>
            <a:ext cx="1543050" cy="780203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42900" y="366185"/>
            <a:ext cx="4514850" cy="78020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2AAB6DA-C691-4E92-BC4A-CEDF937CCF3B}" type="datetimeFigureOut">
              <a:rPr lang="en-GB" smtClean="0"/>
              <a:t>01/07/2025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A0F35B-1DFE-41EE-9E8A-D8E51F60C68B}" type="slidenum">
              <a:rPr lang="en-GB" smtClean="0"/>
              <a:t>‹#›</a:t>
            </a:fld>
            <a:endParaRPr lang="en-GB"/>
          </a:p>
        </p:txBody>
      </p:sp>
    </p:spTree>
    <p:extLst>
      <p:ext uri="{BB962C8B-B14F-4D97-AF65-F5344CB8AC3E}">
        <p14:creationId xmlns:p14="http://schemas.microsoft.com/office/powerpoint/2010/main" val="1813334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A2AAB6DA-C691-4E92-BC4A-CEDF937CCF3B}" type="datetimeFigureOut">
              <a:rPr lang="en-GB" smtClean="0"/>
              <a:t>01/07/2025</a:t>
            </a:fld>
            <a:endParaRPr lang="en-GB"/>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0BA0F35B-1DFE-41EE-9E8A-D8E51F60C68B}" type="slidenum">
              <a:rPr lang="en-GB" smtClean="0"/>
              <a:t>‹#›</a:t>
            </a:fld>
            <a:endParaRPr lang="en-GB"/>
          </a:p>
        </p:txBody>
      </p:sp>
    </p:spTree>
    <p:extLst>
      <p:ext uri="{BB962C8B-B14F-4D97-AF65-F5344CB8AC3E}">
        <p14:creationId xmlns:p14="http://schemas.microsoft.com/office/powerpoint/2010/main" val="24406608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hyperlink" Target="http://www.google.co.uk/url?sa=i&amp;rct=j&amp;q=&amp;esrc=s&amp;frm=1&amp;source=images&amp;cd=&amp;cad=rja&amp;uact=8&amp;docid=_15wIJV1_Nvn0M&amp;tbnid=bRzDuyM1sLg8KM:&amp;ved=0CAUQjRw&amp;url=http://www.caranddriver.com/photos-08q3/226879/brain-illustration-photo-226883&amp;ei=vSagU_mcMqXe7Ab3xYD4Bg&amp;bvm=bv.68911936,d.ZGU&amp;psig=AFQjCNE2mhIM3D7Dihdf8fPcr1mw8Q9nMg&amp;ust=1403090992506183"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mailto:okelham@stj.kent.sch.uk"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hyperlink" Target="mailto:omccormack@stj.kent.sch.uk"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aqa.org.uk/subjects/psychology/a-level/psychology-7182"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6.png"/><Relationship Id="rId4" Type="http://schemas.microsoft.com/office/2007/relationships/hdphoto" Target="../media/hdphoto2.wdp"/></Relationships>
</file>

<file path=ppt/slides/_rels/slide7.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uact=8&amp;docid=ihD1KGi8r2W54M&amp;tbnid=jAB6dFyuUZD6SM:&amp;ved=0CAUQjRw&amp;url=http://www.clker.com/clipart-abstract-individual.html&amp;ei=nT6gU7G-AovX7AbAlYH4CQ&amp;bvm=bv.68911936,d.ZGU&amp;psig=AFQjCNHnuiZs3UjNw8CTfAVcjjDFDaNNeg&amp;ust=1403097102097643" TargetMode="External"/><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hyperlink" Target="https://www.psychologytoday.com/gb" TargetMode="External"/><Relationship Id="rId7"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s://www.youtube.com/@PsychBoost" TargetMode="External"/><Relationship Id="rId5" Type="http://schemas.openxmlformats.org/officeDocument/2006/relationships/hyperlink" Target="https://www.tutor2u.net/psychology/collections" TargetMode="External"/><Relationship Id="rId4" Type="http://schemas.openxmlformats.org/officeDocument/2006/relationships/hyperlink" Target="https://www.simplypsychology.org/"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rot="5400000">
            <a:off x="-3059041" y="3050999"/>
            <a:ext cx="9144001" cy="3079750"/>
            <a:chOff x="-2978" y="0"/>
            <a:chExt cx="9144001" cy="3079750"/>
          </a:xfrm>
        </p:grpSpPr>
        <p:pic>
          <p:nvPicPr>
            <p:cNvPr id="11" name="Picture 10"/>
            <p:cNvPicPr>
              <a:picLocks noChangeAspect="1"/>
            </p:cNvPicPr>
            <p:nvPr userDrawn="1"/>
          </p:nvPicPr>
          <p:blipFill>
            <a:blip r:embed="rId2"/>
            <a:stretch>
              <a:fillRect/>
            </a:stretch>
          </p:blipFill>
          <p:spPr>
            <a:xfrm>
              <a:off x="-2978" y="0"/>
              <a:ext cx="4106333" cy="3079750"/>
            </a:xfrm>
            <a:prstGeom prst="rect">
              <a:avLst/>
            </a:prstGeom>
          </p:spPr>
        </p:pic>
        <p:pic>
          <p:nvPicPr>
            <p:cNvPr id="12" name="Picture 11"/>
            <p:cNvPicPr>
              <a:picLocks noChangeAspect="1"/>
            </p:cNvPicPr>
            <p:nvPr userDrawn="1"/>
          </p:nvPicPr>
          <p:blipFill>
            <a:blip r:embed="rId2"/>
            <a:stretch>
              <a:fillRect/>
            </a:stretch>
          </p:blipFill>
          <p:spPr>
            <a:xfrm>
              <a:off x="4087480" y="0"/>
              <a:ext cx="4106333" cy="3079750"/>
            </a:xfrm>
            <a:prstGeom prst="rect">
              <a:avLst/>
            </a:prstGeom>
          </p:spPr>
        </p:pic>
        <p:pic>
          <p:nvPicPr>
            <p:cNvPr id="13" name="Picture 12"/>
            <p:cNvPicPr>
              <a:picLocks noChangeAspect="1"/>
            </p:cNvPicPr>
            <p:nvPr userDrawn="1"/>
          </p:nvPicPr>
          <p:blipFill rotWithShape="1">
            <a:blip r:embed="rId2"/>
            <a:srcRect r="76546"/>
            <a:stretch/>
          </p:blipFill>
          <p:spPr>
            <a:xfrm>
              <a:off x="8177939" y="0"/>
              <a:ext cx="963084" cy="3079750"/>
            </a:xfrm>
            <a:prstGeom prst="rect">
              <a:avLst/>
            </a:prstGeom>
          </p:spPr>
        </p:pic>
      </p:grpSp>
      <p:sp>
        <p:nvSpPr>
          <p:cNvPr id="5" name="Rounded Rectangle 4"/>
          <p:cNvSpPr/>
          <p:nvPr/>
        </p:nvSpPr>
        <p:spPr>
          <a:xfrm>
            <a:off x="764704" y="611560"/>
            <a:ext cx="5112568" cy="1296144"/>
          </a:xfrm>
          <a:prstGeom prst="roundRect">
            <a:avLst/>
          </a:prstGeom>
          <a:solidFill>
            <a:schemeClr val="bg1">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a:t>A-Level Psychology</a:t>
            </a:r>
          </a:p>
          <a:p>
            <a:pPr algn="ctr"/>
            <a:r>
              <a:rPr lang="en-GB" sz="4800" dirty="0"/>
              <a:t>AQA </a:t>
            </a:r>
          </a:p>
        </p:txBody>
      </p:sp>
      <p:pic>
        <p:nvPicPr>
          <p:cNvPr id="6" name="Picture 5" descr="bilton_lion_outline_small_vectorized.png"/>
          <p:cNvPicPr>
            <a:picLocks noChangeAspect="1"/>
          </p:cNvPicPr>
          <p:nvPr/>
        </p:nvPicPr>
        <p:blipFill rotWithShape="1">
          <a:blip r:embed="rId3" cstate="print">
            <a:alphaModFix amt="16000"/>
            <a:duotone>
              <a:prstClr val="black"/>
              <a:schemeClr val="accent5">
                <a:tint val="45000"/>
                <a:satMod val="400000"/>
              </a:schemeClr>
            </a:duotone>
            <a:extLst>
              <a:ext uri="{28A0092B-C50C-407E-A947-70E740481C1C}">
                <a14:useLocalDpi xmlns:a14="http://schemas.microsoft.com/office/drawing/2010/main" val="0"/>
              </a:ext>
            </a:extLst>
          </a:blip>
          <a:srcRect r="36064"/>
          <a:stretch/>
        </p:blipFill>
        <p:spPr>
          <a:xfrm>
            <a:off x="3255877" y="2342386"/>
            <a:ext cx="3602124" cy="5616624"/>
          </a:xfrm>
          <a:prstGeom prst="rect">
            <a:avLst/>
          </a:prstGeom>
        </p:spPr>
      </p:pic>
      <p:sp>
        <p:nvSpPr>
          <p:cNvPr id="7" name="TextBox 6"/>
          <p:cNvSpPr txBox="1"/>
          <p:nvPr/>
        </p:nvSpPr>
        <p:spPr>
          <a:xfrm>
            <a:off x="3255877" y="7740352"/>
            <a:ext cx="3197459" cy="400110"/>
          </a:xfrm>
          <a:prstGeom prst="rect">
            <a:avLst/>
          </a:prstGeom>
          <a:noFill/>
        </p:spPr>
        <p:txBody>
          <a:bodyPr wrap="square" rtlCol="0">
            <a:spAutoFit/>
          </a:bodyPr>
          <a:lstStyle/>
          <a:p>
            <a:r>
              <a:rPr lang="en-GB" sz="2000" b="1" dirty="0"/>
              <a:t>Student Name</a:t>
            </a:r>
            <a:r>
              <a:rPr lang="en-GB" dirty="0"/>
              <a:t>:</a:t>
            </a:r>
          </a:p>
        </p:txBody>
      </p:sp>
      <p:sp>
        <p:nvSpPr>
          <p:cNvPr id="8" name="TextBox 7"/>
          <p:cNvSpPr txBox="1"/>
          <p:nvPr/>
        </p:nvSpPr>
        <p:spPr>
          <a:xfrm>
            <a:off x="3241476" y="8249913"/>
            <a:ext cx="3197459" cy="400110"/>
          </a:xfrm>
          <a:prstGeom prst="rect">
            <a:avLst/>
          </a:prstGeom>
          <a:noFill/>
        </p:spPr>
        <p:txBody>
          <a:bodyPr wrap="square" rtlCol="0">
            <a:spAutoFit/>
          </a:bodyPr>
          <a:lstStyle/>
          <a:p>
            <a:r>
              <a:rPr lang="en-GB" sz="2000" b="1" dirty="0"/>
              <a:t>Teachers Name</a:t>
            </a:r>
            <a:r>
              <a:rPr lang="en-GB" dirty="0"/>
              <a:t>:</a:t>
            </a:r>
          </a:p>
        </p:txBody>
      </p:sp>
      <p:sp>
        <p:nvSpPr>
          <p:cNvPr id="9" name="TextBox 8"/>
          <p:cNvSpPr txBox="1"/>
          <p:nvPr/>
        </p:nvSpPr>
        <p:spPr>
          <a:xfrm>
            <a:off x="3241476" y="2331050"/>
            <a:ext cx="3427884" cy="4893647"/>
          </a:xfrm>
          <a:prstGeom prst="rect">
            <a:avLst/>
          </a:prstGeom>
          <a:noFill/>
        </p:spPr>
        <p:txBody>
          <a:bodyPr wrap="square" rtlCol="0">
            <a:spAutoFit/>
          </a:bodyPr>
          <a:lstStyle/>
          <a:p>
            <a:r>
              <a:rPr lang="en-GB" sz="2400" b="1" dirty="0"/>
              <a:t>Student Hand Book </a:t>
            </a:r>
          </a:p>
          <a:p>
            <a:endParaRPr lang="en-GB" sz="2400" b="1" dirty="0"/>
          </a:p>
          <a:p>
            <a:endParaRPr lang="en-GB" sz="2400" b="1" dirty="0"/>
          </a:p>
          <a:p>
            <a:r>
              <a:rPr lang="en-GB" sz="2400" b="1" dirty="0"/>
              <a:t>A Level:</a:t>
            </a:r>
          </a:p>
          <a:p>
            <a:endParaRPr lang="en-GB" sz="2400" b="1" dirty="0"/>
          </a:p>
          <a:p>
            <a:r>
              <a:rPr lang="en-GB" sz="2400" b="1" dirty="0"/>
              <a:t>Paper 1 – Introductory Topics in Psychology </a:t>
            </a:r>
          </a:p>
          <a:p>
            <a:endParaRPr lang="en-GB" sz="2400" b="1" dirty="0"/>
          </a:p>
          <a:p>
            <a:r>
              <a:rPr lang="en-GB" sz="2400" b="1" dirty="0"/>
              <a:t>Paper 2 – Psychology in Context </a:t>
            </a:r>
          </a:p>
          <a:p>
            <a:endParaRPr lang="en-GB" sz="2400" b="1" dirty="0"/>
          </a:p>
          <a:p>
            <a:r>
              <a:rPr lang="en-GB" sz="2400" b="1" dirty="0"/>
              <a:t>Paper 3 – Issues &amp; Options in Psychology</a:t>
            </a:r>
          </a:p>
        </p:txBody>
      </p:sp>
    </p:spTree>
    <p:extLst>
      <p:ext uri="{BB962C8B-B14F-4D97-AF65-F5344CB8AC3E}">
        <p14:creationId xmlns:p14="http://schemas.microsoft.com/office/powerpoint/2010/main" val="2276374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33873" y="0"/>
            <a:ext cx="6891874" cy="2771800"/>
            <a:chOff x="-2978" y="0"/>
            <a:chExt cx="9144001" cy="3079750"/>
          </a:xfrm>
        </p:grpSpPr>
        <p:pic>
          <p:nvPicPr>
            <p:cNvPr id="9" name="Picture 8"/>
            <p:cNvPicPr>
              <a:picLocks noChangeAspect="1"/>
            </p:cNvPicPr>
            <p:nvPr userDrawn="1"/>
          </p:nvPicPr>
          <p:blipFill>
            <a:blip r:embed="rId3"/>
            <a:stretch>
              <a:fillRect/>
            </a:stretch>
          </p:blipFill>
          <p:spPr>
            <a:xfrm>
              <a:off x="-2978" y="0"/>
              <a:ext cx="4106333" cy="3079750"/>
            </a:xfrm>
            <a:prstGeom prst="rect">
              <a:avLst/>
            </a:prstGeom>
          </p:spPr>
        </p:pic>
        <p:pic>
          <p:nvPicPr>
            <p:cNvPr id="10" name="Picture 9"/>
            <p:cNvPicPr>
              <a:picLocks noChangeAspect="1"/>
            </p:cNvPicPr>
            <p:nvPr userDrawn="1"/>
          </p:nvPicPr>
          <p:blipFill>
            <a:blip r:embed="rId3"/>
            <a:stretch>
              <a:fillRect/>
            </a:stretch>
          </p:blipFill>
          <p:spPr>
            <a:xfrm>
              <a:off x="4087480" y="0"/>
              <a:ext cx="4106333" cy="3079750"/>
            </a:xfrm>
            <a:prstGeom prst="rect">
              <a:avLst/>
            </a:prstGeom>
          </p:spPr>
        </p:pic>
        <p:pic>
          <p:nvPicPr>
            <p:cNvPr id="11" name="Picture 10"/>
            <p:cNvPicPr>
              <a:picLocks noChangeAspect="1"/>
            </p:cNvPicPr>
            <p:nvPr userDrawn="1"/>
          </p:nvPicPr>
          <p:blipFill rotWithShape="1">
            <a:blip r:embed="rId3"/>
            <a:srcRect r="76546"/>
            <a:stretch/>
          </p:blipFill>
          <p:spPr>
            <a:xfrm>
              <a:off x="8177939" y="0"/>
              <a:ext cx="963084" cy="3079750"/>
            </a:xfrm>
            <a:prstGeom prst="rect">
              <a:avLst/>
            </a:prstGeom>
          </p:spPr>
        </p:pic>
      </p:grpSp>
      <p:sp>
        <p:nvSpPr>
          <p:cNvPr id="5" name="Rounded Rectangle 4"/>
          <p:cNvSpPr/>
          <p:nvPr/>
        </p:nvSpPr>
        <p:spPr>
          <a:xfrm>
            <a:off x="292502" y="1043608"/>
            <a:ext cx="6304850" cy="684076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r>
              <a:rPr lang="en-GB" dirty="0"/>
              <a:t>Page 3 – Code of Conduct (Social Sciences)</a:t>
            </a:r>
          </a:p>
          <a:p>
            <a:endParaRPr lang="en-GB" dirty="0"/>
          </a:p>
          <a:p>
            <a:r>
              <a:rPr lang="en-GB" dirty="0"/>
              <a:t>Page 4 – Introduction</a:t>
            </a:r>
          </a:p>
          <a:p>
            <a:endParaRPr lang="en-GB" dirty="0"/>
          </a:p>
          <a:p>
            <a:r>
              <a:rPr lang="en-GB" dirty="0"/>
              <a:t>Page 5 – The Course</a:t>
            </a:r>
          </a:p>
          <a:p>
            <a:endParaRPr lang="en-GB" dirty="0"/>
          </a:p>
          <a:p>
            <a:r>
              <a:rPr lang="en-GB" dirty="0"/>
              <a:t>Page 6-9 – Unit Break down and </a:t>
            </a:r>
          </a:p>
          <a:p>
            <a:pPr marL="1158875"/>
            <a:r>
              <a:rPr lang="en-GB" dirty="0"/>
              <a:t>Specification</a:t>
            </a:r>
          </a:p>
          <a:p>
            <a:endParaRPr lang="en-GB" dirty="0"/>
          </a:p>
          <a:p>
            <a:r>
              <a:rPr lang="en-GB" dirty="0"/>
              <a:t>Page 10 – Approaches Research Task</a:t>
            </a:r>
          </a:p>
          <a:p>
            <a:endParaRPr lang="en-GB" dirty="0"/>
          </a:p>
          <a:p>
            <a:r>
              <a:rPr lang="en-GB" dirty="0"/>
              <a:t>Page 11- Essential resources</a:t>
            </a:r>
          </a:p>
          <a:p>
            <a:endParaRPr lang="en-GB" dirty="0"/>
          </a:p>
          <a:p>
            <a:r>
              <a:rPr lang="en-GB" dirty="0"/>
              <a:t>Page 12 – 10 Golden Rule </a:t>
            </a:r>
          </a:p>
          <a:p>
            <a:pPr marL="995363"/>
            <a:r>
              <a:rPr lang="en-GB" dirty="0"/>
              <a:t>“How to improve my grade”</a:t>
            </a:r>
          </a:p>
          <a:p>
            <a:pPr marL="995363"/>
            <a:endParaRPr lang="en-GB" dirty="0"/>
          </a:p>
          <a:p>
            <a:r>
              <a:rPr lang="en-GB" dirty="0"/>
              <a:t>Page 13 – Suggested Reading</a:t>
            </a:r>
          </a:p>
          <a:p>
            <a:endParaRPr lang="en-GB" dirty="0"/>
          </a:p>
          <a:p>
            <a:r>
              <a:rPr lang="en-GB" dirty="0"/>
              <a:t>Page 14-22 – Careers in Psychology </a:t>
            </a:r>
          </a:p>
        </p:txBody>
      </p:sp>
      <p:sp>
        <p:nvSpPr>
          <p:cNvPr id="6" name="Rounded Rectangle 5"/>
          <p:cNvSpPr/>
          <p:nvPr/>
        </p:nvSpPr>
        <p:spPr>
          <a:xfrm>
            <a:off x="292502" y="60244"/>
            <a:ext cx="6304850" cy="864096"/>
          </a:xfrm>
          <a:prstGeom prst="roundRect">
            <a:avLst>
              <a:gd name="adj" fmla="val 49048"/>
            </a:avLst>
          </a:prstGeom>
          <a:solidFill>
            <a:schemeClr val="tx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t>Contents</a:t>
            </a:r>
          </a:p>
        </p:txBody>
      </p:sp>
      <p:sp>
        <p:nvSpPr>
          <p:cNvPr id="7" name="Rounded Rectangle 6"/>
          <p:cNvSpPr/>
          <p:nvPr/>
        </p:nvSpPr>
        <p:spPr>
          <a:xfrm>
            <a:off x="0" y="8058002"/>
            <a:ext cx="6858000" cy="834478"/>
          </a:xfrm>
          <a:prstGeom prst="roundRect">
            <a:avLst>
              <a:gd name="adj" fmla="val 46113"/>
            </a:avLst>
          </a:prstGeom>
          <a:solidFill>
            <a:schemeClr val="bg2"/>
          </a:solidFill>
          <a:ln>
            <a:solidFill>
              <a:schemeClr val="tx1"/>
            </a:solid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sz="1400" b="1" dirty="0">
              <a:latin typeface="Segoe Print" pitchFamily="2" charset="0"/>
            </a:endParaRPr>
          </a:p>
          <a:p>
            <a:pPr algn="ctr"/>
            <a:r>
              <a:rPr lang="en-GB" sz="1400" b="1" dirty="0">
                <a:latin typeface="Segoe Print" pitchFamily="2" charset="0"/>
              </a:rPr>
              <a:t>“In order to succeed, people need a sense of self-efficacy, to struggle together with resilience to meet the inevitable obstacles and inequities of life.” Albert Bandura</a:t>
            </a:r>
            <a:br>
              <a:rPr lang="en-GB" dirty="0"/>
            </a:br>
            <a:endParaRPr lang="en-GB" dirty="0"/>
          </a:p>
        </p:txBody>
      </p:sp>
      <p:pic>
        <p:nvPicPr>
          <p:cNvPr id="3074" name="Picture 2" descr="http://media.caranddriver.com/images/media/226879/brain-illustration-photo-226883-s-1280x782.jpg">
            <a:hlinkClick r:id="rId4"/>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0" b="100000" l="0" r="100000"/>
                    </a14:imgEffect>
                    <a14:imgEffect>
                      <a14:artisticPastelsSmooth/>
                    </a14:imgEffect>
                  </a14:imgLayer>
                </a14:imgProps>
              </a:ext>
              <a:ext uri="{28A0092B-C50C-407E-A947-70E740481C1C}">
                <a14:useLocalDpi xmlns:a14="http://schemas.microsoft.com/office/drawing/2010/main" val="0"/>
              </a:ext>
            </a:extLst>
          </a:blip>
          <a:srcRect/>
          <a:stretch>
            <a:fillRect/>
          </a:stretch>
        </p:blipFill>
        <p:spPr bwMode="auto">
          <a:xfrm flipH="1">
            <a:off x="3645024" y="5765229"/>
            <a:ext cx="3796913" cy="2096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4793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33873" y="0"/>
            <a:ext cx="6891874" cy="2771800"/>
            <a:chOff x="-2978" y="0"/>
            <a:chExt cx="9144001" cy="3079750"/>
          </a:xfrm>
        </p:grpSpPr>
        <p:pic>
          <p:nvPicPr>
            <p:cNvPr id="7" name="Picture 6"/>
            <p:cNvPicPr>
              <a:picLocks noChangeAspect="1"/>
            </p:cNvPicPr>
            <p:nvPr userDrawn="1"/>
          </p:nvPicPr>
          <p:blipFill>
            <a:blip r:embed="rId2"/>
            <a:stretch>
              <a:fillRect/>
            </a:stretch>
          </p:blipFill>
          <p:spPr>
            <a:xfrm>
              <a:off x="-2978" y="0"/>
              <a:ext cx="4106333" cy="3079750"/>
            </a:xfrm>
            <a:prstGeom prst="rect">
              <a:avLst/>
            </a:prstGeom>
          </p:spPr>
        </p:pic>
        <p:pic>
          <p:nvPicPr>
            <p:cNvPr id="9" name="Picture 8"/>
            <p:cNvPicPr>
              <a:picLocks noChangeAspect="1"/>
            </p:cNvPicPr>
            <p:nvPr userDrawn="1"/>
          </p:nvPicPr>
          <p:blipFill>
            <a:blip r:embed="rId2"/>
            <a:stretch>
              <a:fillRect/>
            </a:stretch>
          </p:blipFill>
          <p:spPr>
            <a:xfrm>
              <a:off x="4087480" y="0"/>
              <a:ext cx="4106333" cy="3079750"/>
            </a:xfrm>
            <a:prstGeom prst="rect">
              <a:avLst/>
            </a:prstGeom>
          </p:spPr>
        </p:pic>
        <p:pic>
          <p:nvPicPr>
            <p:cNvPr id="10" name="Picture 9"/>
            <p:cNvPicPr>
              <a:picLocks noChangeAspect="1"/>
            </p:cNvPicPr>
            <p:nvPr userDrawn="1"/>
          </p:nvPicPr>
          <p:blipFill rotWithShape="1">
            <a:blip r:embed="rId2"/>
            <a:srcRect r="76546"/>
            <a:stretch/>
          </p:blipFill>
          <p:spPr>
            <a:xfrm>
              <a:off x="8177939" y="0"/>
              <a:ext cx="963084" cy="3079750"/>
            </a:xfrm>
            <a:prstGeom prst="rect">
              <a:avLst/>
            </a:prstGeom>
          </p:spPr>
        </p:pic>
      </p:grpSp>
      <p:sp>
        <p:nvSpPr>
          <p:cNvPr id="5" name="Rounded Rectangle 4"/>
          <p:cNvSpPr/>
          <p:nvPr/>
        </p:nvSpPr>
        <p:spPr>
          <a:xfrm>
            <a:off x="292502" y="683568"/>
            <a:ext cx="6304850" cy="828092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r>
              <a:rPr lang="en-US" sz="1400" b="1" u="sng" dirty="0"/>
              <a:t>Code of Conduct</a:t>
            </a:r>
          </a:p>
          <a:p>
            <a:endParaRPr lang="en-GB" sz="1400" dirty="0"/>
          </a:p>
          <a:p>
            <a:r>
              <a:rPr lang="en-US" sz="1400" dirty="0"/>
              <a:t>The aim of this contract is to inform you of the sort of </a:t>
            </a:r>
            <a:r>
              <a:rPr lang="en-US" sz="1400" dirty="0" err="1"/>
              <a:t>behaviour</a:t>
            </a:r>
            <a:r>
              <a:rPr lang="en-US" sz="1400" dirty="0"/>
              <a:t> that the Social Sciences Department requires from you while you are studying with us. It will help you to understand the high standards of </a:t>
            </a:r>
            <a:r>
              <a:rPr lang="en-US" sz="1400" dirty="0" err="1"/>
              <a:t>behaviour</a:t>
            </a:r>
            <a:r>
              <a:rPr lang="en-US" sz="1400" dirty="0"/>
              <a:t> and attitude towards learning that we have come to expect from our students.</a:t>
            </a:r>
            <a:endParaRPr lang="en-GB" sz="1400" dirty="0"/>
          </a:p>
          <a:p>
            <a:endParaRPr lang="en-US" sz="1400" dirty="0"/>
          </a:p>
          <a:p>
            <a:r>
              <a:rPr lang="en-US" sz="1400" dirty="0"/>
              <a:t>Whilst undertaking the study of Psychology  I </a:t>
            </a:r>
            <a:endParaRPr lang="en-GB" sz="1400" dirty="0"/>
          </a:p>
          <a:p>
            <a:r>
              <a:rPr lang="en-US" sz="1400" dirty="0"/>
              <a:t>______________________________________________ agree to the following ~</a:t>
            </a:r>
          </a:p>
          <a:p>
            <a:endParaRPr lang="en-GB" sz="1400" dirty="0"/>
          </a:p>
          <a:p>
            <a:r>
              <a:rPr lang="en-US" sz="1400" dirty="0"/>
              <a:t>·     To be on time for all lessons.</a:t>
            </a:r>
            <a:endParaRPr lang="en-GB" sz="1400" dirty="0"/>
          </a:p>
          <a:p>
            <a:pPr marL="263525" indent="-263525"/>
            <a:r>
              <a:rPr lang="en-US" sz="1400" dirty="0"/>
              <a:t>·     To come to class fully prepared (i.e. to bring a pen, folder, paper and any required text books).</a:t>
            </a:r>
          </a:p>
          <a:p>
            <a:pPr marL="266700" indent="-266700"/>
            <a:r>
              <a:rPr lang="en-US" sz="1400" dirty="0"/>
              <a:t>·     Switch off all mobile phones and any other electronic equipment before I arrive in the classroom.  </a:t>
            </a:r>
            <a:endParaRPr lang="en-GB" sz="1400" dirty="0"/>
          </a:p>
          <a:p>
            <a:r>
              <a:rPr lang="en-US" sz="1400" dirty="0"/>
              <a:t>·     To show respect for all members in the class and allow them to learn.</a:t>
            </a:r>
            <a:endParaRPr lang="en-GB" sz="1400" dirty="0"/>
          </a:p>
          <a:p>
            <a:r>
              <a:rPr lang="en-US" sz="1400" dirty="0"/>
              <a:t>·     To listen to the teacher when she is giving instructions.</a:t>
            </a:r>
            <a:endParaRPr lang="en-GB" sz="1400" dirty="0"/>
          </a:p>
          <a:p>
            <a:pPr marL="263525" indent="-263525"/>
            <a:r>
              <a:rPr lang="en-US" sz="1400" dirty="0"/>
              <a:t>·     To listen to other students and not shout out when partaking in discussions and debates.</a:t>
            </a:r>
            <a:endParaRPr lang="en-GB" sz="1400" dirty="0"/>
          </a:p>
          <a:p>
            <a:pPr marL="263525" indent="-263525"/>
            <a:r>
              <a:rPr lang="en-US" sz="1400" dirty="0"/>
              <a:t>·     To keep noise levels at a suitable level when learning independently.</a:t>
            </a:r>
            <a:endParaRPr lang="en-GB" sz="1400" dirty="0"/>
          </a:p>
          <a:p>
            <a:r>
              <a:rPr lang="en-US" sz="1400" dirty="0"/>
              <a:t>·     To complete all work set to the best of my ability.</a:t>
            </a:r>
            <a:endParaRPr lang="en-GB" sz="1400" dirty="0"/>
          </a:p>
          <a:p>
            <a:r>
              <a:rPr lang="en-US" sz="1400" dirty="0"/>
              <a:t>·     To meet all deadlines set for homework  projects.</a:t>
            </a:r>
            <a:endParaRPr lang="en-GB" sz="1400" dirty="0"/>
          </a:p>
          <a:p>
            <a:r>
              <a:rPr lang="en-US" sz="1400" dirty="0"/>
              <a:t>·     To leave the classroom tidy for other students.</a:t>
            </a:r>
            <a:endParaRPr lang="en-GB" sz="1400" dirty="0"/>
          </a:p>
          <a:p>
            <a:pPr marL="263525" indent="-263525"/>
            <a:r>
              <a:rPr lang="en-US" sz="1400" dirty="0"/>
              <a:t> </a:t>
            </a:r>
            <a:endParaRPr lang="en-GB" sz="1400" dirty="0"/>
          </a:p>
          <a:p>
            <a:r>
              <a:rPr lang="en-US" sz="1400" dirty="0"/>
              <a:t>Signed</a:t>
            </a:r>
          </a:p>
          <a:p>
            <a:endParaRPr lang="en-US" sz="1400" dirty="0"/>
          </a:p>
          <a:p>
            <a:endParaRPr lang="en-GB" sz="1400" dirty="0"/>
          </a:p>
          <a:p>
            <a:r>
              <a:rPr lang="en-US" sz="1400" dirty="0"/>
              <a:t>Print Name                                      Today’s Date</a:t>
            </a:r>
            <a:endParaRPr lang="en-GB" sz="1400" dirty="0"/>
          </a:p>
        </p:txBody>
      </p:sp>
      <p:sp>
        <p:nvSpPr>
          <p:cNvPr id="8" name="Rounded Rectangle 7"/>
          <p:cNvSpPr/>
          <p:nvPr/>
        </p:nvSpPr>
        <p:spPr>
          <a:xfrm>
            <a:off x="292502" y="60244"/>
            <a:ext cx="6304850" cy="864096"/>
          </a:xfrm>
          <a:prstGeom prst="roundRect">
            <a:avLst>
              <a:gd name="adj" fmla="val 49048"/>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Social Science – Code of Conduct</a:t>
            </a:r>
          </a:p>
        </p:txBody>
      </p:sp>
    </p:spTree>
    <p:extLst>
      <p:ext uri="{BB962C8B-B14F-4D97-AF65-F5344CB8AC3E}">
        <p14:creationId xmlns:p14="http://schemas.microsoft.com/office/powerpoint/2010/main" val="757550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33873" y="0"/>
            <a:ext cx="6891874" cy="2771800"/>
            <a:chOff x="-2978" y="0"/>
            <a:chExt cx="9144001" cy="3079750"/>
          </a:xfrm>
        </p:grpSpPr>
        <p:pic>
          <p:nvPicPr>
            <p:cNvPr id="7" name="Picture 6"/>
            <p:cNvPicPr>
              <a:picLocks noChangeAspect="1"/>
            </p:cNvPicPr>
            <p:nvPr userDrawn="1"/>
          </p:nvPicPr>
          <p:blipFill>
            <a:blip r:embed="rId2"/>
            <a:stretch>
              <a:fillRect/>
            </a:stretch>
          </p:blipFill>
          <p:spPr>
            <a:xfrm>
              <a:off x="-2978" y="0"/>
              <a:ext cx="4106333" cy="3079750"/>
            </a:xfrm>
            <a:prstGeom prst="rect">
              <a:avLst/>
            </a:prstGeom>
          </p:spPr>
        </p:pic>
        <p:pic>
          <p:nvPicPr>
            <p:cNvPr id="9" name="Picture 8"/>
            <p:cNvPicPr>
              <a:picLocks noChangeAspect="1"/>
            </p:cNvPicPr>
            <p:nvPr userDrawn="1"/>
          </p:nvPicPr>
          <p:blipFill>
            <a:blip r:embed="rId2"/>
            <a:stretch>
              <a:fillRect/>
            </a:stretch>
          </p:blipFill>
          <p:spPr>
            <a:xfrm>
              <a:off x="4087480" y="0"/>
              <a:ext cx="4106333" cy="3079750"/>
            </a:xfrm>
            <a:prstGeom prst="rect">
              <a:avLst/>
            </a:prstGeom>
          </p:spPr>
        </p:pic>
        <p:pic>
          <p:nvPicPr>
            <p:cNvPr id="10" name="Picture 9"/>
            <p:cNvPicPr>
              <a:picLocks noChangeAspect="1"/>
            </p:cNvPicPr>
            <p:nvPr userDrawn="1"/>
          </p:nvPicPr>
          <p:blipFill rotWithShape="1">
            <a:blip r:embed="rId2"/>
            <a:srcRect r="76546"/>
            <a:stretch/>
          </p:blipFill>
          <p:spPr>
            <a:xfrm>
              <a:off x="8177939" y="0"/>
              <a:ext cx="963084" cy="3079750"/>
            </a:xfrm>
            <a:prstGeom prst="rect">
              <a:avLst/>
            </a:prstGeom>
          </p:spPr>
        </p:pic>
      </p:grpSp>
      <p:sp>
        <p:nvSpPr>
          <p:cNvPr id="5" name="Rounded Rectangle 4"/>
          <p:cNvSpPr/>
          <p:nvPr/>
        </p:nvSpPr>
        <p:spPr>
          <a:xfrm>
            <a:off x="292502" y="467544"/>
            <a:ext cx="6304850" cy="828092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r>
              <a:rPr lang="en-GB" sz="1400" dirty="0"/>
              <a:t>First of all, welcome to  A Level Psychology. This is always quite a hectic time for students &amp; staff alike, so if you are feeling a bit lost, don’t panic, Sixth Form life will settle down eventually (honest!).</a:t>
            </a:r>
          </a:p>
          <a:p>
            <a:endParaRPr lang="en-GB" sz="1400" dirty="0"/>
          </a:p>
          <a:p>
            <a:r>
              <a:rPr lang="en-GB" sz="1400" dirty="0"/>
              <a:t>Secondly, well done for selecting Psychology as an area of study. Whatever the reasons for your choice I hope that you enjoy this course and you gain much knowledge and pleasure from it.</a:t>
            </a:r>
          </a:p>
          <a:p>
            <a:endParaRPr lang="en-GB" sz="1400" dirty="0"/>
          </a:p>
          <a:p>
            <a:r>
              <a:rPr lang="en-GB" sz="1400" dirty="0"/>
              <a:t>Psychology  is a popular choice among students, it  is the science of the mind (Yes it is a Science and don’t let anyone else tell you otherwise!). Most importantly Psychologists study behaviour and you will find that throughout the course it is your own behaviour which will be studied. </a:t>
            </a:r>
          </a:p>
          <a:p>
            <a:endParaRPr lang="en-GB" sz="1400" dirty="0"/>
          </a:p>
          <a:p>
            <a:r>
              <a:rPr lang="en-GB" sz="1400" dirty="0"/>
              <a:t>This document contains all the information that you need to know regarding your course.  It contains (amongst other things) information on exam boards, syllabus areas, curriculum content, and a comprehensive reading list to support your lessons.</a:t>
            </a:r>
          </a:p>
          <a:p>
            <a:endParaRPr lang="en-GB" sz="1400" dirty="0"/>
          </a:p>
          <a:p>
            <a:r>
              <a:rPr lang="en-GB" sz="1400" dirty="0"/>
              <a:t>Please do keep this document safe, it will be a useful reference booklet in your progression through your course. If you have any questions regarding Psychology, the course or Sixth Form issues in general we can be contacted during class time or via email. </a:t>
            </a:r>
            <a:endParaRPr lang="en-GB" sz="1300" dirty="0"/>
          </a:p>
          <a:p>
            <a:endParaRPr lang="en-GB" sz="1600" dirty="0"/>
          </a:p>
          <a:p>
            <a:r>
              <a:rPr lang="en-GB" sz="1600" b="1" dirty="0">
                <a:cs typeface="Calibri"/>
              </a:rPr>
              <a:t>Please complete the Approaches research task on slide 10 and send to either Mrs Collins or Mrs Kelham. </a:t>
            </a:r>
          </a:p>
          <a:p>
            <a:endParaRPr lang="en-GB" sz="1300" dirty="0"/>
          </a:p>
          <a:p>
            <a:endParaRPr lang="en-GB" sz="1300" dirty="0"/>
          </a:p>
          <a:p>
            <a:endParaRPr lang="en-GB" sz="1300" dirty="0"/>
          </a:p>
          <a:p>
            <a:endParaRPr lang="en-GB" sz="1400" dirty="0"/>
          </a:p>
        </p:txBody>
      </p:sp>
      <p:graphicFrame>
        <p:nvGraphicFramePr>
          <p:cNvPr id="2" name="Table 1"/>
          <p:cNvGraphicFramePr>
            <a:graphicFrameLocks noGrp="1"/>
          </p:cNvGraphicFramePr>
          <p:nvPr>
            <p:extLst>
              <p:ext uri="{D42A27DB-BD31-4B8C-83A1-F6EECF244321}">
                <p14:modId xmlns:p14="http://schemas.microsoft.com/office/powerpoint/2010/main" val="372683167"/>
              </p:ext>
            </p:extLst>
          </p:nvPr>
        </p:nvGraphicFramePr>
        <p:xfrm>
          <a:off x="620688" y="7092280"/>
          <a:ext cx="5616624" cy="1102359"/>
        </p:xfrm>
        <a:graphic>
          <a:graphicData uri="http://schemas.openxmlformats.org/drawingml/2006/table">
            <a:tbl>
              <a:tblPr firstRow="1" bandRow="1">
                <a:tableStyleId>{073A0DAA-6AF3-43AB-8588-CEC1D06C72B9}</a:tableStyleId>
              </a:tblPr>
              <a:tblGrid>
                <a:gridCol w="1995776">
                  <a:extLst>
                    <a:ext uri="{9D8B030D-6E8A-4147-A177-3AD203B41FA5}">
                      <a16:colId xmlns:a16="http://schemas.microsoft.com/office/drawing/2014/main" val="20000"/>
                    </a:ext>
                  </a:extLst>
                </a:gridCol>
                <a:gridCol w="3620848">
                  <a:extLst>
                    <a:ext uri="{9D8B030D-6E8A-4147-A177-3AD203B41FA5}">
                      <a16:colId xmlns:a16="http://schemas.microsoft.com/office/drawing/2014/main" val="20001"/>
                    </a:ext>
                  </a:extLst>
                </a:gridCol>
              </a:tblGrid>
              <a:tr h="367453">
                <a:tc>
                  <a:txBody>
                    <a:bodyPr/>
                    <a:lstStyle/>
                    <a:p>
                      <a:r>
                        <a:rPr lang="en-GB" dirty="0"/>
                        <a:t>Staff Member</a:t>
                      </a:r>
                    </a:p>
                  </a:txBody>
                  <a:tcPr/>
                </a:tc>
                <a:tc>
                  <a:txBody>
                    <a:bodyPr/>
                    <a:lstStyle/>
                    <a:p>
                      <a:r>
                        <a:rPr lang="en-GB" dirty="0"/>
                        <a:t>Email</a:t>
                      </a:r>
                    </a:p>
                  </a:txBody>
                  <a:tcPr/>
                </a:tc>
                <a:extLst>
                  <a:ext uri="{0D108BD9-81ED-4DB2-BD59-A6C34878D82A}">
                    <a16:rowId xmlns:a16="http://schemas.microsoft.com/office/drawing/2014/main" val="10000"/>
                  </a:ext>
                </a:extLst>
              </a:tr>
              <a:tr h="367453">
                <a:tc>
                  <a:txBody>
                    <a:bodyPr/>
                    <a:lstStyle/>
                    <a:p>
                      <a:r>
                        <a:rPr lang="en-GB" dirty="0"/>
                        <a:t>Mrs</a:t>
                      </a:r>
                      <a:r>
                        <a:rPr lang="en-GB" baseline="0" dirty="0"/>
                        <a:t> Kelham</a:t>
                      </a:r>
                      <a:endParaRPr lang="en-GB" dirty="0"/>
                    </a:p>
                  </a:txBody>
                  <a:tcPr/>
                </a:tc>
                <a:tc>
                  <a:txBody>
                    <a:bodyPr/>
                    <a:lstStyle/>
                    <a:p>
                      <a:r>
                        <a:rPr lang="en-GB" dirty="0">
                          <a:hlinkClick r:id="rId3"/>
                        </a:rPr>
                        <a:t>okelham@stj.kent.sch.uk</a:t>
                      </a:r>
                      <a:r>
                        <a:rPr lang="en-GB" dirty="0"/>
                        <a:t> </a:t>
                      </a:r>
                    </a:p>
                  </a:txBody>
                  <a:tcPr/>
                </a:tc>
                <a:extLst>
                  <a:ext uri="{0D108BD9-81ED-4DB2-BD59-A6C34878D82A}">
                    <a16:rowId xmlns:a16="http://schemas.microsoft.com/office/drawing/2014/main" val="10001"/>
                  </a:ext>
                </a:extLst>
              </a:tr>
              <a:tr h="367453">
                <a:tc>
                  <a:txBody>
                    <a:bodyPr/>
                    <a:lstStyle/>
                    <a:p>
                      <a:r>
                        <a:rPr lang="en-GB" dirty="0"/>
                        <a:t>Mrs Collins</a:t>
                      </a:r>
                    </a:p>
                  </a:txBody>
                  <a:tcPr/>
                </a:tc>
                <a:tc>
                  <a:txBody>
                    <a:bodyPr/>
                    <a:lstStyle/>
                    <a:p>
                      <a:r>
                        <a:rPr lang="en-GB" dirty="0">
                          <a:hlinkClick r:id="rId4"/>
                        </a:rPr>
                        <a:t>omccormack@stj.kent.sch.uk</a:t>
                      </a:r>
                      <a:endParaRPr lang="en-GB" dirty="0"/>
                    </a:p>
                  </a:txBody>
                  <a:tcPr/>
                </a:tc>
                <a:extLst>
                  <a:ext uri="{0D108BD9-81ED-4DB2-BD59-A6C34878D82A}">
                    <a16:rowId xmlns:a16="http://schemas.microsoft.com/office/drawing/2014/main" val="10002"/>
                  </a:ext>
                </a:extLst>
              </a:tr>
            </a:tbl>
          </a:graphicData>
        </a:graphic>
      </p:graphicFrame>
      <p:sp>
        <p:nvSpPr>
          <p:cNvPr id="8" name="Rounded Rectangle 7"/>
          <p:cNvSpPr/>
          <p:nvPr/>
        </p:nvSpPr>
        <p:spPr>
          <a:xfrm>
            <a:off x="292502" y="60244"/>
            <a:ext cx="6304850" cy="864096"/>
          </a:xfrm>
          <a:prstGeom prst="roundRect">
            <a:avLst>
              <a:gd name="adj" fmla="val 49048"/>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t>Introduction</a:t>
            </a:r>
          </a:p>
        </p:txBody>
      </p:sp>
    </p:spTree>
    <p:extLst>
      <p:ext uri="{BB962C8B-B14F-4D97-AF65-F5344CB8AC3E}">
        <p14:creationId xmlns:p14="http://schemas.microsoft.com/office/powerpoint/2010/main" val="33717008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33873" y="0"/>
            <a:ext cx="6891874" cy="2771800"/>
            <a:chOff x="-2978" y="0"/>
            <a:chExt cx="9144001" cy="3079750"/>
          </a:xfrm>
        </p:grpSpPr>
        <p:pic>
          <p:nvPicPr>
            <p:cNvPr id="8" name="Picture 7"/>
            <p:cNvPicPr>
              <a:picLocks noChangeAspect="1"/>
            </p:cNvPicPr>
            <p:nvPr userDrawn="1"/>
          </p:nvPicPr>
          <p:blipFill>
            <a:blip r:embed="rId2"/>
            <a:stretch>
              <a:fillRect/>
            </a:stretch>
          </p:blipFill>
          <p:spPr>
            <a:xfrm>
              <a:off x="-2978" y="0"/>
              <a:ext cx="4106333" cy="3079750"/>
            </a:xfrm>
            <a:prstGeom prst="rect">
              <a:avLst/>
            </a:prstGeom>
          </p:spPr>
        </p:pic>
        <p:pic>
          <p:nvPicPr>
            <p:cNvPr id="9" name="Picture 8"/>
            <p:cNvPicPr>
              <a:picLocks noChangeAspect="1"/>
            </p:cNvPicPr>
            <p:nvPr userDrawn="1"/>
          </p:nvPicPr>
          <p:blipFill>
            <a:blip r:embed="rId2"/>
            <a:stretch>
              <a:fillRect/>
            </a:stretch>
          </p:blipFill>
          <p:spPr>
            <a:xfrm>
              <a:off x="4087480" y="0"/>
              <a:ext cx="4106333" cy="3079750"/>
            </a:xfrm>
            <a:prstGeom prst="rect">
              <a:avLst/>
            </a:prstGeom>
          </p:spPr>
        </p:pic>
        <p:pic>
          <p:nvPicPr>
            <p:cNvPr id="10" name="Picture 9"/>
            <p:cNvPicPr>
              <a:picLocks noChangeAspect="1"/>
            </p:cNvPicPr>
            <p:nvPr userDrawn="1"/>
          </p:nvPicPr>
          <p:blipFill rotWithShape="1">
            <a:blip r:embed="rId2"/>
            <a:srcRect r="76546"/>
            <a:stretch/>
          </p:blipFill>
          <p:spPr>
            <a:xfrm>
              <a:off x="8177939" y="0"/>
              <a:ext cx="963084" cy="3079750"/>
            </a:xfrm>
            <a:prstGeom prst="rect">
              <a:avLst/>
            </a:prstGeom>
          </p:spPr>
        </p:pic>
      </p:grpSp>
      <p:sp>
        <p:nvSpPr>
          <p:cNvPr id="5" name="Rounded Rectangle 4"/>
          <p:cNvSpPr/>
          <p:nvPr/>
        </p:nvSpPr>
        <p:spPr>
          <a:xfrm>
            <a:off x="292502" y="984584"/>
            <a:ext cx="6304850" cy="7979904"/>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r>
              <a:rPr lang="en-GB" sz="2800" dirty="0"/>
              <a:t>The exam board for your Psychology course this year is AQA.  You can find out some more information about this in detail by visiting the AQA website. Please follow the link and click on the ‘UPDATED’ specification.</a:t>
            </a:r>
          </a:p>
          <a:p>
            <a:endParaRPr lang="en-GB" sz="2800" dirty="0"/>
          </a:p>
          <a:p>
            <a:r>
              <a:rPr lang="en-GB" sz="2800" dirty="0">
                <a:ea typeface="+mn-lt"/>
                <a:cs typeface="+mn-lt"/>
                <a:hlinkClick r:id="rId3"/>
              </a:rPr>
              <a:t>https://www.aqa.org.uk/subjects/psychology/a-level/psychology-7182</a:t>
            </a:r>
            <a:endParaRPr lang="en-GB" sz="2800" dirty="0">
              <a:ea typeface="+mn-lt"/>
              <a:cs typeface="+mn-lt"/>
            </a:endParaRPr>
          </a:p>
          <a:p>
            <a:endParaRPr lang="en-GB" sz="2800" dirty="0">
              <a:ea typeface="+mn-lt"/>
              <a:cs typeface="+mn-lt"/>
            </a:endParaRPr>
          </a:p>
          <a:p>
            <a:r>
              <a:rPr lang="en-GB" sz="2800" dirty="0">
                <a:ea typeface="+mn-lt"/>
                <a:cs typeface="+mn-lt"/>
              </a:rPr>
              <a:t>You will sit three exam papers at the end of year 13. Further detail of these is provided on the following pages. </a:t>
            </a:r>
            <a:endParaRPr lang="en-GB" sz="2400" dirty="0"/>
          </a:p>
          <a:p>
            <a:endParaRPr lang="en-GB" sz="20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6" name="Rounded Rectangle 5"/>
          <p:cNvSpPr/>
          <p:nvPr/>
        </p:nvSpPr>
        <p:spPr>
          <a:xfrm>
            <a:off x="292502" y="60244"/>
            <a:ext cx="6304850" cy="864096"/>
          </a:xfrm>
          <a:prstGeom prst="roundRect">
            <a:avLst>
              <a:gd name="adj" fmla="val 49048"/>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t>The Course</a:t>
            </a:r>
          </a:p>
        </p:txBody>
      </p:sp>
      <p:pic>
        <p:nvPicPr>
          <p:cNvPr id="1026" name="Picture 2" descr="AQA Ho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0928" y="1276880"/>
            <a:ext cx="2019300" cy="809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53470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33873" y="0"/>
            <a:ext cx="6891874" cy="2771800"/>
            <a:chOff x="-2978" y="0"/>
            <a:chExt cx="9144001" cy="3079750"/>
          </a:xfrm>
        </p:grpSpPr>
        <p:pic>
          <p:nvPicPr>
            <p:cNvPr id="8" name="Picture 7"/>
            <p:cNvPicPr>
              <a:picLocks noChangeAspect="1"/>
            </p:cNvPicPr>
            <p:nvPr userDrawn="1"/>
          </p:nvPicPr>
          <p:blipFill>
            <a:blip r:embed="rId2"/>
            <a:stretch>
              <a:fillRect/>
            </a:stretch>
          </p:blipFill>
          <p:spPr>
            <a:xfrm>
              <a:off x="-2978" y="0"/>
              <a:ext cx="4106333" cy="3079750"/>
            </a:xfrm>
            <a:prstGeom prst="rect">
              <a:avLst/>
            </a:prstGeom>
          </p:spPr>
        </p:pic>
        <p:pic>
          <p:nvPicPr>
            <p:cNvPr id="9" name="Picture 8"/>
            <p:cNvPicPr>
              <a:picLocks noChangeAspect="1"/>
            </p:cNvPicPr>
            <p:nvPr userDrawn="1"/>
          </p:nvPicPr>
          <p:blipFill>
            <a:blip r:embed="rId2"/>
            <a:stretch>
              <a:fillRect/>
            </a:stretch>
          </p:blipFill>
          <p:spPr>
            <a:xfrm>
              <a:off x="4087480" y="0"/>
              <a:ext cx="4106333" cy="3079750"/>
            </a:xfrm>
            <a:prstGeom prst="rect">
              <a:avLst/>
            </a:prstGeom>
          </p:spPr>
        </p:pic>
        <p:pic>
          <p:nvPicPr>
            <p:cNvPr id="10" name="Picture 9"/>
            <p:cNvPicPr>
              <a:picLocks noChangeAspect="1"/>
            </p:cNvPicPr>
            <p:nvPr userDrawn="1"/>
          </p:nvPicPr>
          <p:blipFill rotWithShape="1">
            <a:blip r:embed="rId2"/>
            <a:srcRect r="76546"/>
            <a:stretch/>
          </p:blipFill>
          <p:spPr>
            <a:xfrm>
              <a:off x="8177939" y="0"/>
              <a:ext cx="963084" cy="3079750"/>
            </a:xfrm>
            <a:prstGeom prst="rect">
              <a:avLst/>
            </a:prstGeom>
          </p:spPr>
        </p:pic>
      </p:grpSp>
      <p:sp>
        <p:nvSpPr>
          <p:cNvPr id="5" name="Rounded Rectangle 4"/>
          <p:cNvSpPr/>
          <p:nvPr/>
        </p:nvSpPr>
        <p:spPr>
          <a:xfrm>
            <a:off x="329817" y="863080"/>
            <a:ext cx="6304850" cy="828092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endParaRPr lang="en-GB" sz="1600" dirty="0"/>
          </a:p>
          <a:p>
            <a:endParaRPr lang="en-GB" sz="1600" dirty="0"/>
          </a:p>
          <a:p>
            <a:r>
              <a:rPr lang="en-GB" sz="2000" dirty="0"/>
              <a:t>This unit is designed to introduce you to some of the key and most influential topics in Psychology. </a:t>
            </a:r>
          </a:p>
          <a:p>
            <a:endParaRPr lang="en-GB" sz="2000" dirty="0"/>
          </a:p>
          <a:p>
            <a:pPr algn="ctr"/>
            <a:r>
              <a:rPr lang="en-GB" sz="2000" b="1" i="1" dirty="0"/>
              <a:t>A Level </a:t>
            </a:r>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1600" dirty="0"/>
          </a:p>
          <a:p>
            <a:endParaRPr lang="en-GB" sz="1600" dirty="0"/>
          </a:p>
          <a:p>
            <a:endParaRPr lang="en-GB" sz="1600" dirty="0"/>
          </a:p>
          <a:p>
            <a:endParaRPr lang="en-GB" sz="1600" dirty="0"/>
          </a:p>
          <a:p>
            <a:endParaRPr lang="en-GB" sz="1600" dirty="0"/>
          </a:p>
          <a:p>
            <a:endParaRPr lang="en-GB" sz="1600" dirty="0"/>
          </a:p>
          <a:p>
            <a:endParaRPr lang="en-GB" sz="1600" dirty="0"/>
          </a:p>
          <a:p>
            <a:endParaRPr lang="en-GB" sz="1600" dirty="0"/>
          </a:p>
          <a:p>
            <a:endParaRPr lang="en-GB" sz="1400" dirty="0"/>
          </a:p>
          <a:p>
            <a:endParaRPr lang="en-GB" sz="1400" dirty="0"/>
          </a:p>
          <a:p>
            <a:endParaRPr lang="en-GB" sz="1400" dirty="0"/>
          </a:p>
          <a:p>
            <a:endParaRPr lang="en-GB" sz="1400" dirty="0"/>
          </a:p>
          <a:p>
            <a:endParaRPr lang="en-GB" sz="1400" dirty="0"/>
          </a:p>
        </p:txBody>
      </p:sp>
      <p:sp>
        <p:nvSpPr>
          <p:cNvPr id="6" name="Rounded Rectangle 5"/>
          <p:cNvSpPr/>
          <p:nvPr/>
        </p:nvSpPr>
        <p:spPr>
          <a:xfrm>
            <a:off x="292502" y="60244"/>
            <a:ext cx="6304850" cy="864096"/>
          </a:xfrm>
          <a:prstGeom prst="roundRect">
            <a:avLst>
              <a:gd name="adj" fmla="val 49048"/>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Paper 1: Introductory Topics in </a:t>
            </a:r>
          </a:p>
          <a:p>
            <a:pPr algn="ctr"/>
            <a:r>
              <a:rPr lang="en-GB" sz="2400" dirty="0"/>
              <a:t>Psychology </a:t>
            </a:r>
          </a:p>
        </p:txBody>
      </p:sp>
      <p:pic>
        <p:nvPicPr>
          <p:cNvPr id="1026" name="Picture 2"/>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ackgroundRemoval t="0" b="100000" l="0" r="100000">
                        <a14:foregroundMark x1="65439" y1="13350" x2="65439" y2="13350"/>
                        <a14:foregroundMark x1="69649" y1="15049" x2="69649" y2="15049"/>
                        <a14:foregroundMark x1="82982" y1="11650" x2="82982" y2="11650"/>
                        <a14:foregroundMark x1="92281" y1="15049" x2="92281" y2="15049"/>
                        <a14:foregroundMark x1="88596" y1="24757" x2="88596" y2="24757"/>
                        <a14:foregroundMark x1="91228" y1="13835" x2="91228" y2="13835"/>
                        <a14:foregroundMark x1="78947" y1="24757" x2="78947" y2="24757"/>
                        <a14:foregroundMark x1="71754" y1="36650" x2="71754" y2="36650"/>
                        <a14:foregroundMark x1="59123" y1="43932" x2="59123" y2="43932"/>
                        <a14:foregroundMark x1="56491" y1="58010" x2="56491" y2="58010"/>
                        <a14:foregroundMark x1="70000" y1="46602" x2="70000" y2="46602"/>
                        <a14:foregroundMark x1="68596" y1="51214" x2="68596" y2="51214"/>
                        <a14:foregroundMark x1="78421" y1="38835" x2="78421" y2="38835"/>
                        <a14:foregroundMark x1="61404" y1="25971" x2="61404" y2="25971"/>
                        <a14:foregroundMark x1="54561" y1="24029" x2="54561" y2="24029"/>
                        <a14:foregroundMark x1="52105" y1="19660" x2="52105" y2="19660"/>
                        <a14:foregroundMark x1="63509" y1="30340" x2="63509" y2="30340"/>
                      </a14:backgroundRemoval>
                    </a14:imgEffect>
                  </a14:imgLayer>
                </a14:imgProps>
              </a:ext>
              <a:ext uri="{28A0092B-C50C-407E-A947-70E740481C1C}">
                <a14:useLocalDpi xmlns:a14="http://schemas.microsoft.com/office/drawing/2010/main" val="0"/>
              </a:ext>
            </a:extLst>
          </a:blip>
          <a:srcRect/>
          <a:stretch/>
        </p:blipFill>
        <p:spPr bwMode="auto">
          <a:xfrm>
            <a:off x="5338650" y="175363"/>
            <a:ext cx="1519351" cy="1098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548680" y="3203848"/>
            <a:ext cx="6790972" cy="2031325"/>
          </a:xfrm>
          <a:prstGeom prst="rect">
            <a:avLst/>
          </a:prstGeom>
          <a:noFill/>
        </p:spPr>
        <p:txBody>
          <a:bodyPr wrap="square" rtlCol="0">
            <a:spAutoFit/>
          </a:bodyPr>
          <a:lstStyle/>
          <a:p>
            <a:pPr defTabSz="914400"/>
            <a:r>
              <a:rPr lang="en-GB" b="1" dirty="0">
                <a:solidFill>
                  <a:prstClr val="black"/>
                </a:solidFill>
                <a:latin typeface="Candara" pitchFamily="34" charset="0"/>
              </a:rPr>
              <a:t>Topics:</a:t>
            </a:r>
          </a:p>
          <a:p>
            <a:pPr defTabSz="914400"/>
            <a:r>
              <a:rPr lang="en-GB" b="1" dirty="0">
                <a:solidFill>
                  <a:prstClr val="black"/>
                </a:solidFill>
                <a:latin typeface="Candara" pitchFamily="34" charset="0"/>
              </a:rPr>
              <a:t>Social Influence </a:t>
            </a:r>
            <a:endParaRPr lang="en-GB" dirty="0">
              <a:solidFill>
                <a:prstClr val="black"/>
              </a:solidFill>
              <a:latin typeface="Candara" pitchFamily="34" charset="0"/>
            </a:endParaRPr>
          </a:p>
          <a:p>
            <a:pPr defTabSz="914400"/>
            <a:r>
              <a:rPr lang="en-GB" b="1" dirty="0">
                <a:solidFill>
                  <a:prstClr val="black"/>
                </a:solidFill>
                <a:latin typeface="Candara" pitchFamily="34" charset="0"/>
              </a:rPr>
              <a:t>Memory</a:t>
            </a:r>
            <a:r>
              <a:rPr lang="en-GB" dirty="0">
                <a:solidFill>
                  <a:prstClr val="black"/>
                </a:solidFill>
                <a:latin typeface="Candara" pitchFamily="34" charset="0"/>
              </a:rPr>
              <a:t> </a:t>
            </a:r>
            <a:br>
              <a:rPr lang="en-GB" dirty="0">
                <a:solidFill>
                  <a:prstClr val="black"/>
                </a:solidFill>
                <a:latin typeface="Candara" pitchFamily="34" charset="0"/>
              </a:rPr>
            </a:br>
            <a:r>
              <a:rPr lang="en-GB" b="1" dirty="0">
                <a:solidFill>
                  <a:prstClr val="black"/>
                </a:solidFill>
                <a:latin typeface="Candara" pitchFamily="34" charset="0"/>
              </a:rPr>
              <a:t>Attachment</a:t>
            </a:r>
          </a:p>
          <a:p>
            <a:pPr defTabSz="914400"/>
            <a:r>
              <a:rPr lang="en-GB" b="1" dirty="0">
                <a:solidFill>
                  <a:prstClr val="black"/>
                </a:solidFill>
                <a:latin typeface="Candara" pitchFamily="34" charset="0"/>
              </a:rPr>
              <a:t>Psychopathology</a:t>
            </a:r>
          </a:p>
          <a:p>
            <a:pPr defTabSz="914400"/>
            <a:endParaRPr lang="en-GB" dirty="0">
              <a:solidFill>
                <a:prstClr val="black"/>
              </a:solidFill>
              <a:latin typeface="Candara" pitchFamily="34" charset="0"/>
            </a:endParaRPr>
          </a:p>
          <a:p>
            <a:pPr defTabSz="914400"/>
            <a:r>
              <a:rPr lang="en-GB" b="1" dirty="0">
                <a:solidFill>
                  <a:prstClr val="black"/>
                </a:solidFill>
                <a:latin typeface="Candara" pitchFamily="34" charset="0"/>
              </a:rPr>
              <a:t>All studied in year 1 </a:t>
            </a:r>
            <a:endParaRPr lang="en-GB" sz="1600" b="1" dirty="0">
              <a:solidFill>
                <a:prstClr val="black"/>
              </a:solidFill>
            </a:endParaRPr>
          </a:p>
        </p:txBody>
      </p:sp>
      <p:pic>
        <p:nvPicPr>
          <p:cNvPr id="14"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33689" t="26786" r="44508" b="40476"/>
          <a:stretch/>
        </p:blipFill>
        <p:spPr bwMode="auto">
          <a:xfrm>
            <a:off x="764704" y="5436096"/>
            <a:ext cx="3598485" cy="30377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53470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33873" y="0"/>
            <a:ext cx="6891874" cy="2771800"/>
            <a:chOff x="-2978" y="0"/>
            <a:chExt cx="9144001" cy="3079750"/>
          </a:xfrm>
        </p:grpSpPr>
        <p:pic>
          <p:nvPicPr>
            <p:cNvPr id="16" name="Picture 15"/>
            <p:cNvPicPr>
              <a:picLocks noChangeAspect="1"/>
            </p:cNvPicPr>
            <p:nvPr userDrawn="1"/>
          </p:nvPicPr>
          <p:blipFill>
            <a:blip r:embed="rId2"/>
            <a:stretch>
              <a:fillRect/>
            </a:stretch>
          </p:blipFill>
          <p:spPr>
            <a:xfrm>
              <a:off x="-2978" y="0"/>
              <a:ext cx="4106333" cy="3079750"/>
            </a:xfrm>
            <a:prstGeom prst="rect">
              <a:avLst/>
            </a:prstGeom>
          </p:spPr>
        </p:pic>
        <p:pic>
          <p:nvPicPr>
            <p:cNvPr id="17" name="Picture 16"/>
            <p:cNvPicPr>
              <a:picLocks noChangeAspect="1"/>
            </p:cNvPicPr>
            <p:nvPr userDrawn="1"/>
          </p:nvPicPr>
          <p:blipFill>
            <a:blip r:embed="rId2"/>
            <a:stretch>
              <a:fillRect/>
            </a:stretch>
          </p:blipFill>
          <p:spPr>
            <a:xfrm>
              <a:off x="4087480" y="0"/>
              <a:ext cx="4106333" cy="3079750"/>
            </a:xfrm>
            <a:prstGeom prst="rect">
              <a:avLst/>
            </a:prstGeom>
          </p:spPr>
        </p:pic>
        <p:pic>
          <p:nvPicPr>
            <p:cNvPr id="18" name="Picture 17"/>
            <p:cNvPicPr>
              <a:picLocks noChangeAspect="1"/>
            </p:cNvPicPr>
            <p:nvPr userDrawn="1"/>
          </p:nvPicPr>
          <p:blipFill rotWithShape="1">
            <a:blip r:embed="rId2"/>
            <a:srcRect r="76546"/>
            <a:stretch/>
          </p:blipFill>
          <p:spPr>
            <a:xfrm>
              <a:off x="8177939" y="0"/>
              <a:ext cx="963084" cy="3079750"/>
            </a:xfrm>
            <a:prstGeom prst="rect">
              <a:avLst/>
            </a:prstGeom>
          </p:spPr>
        </p:pic>
      </p:grpSp>
      <p:sp>
        <p:nvSpPr>
          <p:cNvPr id="5" name="Rounded Rectangle 4"/>
          <p:cNvSpPr/>
          <p:nvPr/>
        </p:nvSpPr>
        <p:spPr>
          <a:xfrm>
            <a:off x="297370" y="984584"/>
            <a:ext cx="6304850" cy="7979904"/>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endParaRPr lang="en-GB" sz="1400" dirty="0"/>
          </a:p>
          <a:p>
            <a:endParaRPr lang="en-GB" sz="1400" dirty="0"/>
          </a:p>
          <a:p>
            <a:endParaRPr lang="en-GB" sz="2000" dirty="0"/>
          </a:p>
          <a:p>
            <a:r>
              <a:rPr lang="en-GB" sz="2000" dirty="0"/>
              <a:t>This unit is designed to enable you to apply concepts we have learned so far to real life. </a:t>
            </a:r>
          </a:p>
          <a:p>
            <a:endParaRPr lang="en-GB" sz="1400" dirty="0"/>
          </a:p>
          <a:p>
            <a:endParaRPr lang="en-GB" sz="1100" dirty="0"/>
          </a:p>
          <a:p>
            <a:endParaRPr lang="en-GB" sz="1100" dirty="0"/>
          </a:p>
          <a:p>
            <a:endParaRPr lang="en-GB" sz="1100" dirty="0"/>
          </a:p>
          <a:p>
            <a:endParaRPr lang="en-GB" sz="1400" dirty="0"/>
          </a:p>
          <a:p>
            <a:endParaRPr lang="en-GB" sz="1400" dirty="0"/>
          </a:p>
          <a:p>
            <a:endParaRPr lang="en-GB" sz="1400" dirty="0"/>
          </a:p>
          <a:p>
            <a:r>
              <a:rPr lang="en-GB" b="1" dirty="0">
                <a:solidFill>
                  <a:prstClr val="black"/>
                </a:solidFill>
                <a:latin typeface="Candara" pitchFamily="34" charset="0"/>
              </a:rPr>
              <a:t> Research Methods (Studied in year 1&amp;2)</a:t>
            </a:r>
            <a:endParaRPr lang="en-GB" dirty="0">
              <a:solidFill>
                <a:prstClr val="black"/>
              </a:solidFill>
              <a:latin typeface="Candara" pitchFamily="34" charset="0"/>
            </a:endParaRPr>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p:txBody>
      </p:sp>
      <p:sp>
        <p:nvSpPr>
          <p:cNvPr id="6" name="Rounded Rectangle 5"/>
          <p:cNvSpPr/>
          <p:nvPr/>
        </p:nvSpPr>
        <p:spPr>
          <a:xfrm>
            <a:off x="292502" y="60244"/>
            <a:ext cx="6304850" cy="864096"/>
          </a:xfrm>
          <a:prstGeom prst="roundRect">
            <a:avLst>
              <a:gd name="adj" fmla="val 49048"/>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Paper 2: Psychology in</a:t>
            </a:r>
          </a:p>
          <a:p>
            <a:pPr algn="ctr"/>
            <a:r>
              <a:rPr lang="en-GB" sz="2800" dirty="0"/>
              <a:t> Context</a:t>
            </a:r>
          </a:p>
        </p:txBody>
      </p:sp>
      <p:pic>
        <p:nvPicPr>
          <p:cNvPr id="2052" name="Picture 4" descr="http://www.clker.com/cliparts/j/9/i/u/H/Z/abstract-individual-md.png">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16944" y="123676"/>
            <a:ext cx="820176" cy="111978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24835" y="2252625"/>
            <a:ext cx="5202197" cy="400110"/>
          </a:xfrm>
          <a:prstGeom prst="rect">
            <a:avLst/>
          </a:prstGeom>
        </p:spPr>
        <p:txBody>
          <a:bodyPr wrap="square">
            <a:spAutoFit/>
          </a:bodyPr>
          <a:lstStyle/>
          <a:p>
            <a:pPr algn="ctr"/>
            <a:r>
              <a:rPr lang="en-GB" sz="2000" b="1" i="1" dirty="0"/>
              <a:t>A Level </a:t>
            </a:r>
          </a:p>
        </p:txBody>
      </p:sp>
      <p:sp>
        <p:nvSpPr>
          <p:cNvPr id="13" name="Rectangle 12"/>
          <p:cNvSpPr/>
          <p:nvPr/>
        </p:nvSpPr>
        <p:spPr>
          <a:xfrm>
            <a:off x="655792" y="2771800"/>
            <a:ext cx="5440943" cy="923330"/>
          </a:xfrm>
          <a:prstGeom prst="rect">
            <a:avLst/>
          </a:prstGeom>
        </p:spPr>
        <p:txBody>
          <a:bodyPr wrap="square">
            <a:spAutoFit/>
          </a:bodyPr>
          <a:lstStyle/>
          <a:p>
            <a:pPr defTabSz="914400"/>
            <a:r>
              <a:rPr lang="en-GB" b="1" dirty="0">
                <a:solidFill>
                  <a:prstClr val="black"/>
                </a:solidFill>
                <a:latin typeface="Candara" pitchFamily="34" charset="0"/>
              </a:rPr>
              <a:t>Topics:</a:t>
            </a:r>
          </a:p>
          <a:p>
            <a:pPr defTabSz="914400"/>
            <a:r>
              <a:rPr lang="en-GB" b="1" dirty="0">
                <a:solidFill>
                  <a:prstClr val="black"/>
                </a:solidFill>
                <a:latin typeface="Candara" pitchFamily="34" charset="0"/>
              </a:rPr>
              <a:t>Approaches</a:t>
            </a:r>
          </a:p>
          <a:p>
            <a:pPr defTabSz="914400"/>
            <a:r>
              <a:rPr lang="en-GB" b="1" dirty="0">
                <a:solidFill>
                  <a:prstClr val="black"/>
                </a:solidFill>
                <a:latin typeface="Candara" pitchFamily="34" charset="0"/>
              </a:rPr>
              <a:t>Bio Psychology (Studied in year 1)</a:t>
            </a:r>
          </a:p>
        </p:txBody>
      </p:sp>
      <p:pic>
        <p:nvPicPr>
          <p:cNvPr id="14"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l="34135" t="15720" r="46789" b="51191"/>
          <a:stretch/>
        </p:blipFill>
        <p:spPr bwMode="auto">
          <a:xfrm>
            <a:off x="1480319" y="4275014"/>
            <a:ext cx="4268851" cy="4163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53470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33873" y="0"/>
            <a:ext cx="6891874" cy="2771800"/>
            <a:chOff x="-2978" y="0"/>
            <a:chExt cx="9144001" cy="3079750"/>
          </a:xfrm>
        </p:grpSpPr>
        <p:pic>
          <p:nvPicPr>
            <p:cNvPr id="8" name="Picture 7"/>
            <p:cNvPicPr>
              <a:picLocks noChangeAspect="1"/>
            </p:cNvPicPr>
            <p:nvPr userDrawn="1"/>
          </p:nvPicPr>
          <p:blipFill>
            <a:blip r:embed="rId2"/>
            <a:stretch>
              <a:fillRect/>
            </a:stretch>
          </p:blipFill>
          <p:spPr>
            <a:xfrm>
              <a:off x="-2978" y="0"/>
              <a:ext cx="4106333" cy="3079750"/>
            </a:xfrm>
            <a:prstGeom prst="rect">
              <a:avLst/>
            </a:prstGeom>
          </p:spPr>
        </p:pic>
        <p:pic>
          <p:nvPicPr>
            <p:cNvPr id="9" name="Picture 8"/>
            <p:cNvPicPr>
              <a:picLocks noChangeAspect="1"/>
            </p:cNvPicPr>
            <p:nvPr userDrawn="1"/>
          </p:nvPicPr>
          <p:blipFill>
            <a:blip r:embed="rId2"/>
            <a:stretch>
              <a:fillRect/>
            </a:stretch>
          </p:blipFill>
          <p:spPr>
            <a:xfrm>
              <a:off x="4087480" y="0"/>
              <a:ext cx="4106333" cy="3079750"/>
            </a:xfrm>
            <a:prstGeom prst="rect">
              <a:avLst/>
            </a:prstGeom>
          </p:spPr>
        </p:pic>
        <p:pic>
          <p:nvPicPr>
            <p:cNvPr id="10" name="Picture 9"/>
            <p:cNvPicPr>
              <a:picLocks noChangeAspect="1"/>
            </p:cNvPicPr>
            <p:nvPr userDrawn="1"/>
          </p:nvPicPr>
          <p:blipFill rotWithShape="1">
            <a:blip r:embed="rId2"/>
            <a:srcRect r="76546"/>
            <a:stretch/>
          </p:blipFill>
          <p:spPr>
            <a:xfrm>
              <a:off x="8177939" y="0"/>
              <a:ext cx="963084" cy="3079750"/>
            </a:xfrm>
            <a:prstGeom prst="rect">
              <a:avLst/>
            </a:prstGeom>
          </p:spPr>
        </p:pic>
      </p:grpSp>
      <p:sp>
        <p:nvSpPr>
          <p:cNvPr id="5" name="Rounded Rectangle 4"/>
          <p:cNvSpPr/>
          <p:nvPr/>
        </p:nvSpPr>
        <p:spPr>
          <a:xfrm>
            <a:off x="276575" y="683568"/>
            <a:ext cx="6304850" cy="828092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endParaRPr lang="en-GB" sz="1400" dirty="0"/>
          </a:p>
          <a:p>
            <a:endParaRPr lang="en-GB" sz="1400" dirty="0"/>
          </a:p>
          <a:p>
            <a:endParaRPr lang="en-GB" sz="1400" dirty="0"/>
          </a:p>
          <a:p>
            <a:endParaRPr lang="en-GB" sz="1600" dirty="0"/>
          </a:p>
          <a:p>
            <a:r>
              <a:rPr lang="en-GB" dirty="0"/>
              <a:t>This Unit is the most advanced of all  of the units and is only taught in </a:t>
            </a:r>
            <a:r>
              <a:rPr lang="en-GB" b="1" dirty="0"/>
              <a:t>year 2</a:t>
            </a:r>
            <a:r>
              <a:rPr lang="en-GB" dirty="0"/>
              <a:t>. It requires you to take a wider outlook on the topics studied by considering the different issues, debates and approaches </a:t>
            </a:r>
            <a:r>
              <a:rPr lang="en-GB" sz="1600" dirty="0"/>
              <a:t>. </a:t>
            </a:r>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p:txBody>
      </p:sp>
      <p:sp>
        <p:nvSpPr>
          <p:cNvPr id="6" name="Rounded Rectangle 5"/>
          <p:cNvSpPr/>
          <p:nvPr/>
        </p:nvSpPr>
        <p:spPr>
          <a:xfrm>
            <a:off x="292502" y="60244"/>
            <a:ext cx="6304850" cy="864096"/>
          </a:xfrm>
          <a:prstGeom prst="roundRect">
            <a:avLst>
              <a:gd name="adj" fmla="val 49048"/>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Paper 3 – Issues and Options in Psychology</a:t>
            </a:r>
          </a:p>
        </p:txBody>
      </p:sp>
      <p:pic>
        <p:nvPicPr>
          <p:cNvPr id="11"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l="33814" t="9641" r="33921" b="51420"/>
          <a:stretch/>
        </p:blipFill>
        <p:spPr bwMode="auto">
          <a:xfrm>
            <a:off x="848196" y="5142885"/>
            <a:ext cx="5193462" cy="35239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tangle 11"/>
          <p:cNvSpPr/>
          <p:nvPr/>
        </p:nvSpPr>
        <p:spPr>
          <a:xfrm>
            <a:off x="714070" y="2813877"/>
            <a:ext cx="4572000" cy="2031325"/>
          </a:xfrm>
          <a:prstGeom prst="rect">
            <a:avLst/>
          </a:prstGeom>
        </p:spPr>
        <p:txBody>
          <a:bodyPr>
            <a:spAutoFit/>
          </a:bodyPr>
          <a:lstStyle/>
          <a:p>
            <a:r>
              <a:rPr lang="en-GB" b="1" dirty="0">
                <a:latin typeface="Candara" pitchFamily="34" charset="0"/>
              </a:rPr>
              <a:t>Topics</a:t>
            </a:r>
          </a:p>
          <a:p>
            <a:r>
              <a:rPr lang="en-GB" dirty="0">
                <a:latin typeface="Candara" pitchFamily="34" charset="0"/>
              </a:rPr>
              <a:t>Issues and debates </a:t>
            </a:r>
          </a:p>
          <a:p>
            <a:r>
              <a:rPr lang="en-GB" dirty="0">
                <a:latin typeface="Candara" pitchFamily="34" charset="0"/>
              </a:rPr>
              <a:t>+</a:t>
            </a:r>
          </a:p>
          <a:p>
            <a:pPr defTabSz="914400"/>
            <a:r>
              <a:rPr lang="en-GB" b="1" dirty="0">
                <a:latin typeface="Candara" pitchFamily="34" charset="0"/>
              </a:rPr>
              <a:t>Three Option Topics (all studied in year 2):</a:t>
            </a:r>
            <a:endParaRPr lang="en-GB" dirty="0">
              <a:latin typeface="Candara" pitchFamily="34" charset="0"/>
            </a:endParaRPr>
          </a:p>
          <a:p>
            <a:pPr defTabSz="914400"/>
            <a:r>
              <a:rPr lang="en-GB" dirty="0">
                <a:latin typeface="Candara" pitchFamily="34" charset="0"/>
              </a:rPr>
              <a:t>Aggression</a:t>
            </a:r>
          </a:p>
          <a:p>
            <a:pPr defTabSz="914400"/>
            <a:r>
              <a:rPr lang="en-GB" dirty="0">
                <a:latin typeface="Candara" pitchFamily="34" charset="0"/>
              </a:rPr>
              <a:t>Schizophrenia </a:t>
            </a:r>
          </a:p>
          <a:p>
            <a:pPr defTabSz="914400"/>
            <a:r>
              <a:rPr lang="en-GB" dirty="0">
                <a:latin typeface="Candara" pitchFamily="34" charset="0"/>
              </a:rPr>
              <a:t>Gender</a:t>
            </a:r>
          </a:p>
        </p:txBody>
      </p:sp>
    </p:spTree>
    <p:extLst>
      <p:ext uri="{BB962C8B-B14F-4D97-AF65-F5344CB8AC3E}">
        <p14:creationId xmlns:p14="http://schemas.microsoft.com/office/powerpoint/2010/main" val="10753470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33873" y="0"/>
            <a:ext cx="6891874" cy="2771800"/>
            <a:chOff x="-2978" y="0"/>
            <a:chExt cx="9144001" cy="3079750"/>
          </a:xfrm>
        </p:grpSpPr>
        <p:pic>
          <p:nvPicPr>
            <p:cNvPr id="8" name="Picture 7"/>
            <p:cNvPicPr>
              <a:picLocks noChangeAspect="1"/>
            </p:cNvPicPr>
            <p:nvPr userDrawn="1"/>
          </p:nvPicPr>
          <p:blipFill>
            <a:blip r:embed="rId2"/>
            <a:stretch>
              <a:fillRect/>
            </a:stretch>
          </p:blipFill>
          <p:spPr>
            <a:xfrm>
              <a:off x="-2978" y="0"/>
              <a:ext cx="4106333" cy="3079750"/>
            </a:xfrm>
            <a:prstGeom prst="rect">
              <a:avLst/>
            </a:prstGeom>
          </p:spPr>
        </p:pic>
        <p:pic>
          <p:nvPicPr>
            <p:cNvPr id="9" name="Picture 8"/>
            <p:cNvPicPr>
              <a:picLocks noChangeAspect="1"/>
            </p:cNvPicPr>
            <p:nvPr userDrawn="1"/>
          </p:nvPicPr>
          <p:blipFill>
            <a:blip r:embed="rId2"/>
            <a:stretch>
              <a:fillRect/>
            </a:stretch>
          </p:blipFill>
          <p:spPr>
            <a:xfrm>
              <a:off x="4087480" y="0"/>
              <a:ext cx="4106333" cy="3079750"/>
            </a:xfrm>
            <a:prstGeom prst="rect">
              <a:avLst/>
            </a:prstGeom>
          </p:spPr>
        </p:pic>
        <p:pic>
          <p:nvPicPr>
            <p:cNvPr id="10" name="Picture 9"/>
            <p:cNvPicPr>
              <a:picLocks noChangeAspect="1"/>
            </p:cNvPicPr>
            <p:nvPr userDrawn="1"/>
          </p:nvPicPr>
          <p:blipFill rotWithShape="1">
            <a:blip r:embed="rId2"/>
            <a:srcRect r="76546"/>
            <a:stretch/>
          </p:blipFill>
          <p:spPr>
            <a:xfrm>
              <a:off x="8177939" y="0"/>
              <a:ext cx="963084" cy="3079750"/>
            </a:xfrm>
            <a:prstGeom prst="rect">
              <a:avLst/>
            </a:prstGeom>
          </p:spPr>
        </p:pic>
      </p:grpSp>
      <p:sp>
        <p:nvSpPr>
          <p:cNvPr id="5" name="Rounded Rectangle 4"/>
          <p:cNvSpPr/>
          <p:nvPr/>
        </p:nvSpPr>
        <p:spPr>
          <a:xfrm>
            <a:off x="292502" y="683568"/>
            <a:ext cx="6304850" cy="828092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endParaRPr lang="en-GB" sz="1400" dirty="0"/>
          </a:p>
        </p:txBody>
      </p:sp>
      <p:sp>
        <p:nvSpPr>
          <p:cNvPr id="6" name="Rounded Rectangle 5"/>
          <p:cNvSpPr/>
          <p:nvPr/>
        </p:nvSpPr>
        <p:spPr>
          <a:xfrm>
            <a:off x="292502" y="60244"/>
            <a:ext cx="6304850" cy="864096"/>
          </a:xfrm>
          <a:prstGeom prst="roundRect">
            <a:avLst>
              <a:gd name="adj" fmla="val 49048"/>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Exam Questions  and Assessment Objectives</a:t>
            </a:r>
          </a:p>
        </p:txBody>
      </p:sp>
      <p:sp>
        <p:nvSpPr>
          <p:cNvPr id="2" name="TextBox 1"/>
          <p:cNvSpPr txBox="1"/>
          <p:nvPr/>
        </p:nvSpPr>
        <p:spPr>
          <a:xfrm>
            <a:off x="764704" y="1187624"/>
            <a:ext cx="5379380" cy="7755969"/>
          </a:xfrm>
          <a:prstGeom prst="rect">
            <a:avLst/>
          </a:prstGeom>
          <a:noFill/>
        </p:spPr>
        <p:txBody>
          <a:bodyPr wrap="square" rtlCol="0">
            <a:spAutoFit/>
          </a:bodyPr>
          <a:lstStyle/>
          <a:p>
            <a:r>
              <a:rPr lang="en-GB" sz="1600" dirty="0"/>
              <a:t>You will be required to answer a range of exam questions both in lessons and for homework. </a:t>
            </a:r>
          </a:p>
          <a:p>
            <a:endParaRPr lang="en-GB" sz="1600" dirty="0"/>
          </a:p>
          <a:p>
            <a:r>
              <a:rPr lang="en-GB" sz="1600" dirty="0"/>
              <a:t>At A Level exam questions include multiple choice, short answer and extended answer questions worth 16 marks. You will be expected to show greater insight of issues, debates and approaches in Psychology, as well as more developed evaluation. </a:t>
            </a:r>
          </a:p>
          <a:p>
            <a:endParaRPr lang="en-GB" dirty="0"/>
          </a:p>
          <a:p>
            <a:r>
              <a:rPr lang="en-GB" sz="2000" b="1" i="1" dirty="0"/>
              <a:t>How will I be assessed? What are the skills I will need?</a:t>
            </a:r>
          </a:p>
          <a:p>
            <a:r>
              <a:rPr lang="en-GB" dirty="0"/>
              <a:t>You will be assessed using three key assessment objectives (AO’s). These also detail the skills you will need to perfect whilst on the Psychology course. </a:t>
            </a:r>
          </a:p>
          <a:p>
            <a:endParaRPr lang="en-GB" dirty="0"/>
          </a:p>
          <a:p>
            <a:pPr lvl="0"/>
            <a:r>
              <a:rPr lang="en-GB" b="1" dirty="0"/>
              <a:t>AO1 – Knowledge and Understanding: </a:t>
            </a:r>
            <a:r>
              <a:rPr lang="en-GB" sz="1200" dirty="0">
                <a:solidFill>
                  <a:prstClr val="black"/>
                </a:solidFill>
                <a:latin typeface="+mj-lt"/>
              </a:rPr>
              <a:t>You can do this in an exam by describing or outlining studies or theories in detail using key terms. By doing this you are showing you know and understand!</a:t>
            </a:r>
          </a:p>
          <a:p>
            <a:pPr lvl="0"/>
            <a:endParaRPr lang="en-GB" sz="1200" dirty="0">
              <a:solidFill>
                <a:prstClr val="black"/>
              </a:solidFill>
              <a:latin typeface="+mj-lt"/>
            </a:endParaRPr>
          </a:p>
          <a:p>
            <a:r>
              <a:rPr lang="en-GB" b="1" dirty="0">
                <a:solidFill>
                  <a:prstClr val="black"/>
                </a:solidFill>
                <a:latin typeface="+mj-lt"/>
              </a:rPr>
              <a:t>AO2 – Application: </a:t>
            </a:r>
            <a:r>
              <a:rPr lang="en-GB" sz="1200" dirty="0">
                <a:solidFill>
                  <a:prstClr val="black"/>
                </a:solidFill>
                <a:latin typeface="+mj-lt"/>
              </a:rPr>
              <a:t>In an exam situation you might be given a scenario or stimulus to apply your psychological knowledge to. To do this you have to really interpret theories, concepts and studies and select the most appropriate ones to talk about, linking back to the scenario you are given. </a:t>
            </a:r>
          </a:p>
          <a:p>
            <a:endParaRPr lang="en-GB" sz="1200" dirty="0">
              <a:solidFill>
                <a:prstClr val="black"/>
              </a:solidFill>
              <a:latin typeface="+mj-lt"/>
            </a:endParaRPr>
          </a:p>
          <a:p>
            <a:r>
              <a:rPr lang="en-GB" b="1" dirty="0">
                <a:solidFill>
                  <a:prstClr val="black"/>
                </a:solidFill>
                <a:latin typeface="+mj-lt"/>
              </a:rPr>
              <a:t>AO3 – Analysis &amp; Evaluation: </a:t>
            </a:r>
            <a:r>
              <a:rPr lang="en-GB" sz="1200" dirty="0">
                <a:solidFill>
                  <a:schemeClr val="tx1">
                    <a:lumMod val="50000"/>
                  </a:schemeClr>
                </a:solidFill>
                <a:latin typeface="+mj-lt"/>
              </a:rPr>
              <a:t>In an exam this is the critical thinking assessment objective. To achieve this you need to discuss strengths and weaknesses of Psychological theories and studies. You may also make comparisons by considering which theories/studies are the best.</a:t>
            </a:r>
          </a:p>
          <a:p>
            <a:endParaRPr lang="en-GB" b="1" dirty="0">
              <a:solidFill>
                <a:prstClr val="black"/>
              </a:solidFill>
              <a:latin typeface="+mj-lt"/>
            </a:endParaRPr>
          </a:p>
          <a:p>
            <a:pPr lvl="0"/>
            <a:endParaRPr lang="en-GB" sz="1200" b="1" dirty="0">
              <a:solidFill>
                <a:prstClr val="black"/>
              </a:solidFill>
              <a:latin typeface="+mj-lt"/>
            </a:endParaRPr>
          </a:p>
          <a:p>
            <a:pPr lvl="0"/>
            <a:endParaRPr lang="en-GB" sz="1200" dirty="0">
              <a:solidFill>
                <a:prstClr val="black"/>
              </a:solidFill>
              <a:latin typeface="+mj-lt"/>
            </a:endParaRPr>
          </a:p>
          <a:p>
            <a:pPr lvl="0"/>
            <a:endParaRPr lang="en-GB" sz="1200" dirty="0">
              <a:solidFill>
                <a:prstClr val="black"/>
              </a:solidFill>
              <a:latin typeface="+mj-lt"/>
            </a:endParaRPr>
          </a:p>
          <a:p>
            <a:endParaRPr lang="en-GB" sz="1200" dirty="0">
              <a:latin typeface="+mj-lt"/>
            </a:endParaRPr>
          </a:p>
        </p:txBody>
      </p:sp>
    </p:spTree>
    <p:extLst>
      <p:ext uri="{BB962C8B-B14F-4D97-AF65-F5344CB8AC3E}">
        <p14:creationId xmlns:p14="http://schemas.microsoft.com/office/powerpoint/2010/main" val="42432144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16937" y="0"/>
            <a:ext cx="6891874" cy="2771800"/>
            <a:chOff x="-2978" y="0"/>
            <a:chExt cx="9144001" cy="3079750"/>
          </a:xfrm>
        </p:grpSpPr>
        <p:pic>
          <p:nvPicPr>
            <p:cNvPr id="8" name="Picture 7"/>
            <p:cNvPicPr>
              <a:picLocks noChangeAspect="1"/>
            </p:cNvPicPr>
            <p:nvPr userDrawn="1"/>
          </p:nvPicPr>
          <p:blipFill>
            <a:blip r:embed="rId2"/>
            <a:stretch>
              <a:fillRect/>
            </a:stretch>
          </p:blipFill>
          <p:spPr>
            <a:xfrm>
              <a:off x="-2978" y="0"/>
              <a:ext cx="4106333" cy="3079750"/>
            </a:xfrm>
            <a:prstGeom prst="rect">
              <a:avLst/>
            </a:prstGeom>
          </p:spPr>
        </p:pic>
        <p:pic>
          <p:nvPicPr>
            <p:cNvPr id="9" name="Picture 8"/>
            <p:cNvPicPr>
              <a:picLocks noChangeAspect="1"/>
            </p:cNvPicPr>
            <p:nvPr userDrawn="1"/>
          </p:nvPicPr>
          <p:blipFill>
            <a:blip r:embed="rId2"/>
            <a:stretch>
              <a:fillRect/>
            </a:stretch>
          </p:blipFill>
          <p:spPr>
            <a:xfrm>
              <a:off x="4087480" y="0"/>
              <a:ext cx="4106333" cy="3079750"/>
            </a:xfrm>
            <a:prstGeom prst="rect">
              <a:avLst/>
            </a:prstGeom>
          </p:spPr>
        </p:pic>
        <p:pic>
          <p:nvPicPr>
            <p:cNvPr id="10" name="Picture 9"/>
            <p:cNvPicPr>
              <a:picLocks noChangeAspect="1"/>
            </p:cNvPicPr>
            <p:nvPr userDrawn="1"/>
          </p:nvPicPr>
          <p:blipFill rotWithShape="1">
            <a:blip r:embed="rId2"/>
            <a:srcRect r="76546"/>
            <a:stretch/>
          </p:blipFill>
          <p:spPr>
            <a:xfrm>
              <a:off x="8177939" y="0"/>
              <a:ext cx="963084" cy="3079750"/>
            </a:xfrm>
            <a:prstGeom prst="rect">
              <a:avLst/>
            </a:prstGeom>
          </p:spPr>
        </p:pic>
      </p:grpSp>
      <p:sp>
        <p:nvSpPr>
          <p:cNvPr id="5" name="Rounded Rectangle 4"/>
          <p:cNvSpPr/>
          <p:nvPr/>
        </p:nvSpPr>
        <p:spPr>
          <a:xfrm>
            <a:off x="289410" y="918448"/>
            <a:ext cx="6451957" cy="7902024"/>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b="1" u="sng" dirty="0"/>
          </a:p>
          <a:p>
            <a:pPr algn="ctr"/>
            <a:endParaRPr lang="en-GB" b="1" u="sng" dirty="0"/>
          </a:p>
          <a:p>
            <a:pPr algn="ctr"/>
            <a:endParaRPr lang="en-GB" b="1" u="sng" dirty="0"/>
          </a:p>
          <a:p>
            <a:pPr algn="ctr"/>
            <a:endParaRPr lang="en-GB" b="1" u="sng" dirty="0"/>
          </a:p>
          <a:p>
            <a:pPr algn="ctr"/>
            <a:r>
              <a:rPr lang="en-GB" b="1" u="sng" dirty="0"/>
              <a:t>Approaches in Psychology</a:t>
            </a:r>
            <a:endParaRPr lang="en-GB" dirty="0"/>
          </a:p>
          <a:p>
            <a:endParaRPr lang="en-GB" dirty="0"/>
          </a:p>
          <a:p>
            <a:r>
              <a:rPr lang="en-GB" dirty="0"/>
              <a:t>There are some core approaches to Psychology that you need to know for A level – they are different ways of explaining human behaviours. Some of these are listed below: your job is to do some research on them using the internet. There are also plenty of great videos on YouTube you can watch. </a:t>
            </a:r>
          </a:p>
          <a:p>
            <a:r>
              <a:rPr lang="en-GB" dirty="0"/>
              <a:t>For each of the approaches listed below you should find out: </a:t>
            </a:r>
          </a:p>
          <a:p>
            <a:endParaRPr lang="en-GB" dirty="0"/>
          </a:p>
          <a:p>
            <a:pPr marL="342900" indent="-342900">
              <a:buAutoNum type="arabicParenR"/>
            </a:pPr>
            <a:r>
              <a:rPr lang="en-GB" dirty="0"/>
              <a:t>A brief background of the approach.</a:t>
            </a:r>
          </a:p>
          <a:p>
            <a:pPr marL="342900" indent="-342900">
              <a:buAutoNum type="arabicParenR"/>
            </a:pPr>
            <a:r>
              <a:rPr lang="en-GB" dirty="0"/>
              <a:t>How it explains human behaviour.</a:t>
            </a:r>
          </a:p>
          <a:p>
            <a:pPr marL="342900" indent="-342900">
              <a:buAutoNum type="arabicParenR"/>
            </a:pPr>
            <a:r>
              <a:rPr lang="en-GB" dirty="0"/>
              <a:t>Identify one key researcher from this area – and why they are famous. </a:t>
            </a:r>
          </a:p>
          <a:p>
            <a:endParaRPr lang="en-GB" dirty="0"/>
          </a:p>
          <a:p>
            <a:r>
              <a:rPr lang="en-GB" b="1" dirty="0"/>
              <a:t>Approaches:</a:t>
            </a:r>
          </a:p>
          <a:p>
            <a:pPr marL="285750" indent="-285750">
              <a:buFont typeface="Arial" panose="020B0604020202020204" pitchFamily="34" charset="0"/>
              <a:buChar char="•"/>
            </a:pPr>
            <a:r>
              <a:rPr lang="en-GB" dirty="0"/>
              <a:t>The Behaviourist Approach</a:t>
            </a:r>
          </a:p>
          <a:p>
            <a:pPr marL="285750" indent="-285750">
              <a:buFont typeface="Arial" panose="020B0604020202020204" pitchFamily="34" charset="0"/>
              <a:buChar char="•"/>
            </a:pPr>
            <a:r>
              <a:rPr lang="en-GB" dirty="0"/>
              <a:t>The Social Learning Theory Approach</a:t>
            </a:r>
          </a:p>
          <a:p>
            <a:pPr marL="285750" indent="-285750">
              <a:buFont typeface="Arial" panose="020B0604020202020204" pitchFamily="34" charset="0"/>
              <a:buChar char="•"/>
            </a:pPr>
            <a:r>
              <a:rPr lang="en-GB" dirty="0"/>
              <a:t>The Cognitive Approach</a:t>
            </a:r>
          </a:p>
          <a:p>
            <a:pPr marL="285750" indent="-285750">
              <a:buFont typeface="Arial" panose="020B0604020202020204" pitchFamily="34" charset="0"/>
              <a:buChar char="•"/>
            </a:pPr>
            <a:r>
              <a:rPr lang="en-GB" dirty="0"/>
              <a:t>The Biological Approach</a:t>
            </a:r>
          </a:p>
          <a:p>
            <a:endParaRPr lang="en-GB" b="1" dirty="0"/>
          </a:p>
          <a:p>
            <a:r>
              <a:rPr lang="en-GB" b="1" dirty="0"/>
              <a:t>Optional extension:  </a:t>
            </a:r>
            <a:r>
              <a:rPr lang="en-GB" dirty="0"/>
              <a:t>Conduct the same research with the Psychodynamic Approach &amp; Humanistic Approach</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6" name="Rounded Rectangle 5"/>
          <p:cNvSpPr/>
          <p:nvPr/>
        </p:nvSpPr>
        <p:spPr>
          <a:xfrm>
            <a:off x="292502" y="71500"/>
            <a:ext cx="6304850" cy="864096"/>
          </a:xfrm>
          <a:prstGeom prst="roundRect">
            <a:avLst>
              <a:gd name="adj" fmla="val 49048"/>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TASK- Approaches Research</a:t>
            </a:r>
          </a:p>
        </p:txBody>
      </p:sp>
      <p:pic>
        <p:nvPicPr>
          <p:cNvPr id="1028" name="Picture 4" descr="Social Learning - Bobo Doll Experiment - Tutorialspoint">
            <a:extLst>
              <a:ext uri="{FF2B5EF4-FFF2-40B4-BE49-F238E27FC236}">
                <a16:creationId xmlns:a16="http://schemas.microsoft.com/office/drawing/2014/main" id="{04FCC764-9612-4716-9516-578AD1DF66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6831" y="7599774"/>
            <a:ext cx="1027793" cy="102779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umanistic Approach">
            <a:extLst>
              <a:ext uri="{FF2B5EF4-FFF2-40B4-BE49-F238E27FC236}">
                <a16:creationId xmlns:a16="http://schemas.microsoft.com/office/drawing/2014/main" id="{C559A9D4-FEC3-40C1-A3A1-66A71D9F468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21568" y="7444402"/>
            <a:ext cx="1911688" cy="12518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60489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33873" y="0"/>
            <a:ext cx="6891874" cy="2771800"/>
            <a:chOff x="-2978" y="0"/>
            <a:chExt cx="9144001" cy="3079750"/>
          </a:xfrm>
        </p:grpSpPr>
        <p:pic>
          <p:nvPicPr>
            <p:cNvPr id="8" name="Picture 7"/>
            <p:cNvPicPr>
              <a:picLocks noChangeAspect="1"/>
            </p:cNvPicPr>
            <p:nvPr userDrawn="1"/>
          </p:nvPicPr>
          <p:blipFill>
            <a:blip r:embed="rId2"/>
            <a:stretch>
              <a:fillRect/>
            </a:stretch>
          </p:blipFill>
          <p:spPr>
            <a:xfrm>
              <a:off x="-2978" y="0"/>
              <a:ext cx="4106333" cy="3079750"/>
            </a:xfrm>
            <a:prstGeom prst="rect">
              <a:avLst/>
            </a:prstGeom>
          </p:spPr>
        </p:pic>
        <p:pic>
          <p:nvPicPr>
            <p:cNvPr id="9" name="Picture 8"/>
            <p:cNvPicPr>
              <a:picLocks noChangeAspect="1"/>
            </p:cNvPicPr>
            <p:nvPr userDrawn="1"/>
          </p:nvPicPr>
          <p:blipFill>
            <a:blip r:embed="rId2"/>
            <a:stretch>
              <a:fillRect/>
            </a:stretch>
          </p:blipFill>
          <p:spPr>
            <a:xfrm>
              <a:off x="4087480" y="0"/>
              <a:ext cx="4106333" cy="3079750"/>
            </a:xfrm>
            <a:prstGeom prst="rect">
              <a:avLst/>
            </a:prstGeom>
          </p:spPr>
        </p:pic>
        <p:pic>
          <p:nvPicPr>
            <p:cNvPr id="10" name="Picture 9"/>
            <p:cNvPicPr>
              <a:picLocks noChangeAspect="1"/>
            </p:cNvPicPr>
            <p:nvPr userDrawn="1"/>
          </p:nvPicPr>
          <p:blipFill rotWithShape="1">
            <a:blip r:embed="rId2"/>
            <a:srcRect r="76546"/>
            <a:stretch/>
          </p:blipFill>
          <p:spPr>
            <a:xfrm>
              <a:off x="8177939" y="0"/>
              <a:ext cx="963084" cy="3079750"/>
            </a:xfrm>
            <a:prstGeom prst="rect">
              <a:avLst/>
            </a:prstGeom>
          </p:spPr>
        </p:pic>
      </p:grpSp>
      <p:sp>
        <p:nvSpPr>
          <p:cNvPr id="5" name="Rounded Rectangle 4"/>
          <p:cNvSpPr/>
          <p:nvPr/>
        </p:nvSpPr>
        <p:spPr>
          <a:xfrm>
            <a:off x="292502" y="683568"/>
            <a:ext cx="6304850" cy="828092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endParaRPr lang="en-GB" sz="1400" dirty="0"/>
          </a:p>
        </p:txBody>
      </p:sp>
      <p:sp>
        <p:nvSpPr>
          <p:cNvPr id="6" name="Rounded Rectangle 5"/>
          <p:cNvSpPr/>
          <p:nvPr/>
        </p:nvSpPr>
        <p:spPr>
          <a:xfrm>
            <a:off x="292502" y="60244"/>
            <a:ext cx="6304850" cy="864096"/>
          </a:xfrm>
          <a:prstGeom prst="roundRect">
            <a:avLst>
              <a:gd name="adj" fmla="val 49048"/>
            </a:avLst>
          </a:prstGeom>
          <a:solidFill>
            <a:schemeClr val="tx1">
              <a:lumMod val="65000"/>
              <a:lumOff val="3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Essential Resources </a:t>
            </a:r>
          </a:p>
        </p:txBody>
      </p:sp>
      <p:sp>
        <p:nvSpPr>
          <p:cNvPr id="2" name="TextBox 1"/>
          <p:cNvSpPr txBox="1"/>
          <p:nvPr/>
        </p:nvSpPr>
        <p:spPr>
          <a:xfrm>
            <a:off x="764704" y="1187624"/>
            <a:ext cx="5379380" cy="4832092"/>
          </a:xfrm>
          <a:prstGeom prst="rect">
            <a:avLst/>
          </a:prstGeom>
          <a:noFill/>
        </p:spPr>
        <p:txBody>
          <a:bodyPr wrap="square" rtlCol="0">
            <a:spAutoFit/>
          </a:bodyPr>
          <a:lstStyle/>
          <a:p>
            <a:r>
              <a:rPr lang="en-GB" sz="2800" b="1" dirty="0">
                <a:latin typeface="+mj-lt"/>
              </a:rPr>
              <a:t>Textbooks</a:t>
            </a:r>
          </a:p>
          <a:p>
            <a:endParaRPr lang="en-GB" sz="2800" b="1" dirty="0">
              <a:latin typeface="+mj-lt"/>
            </a:endParaRPr>
          </a:p>
          <a:p>
            <a:endParaRPr lang="en-GB" sz="2800" b="1" dirty="0">
              <a:latin typeface="+mj-lt"/>
            </a:endParaRPr>
          </a:p>
          <a:p>
            <a:r>
              <a:rPr lang="en-GB" sz="2800" b="1" dirty="0">
                <a:latin typeface="+mj-lt"/>
              </a:rPr>
              <a:t> </a:t>
            </a:r>
          </a:p>
          <a:p>
            <a:endParaRPr lang="en-GB" sz="1400" dirty="0">
              <a:latin typeface="+mj-lt"/>
            </a:endParaRPr>
          </a:p>
          <a:p>
            <a:endParaRPr lang="en-GB" sz="1400" dirty="0">
              <a:latin typeface="+mj-lt"/>
            </a:endParaRPr>
          </a:p>
          <a:p>
            <a:endParaRPr lang="en-GB" sz="1400" b="1" dirty="0">
              <a:latin typeface="+mj-lt"/>
            </a:endParaRPr>
          </a:p>
          <a:p>
            <a:endParaRPr lang="en-GB" sz="1400" b="1" dirty="0">
              <a:latin typeface="+mj-lt"/>
            </a:endParaRPr>
          </a:p>
          <a:p>
            <a:endParaRPr lang="en-GB" sz="1400" b="1" dirty="0">
              <a:latin typeface="+mj-lt"/>
            </a:endParaRPr>
          </a:p>
          <a:p>
            <a:endParaRPr lang="en-GB" sz="1400" b="1" dirty="0">
              <a:latin typeface="+mj-lt"/>
            </a:endParaRPr>
          </a:p>
          <a:p>
            <a:endParaRPr lang="en-GB" sz="1400" b="1" dirty="0">
              <a:latin typeface="+mj-lt"/>
            </a:endParaRPr>
          </a:p>
          <a:p>
            <a:endParaRPr lang="en-GB" sz="1400" b="1" dirty="0">
              <a:latin typeface="+mj-lt"/>
            </a:endParaRPr>
          </a:p>
          <a:p>
            <a:endParaRPr lang="en-GB" sz="1400" b="1" dirty="0">
              <a:latin typeface="+mj-lt"/>
            </a:endParaRPr>
          </a:p>
          <a:p>
            <a:endParaRPr lang="en-GB" sz="1400" b="1" dirty="0">
              <a:latin typeface="+mj-lt"/>
            </a:endParaRPr>
          </a:p>
          <a:p>
            <a:endParaRPr lang="en-GB" sz="1400" b="1" dirty="0">
              <a:latin typeface="+mj-lt"/>
            </a:endParaRPr>
          </a:p>
          <a:p>
            <a:endParaRPr lang="en-GB" sz="1400" b="1" dirty="0">
              <a:latin typeface="+mj-lt"/>
            </a:endParaRPr>
          </a:p>
          <a:p>
            <a:endParaRPr lang="en-GB" sz="1400" b="1" dirty="0">
              <a:latin typeface="+mj-lt"/>
            </a:endParaRPr>
          </a:p>
          <a:p>
            <a:endParaRPr lang="en-GB" sz="1400" b="1" dirty="0">
              <a:latin typeface="+mj-lt"/>
            </a:endParaRPr>
          </a:p>
        </p:txBody>
      </p:sp>
      <p:sp>
        <p:nvSpPr>
          <p:cNvPr id="11" name="TextBox 10"/>
          <p:cNvSpPr txBox="1"/>
          <p:nvPr/>
        </p:nvSpPr>
        <p:spPr>
          <a:xfrm>
            <a:off x="909734" y="4050218"/>
            <a:ext cx="5400600" cy="338554"/>
          </a:xfrm>
          <a:prstGeom prst="rect">
            <a:avLst/>
          </a:prstGeom>
          <a:noFill/>
        </p:spPr>
        <p:txBody>
          <a:bodyPr wrap="square" rtlCol="0">
            <a:spAutoFit/>
          </a:bodyPr>
          <a:lstStyle/>
          <a:p>
            <a:r>
              <a:rPr lang="en-GB" sz="1600" b="1" i="1" dirty="0"/>
              <a:t>P.S. Don’t forget to read the pages on exam skills at the back! </a:t>
            </a:r>
          </a:p>
        </p:txBody>
      </p:sp>
      <p:sp>
        <p:nvSpPr>
          <p:cNvPr id="14" name="TextBox 13">
            <a:extLst>
              <a:ext uri="{FF2B5EF4-FFF2-40B4-BE49-F238E27FC236}">
                <a16:creationId xmlns:a16="http://schemas.microsoft.com/office/drawing/2014/main" id="{6B8ABF07-B3FD-4FB0-AAAA-E08192A0AEB8}"/>
              </a:ext>
            </a:extLst>
          </p:cNvPr>
          <p:cNvSpPr txBox="1"/>
          <p:nvPr/>
        </p:nvSpPr>
        <p:spPr>
          <a:xfrm>
            <a:off x="728700" y="6780023"/>
            <a:ext cx="5762668" cy="2646878"/>
          </a:xfrm>
          <a:prstGeom prst="rect">
            <a:avLst/>
          </a:prstGeom>
          <a:noFill/>
        </p:spPr>
        <p:txBody>
          <a:bodyPr wrap="square" rtlCol="0">
            <a:spAutoFit/>
          </a:bodyPr>
          <a:lstStyle/>
          <a:p>
            <a:r>
              <a:rPr lang="en-GB" sz="1600" b="1" dirty="0"/>
              <a:t>Useful websites:</a:t>
            </a:r>
          </a:p>
          <a:p>
            <a:r>
              <a:rPr lang="en-GB" sz="1600" dirty="0">
                <a:hlinkClick r:id="rId3"/>
              </a:rPr>
              <a:t>https://www.psychologytoday.com/gb</a:t>
            </a:r>
            <a:endParaRPr lang="en-GB" sz="1600" dirty="0"/>
          </a:p>
          <a:p>
            <a:r>
              <a:rPr lang="en-GB" sz="1600" dirty="0">
                <a:hlinkClick r:id="rId4"/>
              </a:rPr>
              <a:t>https://www.simplypsychology.org/</a:t>
            </a:r>
            <a:endParaRPr lang="en-GB" sz="1600" dirty="0"/>
          </a:p>
          <a:p>
            <a:r>
              <a:rPr lang="en-GB" sz="1600" dirty="0">
                <a:hlinkClick r:id="rId5"/>
              </a:rPr>
              <a:t>https://www.tutor2u.net/psychology/collections</a:t>
            </a:r>
            <a:endParaRPr lang="en-GB" sz="1600" dirty="0"/>
          </a:p>
          <a:p>
            <a:r>
              <a:rPr lang="en-GB" sz="1600" b="1" u="sng" dirty="0"/>
              <a:t>Videos</a:t>
            </a:r>
            <a:endParaRPr lang="en-GB" sz="1600" dirty="0"/>
          </a:p>
          <a:p>
            <a:r>
              <a:rPr lang="en-GB" sz="1600" dirty="0"/>
              <a:t>Type psychology into YouTube and take your pick. There are TED Talks, Crash Course videos and so much more. </a:t>
            </a:r>
          </a:p>
          <a:p>
            <a:r>
              <a:rPr lang="en-GB" sz="1600" dirty="0">
                <a:hlinkClick r:id="rId6"/>
              </a:rPr>
              <a:t>https://www.youtube.com/@PsychBoost</a:t>
            </a:r>
            <a:endParaRPr lang="en-GB" sz="1600" dirty="0"/>
          </a:p>
          <a:p>
            <a:endParaRPr lang="en-GB" dirty="0"/>
          </a:p>
          <a:p>
            <a:endParaRPr lang="en-GB" dirty="0"/>
          </a:p>
        </p:txBody>
      </p:sp>
      <p:pic>
        <p:nvPicPr>
          <p:cNvPr id="16" name="Picture 15">
            <a:extLst>
              <a:ext uri="{FF2B5EF4-FFF2-40B4-BE49-F238E27FC236}">
                <a16:creationId xmlns:a16="http://schemas.microsoft.com/office/drawing/2014/main" id="{F4D3DA03-3C8E-448E-BE46-5E94D855281D}"/>
              </a:ext>
            </a:extLst>
          </p:cNvPr>
          <p:cNvPicPr>
            <a:picLocks noChangeAspect="1"/>
          </p:cNvPicPr>
          <p:nvPr/>
        </p:nvPicPr>
        <p:blipFill rotWithShape="1">
          <a:blip r:embed="rId7"/>
          <a:srcRect l="1489" t="33502" r="81500" b="28148"/>
          <a:stretch/>
        </p:blipFill>
        <p:spPr>
          <a:xfrm>
            <a:off x="713916" y="1836171"/>
            <a:ext cx="1831745" cy="2322816"/>
          </a:xfrm>
          <a:prstGeom prst="rect">
            <a:avLst/>
          </a:prstGeom>
        </p:spPr>
      </p:pic>
      <p:pic>
        <p:nvPicPr>
          <p:cNvPr id="18" name="Picture 17">
            <a:extLst>
              <a:ext uri="{FF2B5EF4-FFF2-40B4-BE49-F238E27FC236}">
                <a16:creationId xmlns:a16="http://schemas.microsoft.com/office/drawing/2014/main" id="{A75363DD-355A-48A5-97D5-990B1D1F5E87}"/>
              </a:ext>
            </a:extLst>
          </p:cNvPr>
          <p:cNvPicPr>
            <a:picLocks noChangeAspect="1"/>
          </p:cNvPicPr>
          <p:nvPr/>
        </p:nvPicPr>
        <p:blipFill rotWithShape="1">
          <a:blip r:embed="rId8"/>
          <a:srcRect l="22171" t="19492" r="49103" b="9901"/>
          <a:stretch/>
        </p:blipFill>
        <p:spPr>
          <a:xfrm>
            <a:off x="1119672" y="4697529"/>
            <a:ext cx="1452885" cy="2008833"/>
          </a:xfrm>
          <a:prstGeom prst="rect">
            <a:avLst/>
          </a:prstGeom>
        </p:spPr>
      </p:pic>
      <p:sp>
        <p:nvSpPr>
          <p:cNvPr id="19" name="TextBox 18">
            <a:extLst>
              <a:ext uri="{FF2B5EF4-FFF2-40B4-BE49-F238E27FC236}">
                <a16:creationId xmlns:a16="http://schemas.microsoft.com/office/drawing/2014/main" id="{0A219836-B09B-4ACF-93A8-C4B249E175D9}"/>
              </a:ext>
            </a:extLst>
          </p:cNvPr>
          <p:cNvSpPr txBox="1"/>
          <p:nvPr/>
        </p:nvSpPr>
        <p:spPr>
          <a:xfrm>
            <a:off x="3163008" y="1836171"/>
            <a:ext cx="2515843" cy="2031325"/>
          </a:xfrm>
          <a:prstGeom prst="rect">
            <a:avLst/>
          </a:prstGeom>
          <a:noFill/>
        </p:spPr>
        <p:txBody>
          <a:bodyPr wrap="square" rtlCol="0">
            <a:spAutoFit/>
          </a:bodyPr>
          <a:lstStyle/>
          <a:p>
            <a:r>
              <a:rPr lang="en-GB" dirty="0"/>
              <a:t>The AQA A level Psychology book is an essential resource. You will need the</a:t>
            </a:r>
            <a:r>
              <a:rPr lang="en-GB" b="1" dirty="0"/>
              <a:t> third edition </a:t>
            </a:r>
            <a:r>
              <a:rPr lang="en-GB" dirty="0"/>
              <a:t>to reflect the new specification changes</a:t>
            </a:r>
          </a:p>
        </p:txBody>
      </p:sp>
      <p:sp>
        <p:nvSpPr>
          <p:cNvPr id="20" name="TextBox 19">
            <a:extLst>
              <a:ext uri="{FF2B5EF4-FFF2-40B4-BE49-F238E27FC236}">
                <a16:creationId xmlns:a16="http://schemas.microsoft.com/office/drawing/2014/main" id="{84383136-B7B9-473E-BCA8-C2C2B29D615D}"/>
              </a:ext>
            </a:extLst>
          </p:cNvPr>
          <p:cNvSpPr txBox="1"/>
          <p:nvPr/>
        </p:nvSpPr>
        <p:spPr>
          <a:xfrm>
            <a:off x="3008755" y="4593074"/>
            <a:ext cx="2761390" cy="2308324"/>
          </a:xfrm>
          <a:prstGeom prst="rect">
            <a:avLst/>
          </a:prstGeom>
          <a:noFill/>
        </p:spPr>
        <p:txBody>
          <a:bodyPr wrap="square" rtlCol="0">
            <a:spAutoFit/>
          </a:bodyPr>
          <a:lstStyle/>
          <a:p>
            <a:r>
              <a:rPr lang="en-GB" dirty="0"/>
              <a:t>An alternative book you can use is the Complete Companion. This is not endorsed by AQA but is in line with the specification. Ensure you get the </a:t>
            </a:r>
            <a:r>
              <a:rPr lang="en-GB" b="1" dirty="0"/>
              <a:t>sixth edition </a:t>
            </a:r>
            <a:r>
              <a:rPr lang="en-GB" dirty="0"/>
              <a:t>to reflect the new specification.</a:t>
            </a:r>
          </a:p>
        </p:txBody>
      </p:sp>
    </p:spTree>
    <p:extLst>
      <p:ext uri="{BB962C8B-B14F-4D97-AF65-F5344CB8AC3E}">
        <p14:creationId xmlns:p14="http://schemas.microsoft.com/office/powerpoint/2010/main" val="2018947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33873" y="0"/>
            <a:ext cx="6891874" cy="2771800"/>
            <a:chOff x="-2978" y="0"/>
            <a:chExt cx="9144001" cy="3079750"/>
          </a:xfrm>
        </p:grpSpPr>
        <p:pic>
          <p:nvPicPr>
            <p:cNvPr id="8" name="Picture 7"/>
            <p:cNvPicPr>
              <a:picLocks noChangeAspect="1"/>
            </p:cNvPicPr>
            <p:nvPr userDrawn="1"/>
          </p:nvPicPr>
          <p:blipFill>
            <a:blip r:embed="rId2"/>
            <a:stretch>
              <a:fillRect/>
            </a:stretch>
          </p:blipFill>
          <p:spPr>
            <a:xfrm>
              <a:off x="-2978" y="0"/>
              <a:ext cx="4106333" cy="3079750"/>
            </a:xfrm>
            <a:prstGeom prst="rect">
              <a:avLst/>
            </a:prstGeom>
          </p:spPr>
        </p:pic>
        <p:pic>
          <p:nvPicPr>
            <p:cNvPr id="9" name="Picture 8"/>
            <p:cNvPicPr>
              <a:picLocks noChangeAspect="1"/>
            </p:cNvPicPr>
            <p:nvPr userDrawn="1"/>
          </p:nvPicPr>
          <p:blipFill>
            <a:blip r:embed="rId2"/>
            <a:stretch>
              <a:fillRect/>
            </a:stretch>
          </p:blipFill>
          <p:spPr>
            <a:xfrm>
              <a:off x="4087480" y="0"/>
              <a:ext cx="4106333" cy="3079750"/>
            </a:xfrm>
            <a:prstGeom prst="rect">
              <a:avLst/>
            </a:prstGeom>
          </p:spPr>
        </p:pic>
        <p:pic>
          <p:nvPicPr>
            <p:cNvPr id="10" name="Picture 9"/>
            <p:cNvPicPr>
              <a:picLocks noChangeAspect="1"/>
            </p:cNvPicPr>
            <p:nvPr userDrawn="1"/>
          </p:nvPicPr>
          <p:blipFill rotWithShape="1">
            <a:blip r:embed="rId2"/>
            <a:srcRect r="76546"/>
            <a:stretch/>
          </p:blipFill>
          <p:spPr>
            <a:xfrm>
              <a:off x="8177939" y="0"/>
              <a:ext cx="963084" cy="3079750"/>
            </a:xfrm>
            <a:prstGeom prst="rect">
              <a:avLst/>
            </a:prstGeom>
          </p:spPr>
        </p:pic>
      </p:grpSp>
      <p:sp>
        <p:nvSpPr>
          <p:cNvPr id="5" name="Rounded Rectangle 4"/>
          <p:cNvSpPr/>
          <p:nvPr/>
        </p:nvSpPr>
        <p:spPr>
          <a:xfrm>
            <a:off x="188640" y="755576"/>
            <a:ext cx="6408712" cy="8280920"/>
          </a:xfrm>
          <a:prstGeom prst="roundRect">
            <a:avLst/>
          </a:prstGeom>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spcAft>
                <a:spcPts val="0"/>
              </a:spcAft>
            </a:pPr>
            <a:r>
              <a:rPr lang="en-GB" sz="1400" dirty="0">
                <a:ea typeface="Times New Roman"/>
              </a:rPr>
              <a:t>1. Start your course with an organised Psychology  folder and keep it this way. You will be surprised just how important this organisation is. A level is as much about organisation as they are about hard work.</a:t>
            </a:r>
          </a:p>
          <a:p>
            <a:pPr>
              <a:spcAft>
                <a:spcPts val="0"/>
              </a:spcAft>
            </a:pPr>
            <a:endParaRPr lang="en-GB" sz="1400" dirty="0">
              <a:ea typeface="Times New Roman"/>
            </a:endParaRPr>
          </a:p>
          <a:p>
            <a:pPr>
              <a:spcAft>
                <a:spcPts val="0"/>
              </a:spcAft>
            </a:pPr>
            <a:r>
              <a:rPr lang="en-GB" sz="1400" dirty="0">
                <a:ea typeface="Times New Roman"/>
              </a:rPr>
              <a:t>2. Produce a vocabulary book and always update this at the end of each week. Ask your teacher for definitions if you are not clear.</a:t>
            </a:r>
          </a:p>
          <a:p>
            <a:pPr>
              <a:spcAft>
                <a:spcPts val="0"/>
              </a:spcAft>
            </a:pPr>
            <a:endParaRPr lang="en-GB" sz="1400" dirty="0">
              <a:ea typeface="Times New Roman"/>
            </a:endParaRPr>
          </a:p>
          <a:p>
            <a:pPr>
              <a:spcAft>
                <a:spcPts val="0"/>
              </a:spcAft>
            </a:pPr>
            <a:r>
              <a:rPr lang="en-GB" sz="1400" dirty="0">
                <a:ea typeface="Times New Roman"/>
              </a:rPr>
              <a:t>3. Do not just collect key words. Use them in homework and in class to make sure you understand them and can use them in the right context.</a:t>
            </a:r>
          </a:p>
          <a:p>
            <a:pPr>
              <a:spcAft>
                <a:spcPts val="0"/>
              </a:spcAft>
            </a:pPr>
            <a:endParaRPr lang="en-GB" sz="1400" dirty="0">
              <a:ea typeface="Times New Roman"/>
            </a:endParaRPr>
          </a:p>
          <a:p>
            <a:pPr>
              <a:spcAft>
                <a:spcPts val="0"/>
              </a:spcAft>
            </a:pPr>
            <a:r>
              <a:rPr lang="en-GB" sz="1400" dirty="0">
                <a:ea typeface="Times New Roman"/>
              </a:rPr>
              <a:t>4. Make flash cards for key concepts, perspectives and research, keep them in your folder.</a:t>
            </a:r>
          </a:p>
          <a:p>
            <a:pPr>
              <a:spcAft>
                <a:spcPts val="0"/>
              </a:spcAft>
            </a:pPr>
            <a:endParaRPr lang="en-GB" sz="1400" dirty="0">
              <a:ea typeface="Times New Roman"/>
            </a:endParaRPr>
          </a:p>
          <a:p>
            <a:pPr>
              <a:spcAft>
                <a:spcPts val="0"/>
              </a:spcAft>
            </a:pPr>
            <a:r>
              <a:rPr lang="en-GB" sz="1400" dirty="0">
                <a:ea typeface="Times New Roman"/>
              </a:rPr>
              <a:t>5. At the end of each topic spend some time making revision notes. This requires good discipline and organisation, but it will pay dividends when the course ends and you approach the final exams.</a:t>
            </a:r>
          </a:p>
          <a:p>
            <a:pPr>
              <a:spcAft>
                <a:spcPts val="0"/>
              </a:spcAft>
            </a:pPr>
            <a:endParaRPr lang="en-GB" sz="1400" dirty="0">
              <a:ea typeface="Times New Roman"/>
            </a:endParaRPr>
          </a:p>
          <a:p>
            <a:pPr>
              <a:spcAft>
                <a:spcPts val="0"/>
              </a:spcAft>
            </a:pPr>
            <a:r>
              <a:rPr lang="en-GB" sz="1400" dirty="0">
                <a:ea typeface="Times New Roman"/>
              </a:rPr>
              <a:t>6. List evaluation points for each topic you study. Put these onto revision cards and learn them when you have completed the topic.</a:t>
            </a:r>
          </a:p>
          <a:p>
            <a:pPr>
              <a:spcAft>
                <a:spcPts val="0"/>
              </a:spcAft>
            </a:pPr>
            <a:endParaRPr lang="en-GB" sz="1400" dirty="0">
              <a:ea typeface="Times New Roman"/>
            </a:endParaRPr>
          </a:p>
          <a:p>
            <a:pPr>
              <a:spcAft>
                <a:spcPts val="0"/>
              </a:spcAft>
            </a:pPr>
            <a:r>
              <a:rPr lang="en-GB" sz="1400" dirty="0">
                <a:ea typeface="Times New Roman"/>
              </a:rPr>
              <a:t>7. Put all your named examples for each topic onto separate revision cards. You should include what sociologists did, what they said and which perspective they follow.</a:t>
            </a:r>
          </a:p>
          <a:p>
            <a:pPr>
              <a:spcAft>
                <a:spcPts val="0"/>
              </a:spcAft>
            </a:pPr>
            <a:endParaRPr lang="en-GB" sz="1400" dirty="0">
              <a:ea typeface="Times New Roman"/>
            </a:endParaRPr>
          </a:p>
          <a:p>
            <a:pPr>
              <a:spcAft>
                <a:spcPts val="0"/>
              </a:spcAft>
            </a:pPr>
            <a:r>
              <a:rPr lang="en-GB" sz="1400" dirty="0">
                <a:ea typeface="Times New Roman"/>
              </a:rPr>
              <a:t>8. For every theory you cover you should:</a:t>
            </a:r>
          </a:p>
          <a:p>
            <a:pPr defTabSz="263525">
              <a:spcAft>
                <a:spcPts val="0"/>
              </a:spcAft>
            </a:pPr>
            <a:r>
              <a:rPr lang="en-GB" sz="1400" dirty="0">
                <a:ea typeface="Times New Roman"/>
              </a:rPr>
              <a:t>•	Make 10 bullet point statements about the perspective</a:t>
            </a:r>
          </a:p>
          <a:p>
            <a:pPr defTabSz="263525">
              <a:spcAft>
                <a:spcPts val="0"/>
              </a:spcAft>
            </a:pPr>
            <a:r>
              <a:rPr lang="en-GB" sz="1400" dirty="0">
                <a:ea typeface="Times New Roman"/>
              </a:rPr>
              <a:t>•	Identify 10 key concepts the perspective would use</a:t>
            </a:r>
          </a:p>
          <a:p>
            <a:pPr defTabSz="263525">
              <a:spcAft>
                <a:spcPts val="0"/>
              </a:spcAft>
            </a:pPr>
            <a:r>
              <a:rPr lang="en-GB" sz="1400" dirty="0">
                <a:ea typeface="Times New Roman"/>
              </a:rPr>
              <a:t>•	Name 3 studies related to the perspective?</a:t>
            </a:r>
          </a:p>
          <a:p>
            <a:pPr defTabSz="263525">
              <a:spcAft>
                <a:spcPts val="0"/>
              </a:spcAft>
            </a:pPr>
            <a:r>
              <a:rPr lang="en-GB" sz="1400" dirty="0">
                <a:ea typeface="Times New Roman"/>
              </a:rPr>
              <a:t>•	Outline 3 criticisms of the perspective?</a:t>
            </a:r>
          </a:p>
          <a:p>
            <a:pPr defTabSz="263525">
              <a:spcAft>
                <a:spcPts val="0"/>
              </a:spcAft>
            </a:pPr>
            <a:r>
              <a:rPr lang="en-GB" sz="1400" dirty="0">
                <a:ea typeface="Times New Roman"/>
              </a:rPr>
              <a:t>•	Be able to compare and contrast with other perspectives</a:t>
            </a:r>
          </a:p>
          <a:p>
            <a:pPr>
              <a:spcAft>
                <a:spcPts val="0"/>
              </a:spcAft>
            </a:pPr>
            <a:endParaRPr lang="en-GB" sz="1400" dirty="0">
              <a:ea typeface="Times New Roman"/>
            </a:endParaRPr>
          </a:p>
          <a:p>
            <a:pPr>
              <a:spcAft>
                <a:spcPts val="0"/>
              </a:spcAft>
            </a:pPr>
            <a:r>
              <a:rPr lang="en-GB" sz="1400" dirty="0">
                <a:ea typeface="Times New Roman"/>
              </a:rPr>
              <a:t>9. For each study try and remember the theory it’s related to and the method used.</a:t>
            </a:r>
          </a:p>
          <a:p>
            <a:pPr>
              <a:spcAft>
                <a:spcPts val="0"/>
              </a:spcAft>
            </a:pPr>
            <a:endParaRPr lang="en-GB" sz="1400" dirty="0">
              <a:ea typeface="Times New Roman"/>
            </a:endParaRPr>
          </a:p>
          <a:p>
            <a:pPr>
              <a:spcAft>
                <a:spcPts val="0"/>
              </a:spcAft>
            </a:pPr>
            <a:r>
              <a:rPr lang="en-GB" sz="1400" dirty="0">
                <a:ea typeface="Times New Roman"/>
              </a:rPr>
              <a:t>10. Be able to evaluate theories by comparing and contrasting with other (often opposing</a:t>
            </a:r>
            <a:r>
              <a:rPr lang="en-GB" sz="1400">
                <a:ea typeface="Times New Roman"/>
              </a:rPr>
              <a:t>) theories. </a:t>
            </a:r>
            <a:endParaRPr lang="en-GB" sz="1400" dirty="0">
              <a:ea typeface="Times New Roman"/>
            </a:endParaRPr>
          </a:p>
        </p:txBody>
      </p:sp>
      <p:sp>
        <p:nvSpPr>
          <p:cNvPr id="6" name="Rounded Rectangle 5"/>
          <p:cNvSpPr/>
          <p:nvPr/>
        </p:nvSpPr>
        <p:spPr>
          <a:xfrm>
            <a:off x="292502" y="60244"/>
            <a:ext cx="6304850" cy="983364"/>
          </a:xfrm>
          <a:prstGeom prst="roundRect">
            <a:avLst>
              <a:gd name="adj" fmla="val 49048"/>
            </a:avLst>
          </a:prstGeom>
          <a:solidFill>
            <a:schemeClr val="tx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10 Golden Rules</a:t>
            </a:r>
          </a:p>
          <a:p>
            <a:pPr algn="ctr"/>
            <a:r>
              <a:rPr lang="en-GB" sz="3200" dirty="0"/>
              <a:t>How to improve my grade.</a:t>
            </a:r>
          </a:p>
        </p:txBody>
      </p:sp>
      <p:sp>
        <p:nvSpPr>
          <p:cNvPr id="2" name="Rectangle 1"/>
          <p:cNvSpPr/>
          <p:nvPr/>
        </p:nvSpPr>
        <p:spPr>
          <a:xfrm rot="1170827">
            <a:off x="5284141" y="6216199"/>
            <a:ext cx="949299"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a:t>
            </a:r>
          </a:p>
        </p:txBody>
      </p:sp>
    </p:spTree>
    <p:extLst>
      <p:ext uri="{BB962C8B-B14F-4D97-AF65-F5344CB8AC3E}">
        <p14:creationId xmlns:p14="http://schemas.microsoft.com/office/powerpoint/2010/main" val="36207075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33873" y="0"/>
            <a:ext cx="6891874" cy="2771800"/>
            <a:chOff x="-2978" y="0"/>
            <a:chExt cx="9144001" cy="3079750"/>
          </a:xfrm>
        </p:grpSpPr>
        <p:pic>
          <p:nvPicPr>
            <p:cNvPr id="9" name="Picture 8"/>
            <p:cNvPicPr>
              <a:picLocks noChangeAspect="1"/>
            </p:cNvPicPr>
            <p:nvPr userDrawn="1"/>
          </p:nvPicPr>
          <p:blipFill>
            <a:blip r:embed="rId2"/>
            <a:stretch>
              <a:fillRect/>
            </a:stretch>
          </p:blipFill>
          <p:spPr>
            <a:xfrm>
              <a:off x="-2978" y="0"/>
              <a:ext cx="4106333" cy="3079750"/>
            </a:xfrm>
            <a:prstGeom prst="rect">
              <a:avLst/>
            </a:prstGeom>
          </p:spPr>
        </p:pic>
        <p:pic>
          <p:nvPicPr>
            <p:cNvPr id="10" name="Picture 9"/>
            <p:cNvPicPr>
              <a:picLocks noChangeAspect="1"/>
            </p:cNvPicPr>
            <p:nvPr userDrawn="1"/>
          </p:nvPicPr>
          <p:blipFill>
            <a:blip r:embed="rId2"/>
            <a:stretch>
              <a:fillRect/>
            </a:stretch>
          </p:blipFill>
          <p:spPr>
            <a:xfrm>
              <a:off x="4087480" y="0"/>
              <a:ext cx="4106333" cy="3079750"/>
            </a:xfrm>
            <a:prstGeom prst="rect">
              <a:avLst/>
            </a:prstGeom>
          </p:spPr>
        </p:pic>
        <p:pic>
          <p:nvPicPr>
            <p:cNvPr id="11" name="Picture 10"/>
            <p:cNvPicPr>
              <a:picLocks noChangeAspect="1"/>
            </p:cNvPicPr>
            <p:nvPr userDrawn="1"/>
          </p:nvPicPr>
          <p:blipFill rotWithShape="1">
            <a:blip r:embed="rId2"/>
            <a:srcRect r="76546"/>
            <a:stretch/>
          </p:blipFill>
          <p:spPr>
            <a:xfrm>
              <a:off x="8177939" y="0"/>
              <a:ext cx="963084" cy="3079750"/>
            </a:xfrm>
            <a:prstGeom prst="rect">
              <a:avLst/>
            </a:prstGeom>
          </p:spPr>
        </p:pic>
      </p:grpSp>
      <p:sp>
        <p:nvSpPr>
          <p:cNvPr id="5" name="Rounded Rectangle 4"/>
          <p:cNvSpPr/>
          <p:nvPr/>
        </p:nvSpPr>
        <p:spPr>
          <a:xfrm>
            <a:off x="343966" y="42028"/>
            <a:ext cx="6160834" cy="8982094"/>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endParaRPr lang="en-GB" sz="1200" dirty="0"/>
          </a:p>
          <a:p>
            <a:endParaRPr lang="en-GB" sz="1200" dirty="0"/>
          </a:p>
          <a:p>
            <a:pPr algn="ctr"/>
            <a:endParaRPr lang="en-GB" dirty="0"/>
          </a:p>
        </p:txBody>
      </p:sp>
      <p:sp>
        <p:nvSpPr>
          <p:cNvPr id="7" name="Rounded Rectangle 6"/>
          <p:cNvSpPr/>
          <p:nvPr/>
        </p:nvSpPr>
        <p:spPr>
          <a:xfrm>
            <a:off x="292502" y="60244"/>
            <a:ext cx="6304850" cy="983364"/>
          </a:xfrm>
          <a:prstGeom prst="roundRect">
            <a:avLst>
              <a:gd name="adj" fmla="val 49048"/>
            </a:avLst>
          </a:prstGeom>
          <a:solidFill>
            <a:schemeClr val="tx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Additional Reading  </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688" y="1432368"/>
            <a:ext cx="1283717" cy="1379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2204864" y="1500189"/>
            <a:ext cx="3744416" cy="923330"/>
          </a:xfrm>
          <a:prstGeom prst="rect">
            <a:avLst/>
          </a:prstGeom>
          <a:noFill/>
        </p:spPr>
        <p:txBody>
          <a:bodyPr wrap="square" rtlCol="0">
            <a:spAutoFit/>
          </a:bodyPr>
          <a:lstStyle/>
          <a:p>
            <a:r>
              <a:rPr lang="en-GB" dirty="0"/>
              <a:t>Richard Gross:</a:t>
            </a:r>
          </a:p>
          <a:p>
            <a:r>
              <a:rPr lang="en-GB" b="1" dirty="0"/>
              <a:t>Psychology: The Science of Mind and Behaviour </a:t>
            </a:r>
            <a:endParaRPr lang="en-GB" dirty="0"/>
          </a:p>
        </p:txBody>
      </p:sp>
      <p:pic>
        <p:nvPicPr>
          <p:cNvPr id="5126" name="Picture 6"/>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8425" t="13053" r="18160"/>
          <a:stretch/>
        </p:blipFill>
        <p:spPr bwMode="auto">
          <a:xfrm>
            <a:off x="749480" y="3131840"/>
            <a:ext cx="1154925" cy="17763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TextBox 14"/>
          <p:cNvSpPr txBox="1"/>
          <p:nvPr/>
        </p:nvSpPr>
        <p:spPr>
          <a:xfrm>
            <a:off x="2204864" y="3131840"/>
            <a:ext cx="3744416" cy="1754326"/>
          </a:xfrm>
          <a:prstGeom prst="rect">
            <a:avLst/>
          </a:prstGeom>
          <a:noFill/>
        </p:spPr>
        <p:txBody>
          <a:bodyPr wrap="square" rtlCol="0">
            <a:spAutoFit/>
          </a:bodyPr>
          <a:lstStyle/>
          <a:p>
            <a:r>
              <a:rPr lang="en-GB" dirty="0"/>
              <a:t>Grahame Hill: </a:t>
            </a:r>
          </a:p>
          <a:p>
            <a:r>
              <a:rPr lang="en-GB" b="1" dirty="0"/>
              <a:t>AS and A Level Psychology Through Diagrams: Oxford Revision Guides. </a:t>
            </a:r>
            <a:r>
              <a:rPr lang="en-GB" dirty="0"/>
              <a:t>For old specifications but really useful diagrams of the key content in Psychology. </a:t>
            </a: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0688" y="5650154"/>
            <a:ext cx="5511432" cy="1993657"/>
          </a:xfrm>
          <a:prstGeom prst="rect">
            <a:avLst/>
          </a:prstGeom>
        </p:spPr>
      </p:pic>
    </p:spTree>
    <p:extLst>
      <p:ext uri="{BB962C8B-B14F-4D97-AF65-F5344CB8AC3E}">
        <p14:creationId xmlns:p14="http://schemas.microsoft.com/office/powerpoint/2010/main" val="18428664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6">
            <a:extLst>
              <a:ext uri="{FF2B5EF4-FFF2-40B4-BE49-F238E27FC236}">
                <a16:creationId xmlns:a16="http://schemas.microsoft.com/office/drawing/2014/main" id="{0A0D5D52-DC8E-4CC5-A5DD-A25A6A09C307}"/>
              </a:ext>
            </a:extLst>
          </p:cNvPr>
          <p:cNvSpPr/>
          <p:nvPr/>
        </p:nvSpPr>
        <p:spPr>
          <a:xfrm>
            <a:off x="490922" y="179512"/>
            <a:ext cx="5876155" cy="695332"/>
          </a:xfrm>
          <a:prstGeom prst="roundRect">
            <a:avLst>
              <a:gd name="adj" fmla="val 49048"/>
            </a:avLst>
          </a:prstGeom>
          <a:solidFill>
            <a:schemeClr val="tx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Careers in Psychology</a:t>
            </a:r>
          </a:p>
        </p:txBody>
      </p:sp>
      <p:pic>
        <p:nvPicPr>
          <p:cNvPr id="4" name="Picture 3">
            <a:extLst>
              <a:ext uri="{FF2B5EF4-FFF2-40B4-BE49-F238E27FC236}">
                <a16:creationId xmlns:a16="http://schemas.microsoft.com/office/drawing/2014/main" id="{E73DD4F2-51DC-49AB-A966-E41B3D568246}"/>
              </a:ext>
            </a:extLst>
          </p:cNvPr>
          <p:cNvPicPr>
            <a:picLocks noChangeAspect="1"/>
          </p:cNvPicPr>
          <p:nvPr/>
        </p:nvPicPr>
        <p:blipFill rotWithShape="1">
          <a:blip r:embed="rId2"/>
          <a:srcRect l="46850" t="24500" r="24801" b="6503"/>
          <a:stretch/>
        </p:blipFill>
        <p:spPr>
          <a:xfrm>
            <a:off x="562372" y="971600"/>
            <a:ext cx="5733256" cy="7848872"/>
          </a:xfrm>
          <a:prstGeom prst="rect">
            <a:avLst/>
          </a:prstGeom>
        </p:spPr>
      </p:pic>
      <p:pic>
        <p:nvPicPr>
          <p:cNvPr id="6" name="Picture 5" descr="A white circle with green and white text&#10;&#10;Description automatically generated">
            <a:extLst>
              <a:ext uri="{FF2B5EF4-FFF2-40B4-BE49-F238E27FC236}">
                <a16:creationId xmlns:a16="http://schemas.microsoft.com/office/drawing/2014/main" id="{38A11AE8-B2BD-4D76-9A8D-08B5C9BDC5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5480" y="254356"/>
            <a:ext cx="689336" cy="545643"/>
          </a:xfrm>
          <a:prstGeom prst="rect">
            <a:avLst/>
          </a:prstGeom>
        </p:spPr>
      </p:pic>
    </p:spTree>
    <p:extLst>
      <p:ext uri="{BB962C8B-B14F-4D97-AF65-F5344CB8AC3E}">
        <p14:creationId xmlns:p14="http://schemas.microsoft.com/office/powerpoint/2010/main" val="39360454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6">
            <a:extLst>
              <a:ext uri="{FF2B5EF4-FFF2-40B4-BE49-F238E27FC236}">
                <a16:creationId xmlns:a16="http://schemas.microsoft.com/office/drawing/2014/main" id="{0A0D5D52-DC8E-4CC5-A5DD-A25A6A09C307}"/>
              </a:ext>
            </a:extLst>
          </p:cNvPr>
          <p:cNvSpPr/>
          <p:nvPr/>
        </p:nvSpPr>
        <p:spPr>
          <a:xfrm>
            <a:off x="477078" y="179512"/>
            <a:ext cx="5889999" cy="695332"/>
          </a:xfrm>
          <a:prstGeom prst="roundRect">
            <a:avLst>
              <a:gd name="adj" fmla="val 49048"/>
            </a:avLst>
          </a:prstGeom>
          <a:solidFill>
            <a:schemeClr val="tx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Careers in Psychology</a:t>
            </a:r>
          </a:p>
        </p:txBody>
      </p:sp>
      <p:pic>
        <p:nvPicPr>
          <p:cNvPr id="3" name="Picture 2">
            <a:extLst>
              <a:ext uri="{FF2B5EF4-FFF2-40B4-BE49-F238E27FC236}">
                <a16:creationId xmlns:a16="http://schemas.microsoft.com/office/drawing/2014/main" id="{261A6D54-2545-45C6-9A5B-71FDBC27723E}"/>
              </a:ext>
            </a:extLst>
          </p:cNvPr>
          <p:cNvPicPr>
            <a:picLocks noChangeAspect="1"/>
          </p:cNvPicPr>
          <p:nvPr/>
        </p:nvPicPr>
        <p:blipFill rotWithShape="1">
          <a:blip r:embed="rId2"/>
          <a:srcRect l="46479" t="25613" r="23944" b="5113"/>
          <a:stretch/>
        </p:blipFill>
        <p:spPr>
          <a:xfrm>
            <a:off x="504868" y="1115616"/>
            <a:ext cx="5848263" cy="7704856"/>
          </a:xfrm>
          <a:prstGeom prst="rect">
            <a:avLst/>
          </a:prstGeom>
        </p:spPr>
      </p:pic>
      <p:pic>
        <p:nvPicPr>
          <p:cNvPr id="6" name="Picture 5" descr="A white circle with green and white text&#10;&#10;Description automatically generated">
            <a:extLst>
              <a:ext uri="{FF2B5EF4-FFF2-40B4-BE49-F238E27FC236}">
                <a16:creationId xmlns:a16="http://schemas.microsoft.com/office/drawing/2014/main" id="{C8F16E41-BBC9-4069-B895-1F33C2B8DA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5480" y="254356"/>
            <a:ext cx="689336" cy="545643"/>
          </a:xfrm>
          <a:prstGeom prst="rect">
            <a:avLst/>
          </a:prstGeom>
        </p:spPr>
      </p:pic>
    </p:spTree>
    <p:extLst>
      <p:ext uri="{BB962C8B-B14F-4D97-AF65-F5344CB8AC3E}">
        <p14:creationId xmlns:p14="http://schemas.microsoft.com/office/powerpoint/2010/main" val="24986303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6">
            <a:extLst>
              <a:ext uri="{FF2B5EF4-FFF2-40B4-BE49-F238E27FC236}">
                <a16:creationId xmlns:a16="http://schemas.microsoft.com/office/drawing/2014/main" id="{0A0D5D52-DC8E-4CC5-A5DD-A25A6A09C307}"/>
              </a:ext>
            </a:extLst>
          </p:cNvPr>
          <p:cNvSpPr/>
          <p:nvPr/>
        </p:nvSpPr>
        <p:spPr>
          <a:xfrm>
            <a:off x="477078" y="179512"/>
            <a:ext cx="5889999" cy="695332"/>
          </a:xfrm>
          <a:prstGeom prst="roundRect">
            <a:avLst>
              <a:gd name="adj" fmla="val 49048"/>
            </a:avLst>
          </a:prstGeom>
          <a:solidFill>
            <a:schemeClr val="tx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Careers in Psychology</a:t>
            </a:r>
          </a:p>
        </p:txBody>
      </p:sp>
      <p:pic>
        <p:nvPicPr>
          <p:cNvPr id="4" name="Picture 3">
            <a:extLst>
              <a:ext uri="{FF2B5EF4-FFF2-40B4-BE49-F238E27FC236}">
                <a16:creationId xmlns:a16="http://schemas.microsoft.com/office/drawing/2014/main" id="{D7AD8DAD-B46C-438C-A239-F04315E09DBE}"/>
              </a:ext>
            </a:extLst>
          </p:cNvPr>
          <p:cNvPicPr>
            <a:picLocks noChangeAspect="1"/>
          </p:cNvPicPr>
          <p:nvPr/>
        </p:nvPicPr>
        <p:blipFill rotWithShape="1">
          <a:blip r:embed="rId2"/>
          <a:srcRect l="46722" t="25054" r="24800" b="5710"/>
          <a:stretch/>
        </p:blipFill>
        <p:spPr>
          <a:xfrm>
            <a:off x="555805" y="1105847"/>
            <a:ext cx="5746389" cy="7858641"/>
          </a:xfrm>
          <a:prstGeom prst="rect">
            <a:avLst/>
          </a:prstGeom>
        </p:spPr>
      </p:pic>
      <p:pic>
        <p:nvPicPr>
          <p:cNvPr id="6" name="Picture 5" descr="A white circle with green and white text&#10;&#10;Description automatically generated">
            <a:extLst>
              <a:ext uri="{FF2B5EF4-FFF2-40B4-BE49-F238E27FC236}">
                <a16:creationId xmlns:a16="http://schemas.microsoft.com/office/drawing/2014/main" id="{5E964F48-530C-4CCA-B283-FDF9029AA0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5480" y="254356"/>
            <a:ext cx="689336" cy="545643"/>
          </a:xfrm>
          <a:prstGeom prst="rect">
            <a:avLst/>
          </a:prstGeom>
        </p:spPr>
      </p:pic>
    </p:spTree>
    <p:extLst>
      <p:ext uri="{BB962C8B-B14F-4D97-AF65-F5344CB8AC3E}">
        <p14:creationId xmlns:p14="http://schemas.microsoft.com/office/powerpoint/2010/main" val="2154873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6">
            <a:extLst>
              <a:ext uri="{FF2B5EF4-FFF2-40B4-BE49-F238E27FC236}">
                <a16:creationId xmlns:a16="http://schemas.microsoft.com/office/drawing/2014/main" id="{0A0D5D52-DC8E-4CC5-A5DD-A25A6A09C307}"/>
              </a:ext>
            </a:extLst>
          </p:cNvPr>
          <p:cNvSpPr/>
          <p:nvPr/>
        </p:nvSpPr>
        <p:spPr>
          <a:xfrm>
            <a:off x="477078" y="179512"/>
            <a:ext cx="5889999" cy="695332"/>
          </a:xfrm>
          <a:prstGeom prst="roundRect">
            <a:avLst>
              <a:gd name="adj" fmla="val 49048"/>
            </a:avLst>
          </a:prstGeom>
          <a:solidFill>
            <a:schemeClr val="tx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Careers in Psychology</a:t>
            </a:r>
          </a:p>
        </p:txBody>
      </p:sp>
      <p:pic>
        <p:nvPicPr>
          <p:cNvPr id="3" name="Picture 2">
            <a:extLst>
              <a:ext uri="{FF2B5EF4-FFF2-40B4-BE49-F238E27FC236}">
                <a16:creationId xmlns:a16="http://schemas.microsoft.com/office/drawing/2014/main" id="{15387A71-0FA4-4A87-96EE-BE851EDED87B}"/>
              </a:ext>
            </a:extLst>
          </p:cNvPr>
          <p:cNvPicPr>
            <a:picLocks noChangeAspect="1"/>
          </p:cNvPicPr>
          <p:nvPr/>
        </p:nvPicPr>
        <p:blipFill rotWithShape="1">
          <a:blip r:embed="rId2"/>
          <a:srcRect l="46850" t="24958" r="24801" b="5527"/>
          <a:stretch/>
        </p:blipFill>
        <p:spPr>
          <a:xfrm>
            <a:off x="574783" y="1090869"/>
            <a:ext cx="5708433" cy="7873619"/>
          </a:xfrm>
          <a:prstGeom prst="rect">
            <a:avLst/>
          </a:prstGeom>
        </p:spPr>
      </p:pic>
      <p:pic>
        <p:nvPicPr>
          <p:cNvPr id="6" name="Picture 5" descr="A white circle with green and white text&#10;&#10;Description automatically generated">
            <a:extLst>
              <a:ext uri="{FF2B5EF4-FFF2-40B4-BE49-F238E27FC236}">
                <a16:creationId xmlns:a16="http://schemas.microsoft.com/office/drawing/2014/main" id="{6894C115-51D5-4422-AB23-B14E1DBDE7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5480" y="254356"/>
            <a:ext cx="689336" cy="545643"/>
          </a:xfrm>
          <a:prstGeom prst="rect">
            <a:avLst/>
          </a:prstGeom>
        </p:spPr>
      </p:pic>
    </p:spTree>
    <p:extLst>
      <p:ext uri="{BB962C8B-B14F-4D97-AF65-F5344CB8AC3E}">
        <p14:creationId xmlns:p14="http://schemas.microsoft.com/office/powerpoint/2010/main" val="32838531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6">
            <a:extLst>
              <a:ext uri="{FF2B5EF4-FFF2-40B4-BE49-F238E27FC236}">
                <a16:creationId xmlns:a16="http://schemas.microsoft.com/office/drawing/2014/main" id="{0A0D5D52-DC8E-4CC5-A5DD-A25A6A09C307}"/>
              </a:ext>
            </a:extLst>
          </p:cNvPr>
          <p:cNvSpPr/>
          <p:nvPr/>
        </p:nvSpPr>
        <p:spPr>
          <a:xfrm>
            <a:off x="477078" y="179512"/>
            <a:ext cx="5889999" cy="695332"/>
          </a:xfrm>
          <a:prstGeom prst="roundRect">
            <a:avLst>
              <a:gd name="adj" fmla="val 49048"/>
            </a:avLst>
          </a:prstGeom>
          <a:solidFill>
            <a:schemeClr val="tx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Careers in Psychology</a:t>
            </a:r>
          </a:p>
        </p:txBody>
      </p:sp>
      <p:pic>
        <p:nvPicPr>
          <p:cNvPr id="4" name="Picture 3">
            <a:extLst>
              <a:ext uri="{FF2B5EF4-FFF2-40B4-BE49-F238E27FC236}">
                <a16:creationId xmlns:a16="http://schemas.microsoft.com/office/drawing/2014/main" id="{88A50EB3-771A-4ED2-877B-16E1080DFEC7}"/>
              </a:ext>
            </a:extLst>
          </p:cNvPr>
          <p:cNvPicPr>
            <a:picLocks noChangeAspect="1"/>
          </p:cNvPicPr>
          <p:nvPr/>
        </p:nvPicPr>
        <p:blipFill rotWithShape="1">
          <a:blip r:embed="rId2"/>
          <a:srcRect l="45800" t="24651" r="24800" b="5200"/>
          <a:stretch/>
        </p:blipFill>
        <p:spPr>
          <a:xfrm>
            <a:off x="404664" y="1024896"/>
            <a:ext cx="5889999" cy="7905312"/>
          </a:xfrm>
          <a:prstGeom prst="rect">
            <a:avLst/>
          </a:prstGeom>
        </p:spPr>
      </p:pic>
      <p:pic>
        <p:nvPicPr>
          <p:cNvPr id="6" name="Picture 5" descr="A white circle with green and white text&#10;&#10;Description automatically generated">
            <a:extLst>
              <a:ext uri="{FF2B5EF4-FFF2-40B4-BE49-F238E27FC236}">
                <a16:creationId xmlns:a16="http://schemas.microsoft.com/office/drawing/2014/main" id="{9D27C6C4-D02B-4F8C-ACAD-EA857438D13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5480" y="254356"/>
            <a:ext cx="689336" cy="545643"/>
          </a:xfrm>
          <a:prstGeom prst="rect">
            <a:avLst/>
          </a:prstGeom>
        </p:spPr>
      </p:pic>
    </p:spTree>
    <p:extLst>
      <p:ext uri="{BB962C8B-B14F-4D97-AF65-F5344CB8AC3E}">
        <p14:creationId xmlns:p14="http://schemas.microsoft.com/office/powerpoint/2010/main" val="14897030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6">
            <a:extLst>
              <a:ext uri="{FF2B5EF4-FFF2-40B4-BE49-F238E27FC236}">
                <a16:creationId xmlns:a16="http://schemas.microsoft.com/office/drawing/2014/main" id="{0A0D5D52-DC8E-4CC5-A5DD-A25A6A09C307}"/>
              </a:ext>
            </a:extLst>
          </p:cNvPr>
          <p:cNvSpPr/>
          <p:nvPr/>
        </p:nvSpPr>
        <p:spPr>
          <a:xfrm>
            <a:off x="477078" y="179512"/>
            <a:ext cx="5889999" cy="695332"/>
          </a:xfrm>
          <a:prstGeom prst="roundRect">
            <a:avLst>
              <a:gd name="adj" fmla="val 49048"/>
            </a:avLst>
          </a:prstGeom>
          <a:solidFill>
            <a:schemeClr val="tx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Careers in Psychology</a:t>
            </a:r>
          </a:p>
        </p:txBody>
      </p:sp>
      <p:pic>
        <p:nvPicPr>
          <p:cNvPr id="3" name="Picture 2">
            <a:extLst>
              <a:ext uri="{FF2B5EF4-FFF2-40B4-BE49-F238E27FC236}">
                <a16:creationId xmlns:a16="http://schemas.microsoft.com/office/drawing/2014/main" id="{15CB7863-EEEE-4E2A-8114-902959AF273C}"/>
              </a:ext>
            </a:extLst>
          </p:cNvPr>
          <p:cNvPicPr>
            <a:picLocks noChangeAspect="1"/>
          </p:cNvPicPr>
          <p:nvPr/>
        </p:nvPicPr>
        <p:blipFill rotWithShape="1">
          <a:blip r:embed="rId2"/>
          <a:srcRect l="46850" t="24211" r="24238" b="6636"/>
          <a:stretch/>
        </p:blipFill>
        <p:spPr>
          <a:xfrm>
            <a:off x="557225" y="1115616"/>
            <a:ext cx="5743549" cy="7727418"/>
          </a:xfrm>
          <a:prstGeom prst="rect">
            <a:avLst/>
          </a:prstGeom>
        </p:spPr>
      </p:pic>
      <p:pic>
        <p:nvPicPr>
          <p:cNvPr id="6" name="Picture 5" descr="A white circle with green and white text&#10;&#10;Description automatically generated">
            <a:extLst>
              <a:ext uri="{FF2B5EF4-FFF2-40B4-BE49-F238E27FC236}">
                <a16:creationId xmlns:a16="http://schemas.microsoft.com/office/drawing/2014/main" id="{617DC755-C8B9-49DA-BADD-DAE82FD253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5480" y="254356"/>
            <a:ext cx="689336" cy="545643"/>
          </a:xfrm>
          <a:prstGeom prst="rect">
            <a:avLst/>
          </a:prstGeom>
        </p:spPr>
      </p:pic>
    </p:spTree>
    <p:extLst>
      <p:ext uri="{BB962C8B-B14F-4D97-AF65-F5344CB8AC3E}">
        <p14:creationId xmlns:p14="http://schemas.microsoft.com/office/powerpoint/2010/main" val="39631874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B3E6A-6960-4244-AC87-FA698A1F8B8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3868477-931F-45D2-969A-71BAC390CAEF}"/>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4C31C713-1748-4A20-B28A-038F78B9E567}"/>
              </a:ext>
            </a:extLst>
          </p:cNvPr>
          <p:cNvPicPr>
            <a:picLocks noChangeAspect="1"/>
          </p:cNvPicPr>
          <p:nvPr/>
        </p:nvPicPr>
        <p:blipFill rotWithShape="1">
          <a:blip r:embed="rId2"/>
          <a:srcRect l="45800" t="23867" r="23750" b="5200"/>
          <a:stretch/>
        </p:blipFill>
        <p:spPr>
          <a:xfrm>
            <a:off x="540440" y="1071512"/>
            <a:ext cx="5826637" cy="7634904"/>
          </a:xfrm>
          <a:prstGeom prst="rect">
            <a:avLst/>
          </a:prstGeom>
        </p:spPr>
      </p:pic>
      <p:sp>
        <p:nvSpPr>
          <p:cNvPr id="6" name="Rounded Rectangle 6">
            <a:extLst>
              <a:ext uri="{FF2B5EF4-FFF2-40B4-BE49-F238E27FC236}">
                <a16:creationId xmlns:a16="http://schemas.microsoft.com/office/drawing/2014/main" id="{CE8BCC99-42CB-48C0-808F-EBE368122406}"/>
              </a:ext>
            </a:extLst>
          </p:cNvPr>
          <p:cNvSpPr/>
          <p:nvPr/>
        </p:nvSpPr>
        <p:spPr>
          <a:xfrm>
            <a:off x="477078" y="179512"/>
            <a:ext cx="5889999" cy="695332"/>
          </a:xfrm>
          <a:prstGeom prst="roundRect">
            <a:avLst>
              <a:gd name="adj" fmla="val 49048"/>
            </a:avLst>
          </a:prstGeom>
          <a:solidFill>
            <a:schemeClr val="tx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Careers in Psychology</a:t>
            </a:r>
          </a:p>
        </p:txBody>
      </p:sp>
      <p:pic>
        <p:nvPicPr>
          <p:cNvPr id="7" name="Picture 6" descr="A white circle with green and white text&#10;&#10;Description automatically generated">
            <a:extLst>
              <a:ext uri="{FF2B5EF4-FFF2-40B4-BE49-F238E27FC236}">
                <a16:creationId xmlns:a16="http://schemas.microsoft.com/office/drawing/2014/main" id="{F6103388-689D-4BC7-AF3D-7F6B78DB472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5480" y="254356"/>
            <a:ext cx="689336" cy="545643"/>
          </a:xfrm>
          <a:prstGeom prst="rect">
            <a:avLst/>
          </a:prstGeom>
        </p:spPr>
      </p:pic>
    </p:spTree>
    <p:extLst>
      <p:ext uri="{BB962C8B-B14F-4D97-AF65-F5344CB8AC3E}">
        <p14:creationId xmlns:p14="http://schemas.microsoft.com/office/powerpoint/2010/main" val="39862055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6">
            <a:extLst>
              <a:ext uri="{FF2B5EF4-FFF2-40B4-BE49-F238E27FC236}">
                <a16:creationId xmlns:a16="http://schemas.microsoft.com/office/drawing/2014/main" id="{0A0D5D52-DC8E-4CC5-A5DD-A25A6A09C307}"/>
              </a:ext>
            </a:extLst>
          </p:cNvPr>
          <p:cNvSpPr/>
          <p:nvPr/>
        </p:nvSpPr>
        <p:spPr>
          <a:xfrm>
            <a:off x="356320" y="130943"/>
            <a:ext cx="6059719" cy="695332"/>
          </a:xfrm>
          <a:prstGeom prst="roundRect">
            <a:avLst>
              <a:gd name="adj" fmla="val 49048"/>
            </a:avLst>
          </a:prstGeom>
          <a:solidFill>
            <a:schemeClr val="tx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Careers in Psychology</a:t>
            </a:r>
          </a:p>
        </p:txBody>
      </p:sp>
      <p:pic>
        <p:nvPicPr>
          <p:cNvPr id="3" name="Picture 2">
            <a:extLst>
              <a:ext uri="{FF2B5EF4-FFF2-40B4-BE49-F238E27FC236}">
                <a16:creationId xmlns:a16="http://schemas.microsoft.com/office/drawing/2014/main" id="{B3F76EE5-0344-4B14-A9E4-C8E554E5C9BE}"/>
              </a:ext>
            </a:extLst>
          </p:cNvPr>
          <p:cNvPicPr>
            <a:picLocks noChangeAspect="1"/>
          </p:cNvPicPr>
          <p:nvPr/>
        </p:nvPicPr>
        <p:blipFill rotWithShape="1">
          <a:blip r:embed="rId2"/>
          <a:srcRect l="46401" t="24332" r="24199" b="6805"/>
          <a:stretch/>
        </p:blipFill>
        <p:spPr>
          <a:xfrm>
            <a:off x="441961" y="971600"/>
            <a:ext cx="5974078" cy="7871164"/>
          </a:xfrm>
          <a:prstGeom prst="rect">
            <a:avLst/>
          </a:prstGeom>
        </p:spPr>
      </p:pic>
      <p:pic>
        <p:nvPicPr>
          <p:cNvPr id="11" name="Picture 10" descr="A white circle with green and white text&#10;&#10;Description automatically generated">
            <a:extLst>
              <a:ext uri="{FF2B5EF4-FFF2-40B4-BE49-F238E27FC236}">
                <a16:creationId xmlns:a16="http://schemas.microsoft.com/office/drawing/2014/main" id="{859B13F2-E8ED-42C1-8C1F-B37AFA19927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5480" y="254356"/>
            <a:ext cx="689336" cy="545643"/>
          </a:xfrm>
          <a:prstGeom prst="rect">
            <a:avLst/>
          </a:prstGeom>
        </p:spPr>
      </p:pic>
    </p:spTree>
    <p:extLst>
      <p:ext uri="{BB962C8B-B14F-4D97-AF65-F5344CB8AC3E}">
        <p14:creationId xmlns:p14="http://schemas.microsoft.com/office/powerpoint/2010/main" val="29127384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6">
            <a:extLst>
              <a:ext uri="{FF2B5EF4-FFF2-40B4-BE49-F238E27FC236}">
                <a16:creationId xmlns:a16="http://schemas.microsoft.com/office/drawing/2014/main" id="{0A0D5D52-DC8E-4CC5-A5DD-A25A6A09C307}"/>
              </a:ext>
            </a:extLst>
          </p:cNvPr>
          <p:cNvSpPr/>
          <p:nvPr/>
        </p:nvSpPr>
        <p:spPr>
          <a:xfrm>
            <a:off x="477078" y="179512"/>
            <a:ext cx="5889999" cy="695332"/>
          </a:xfrm>
          <a:prstGeom prst="roundRect">
            <a:avLst>
              <a:gd name="adj" fmla="val 49048"/>
            </a:avLst>
          </a:prstGeom>
          <a:solidFill>
            <a:schemeClr val="tx1">
              <a:lumMod val="50000"/>
              <a:lumOff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Careers in Psychology</a:t>
            </a:r>
          </a:p>
        </p:txBody>
      </p:sp>
      <p:pic>
        <p:nvPicPr>
          <p:cNvPr id="4" name="Picture 3">
            <a:extLst>
              <a:ext uri="{FF2B5EF4-FFF2-40B4-BE49-F238E27FC236}">
                <a16:creationId xmlns:a16="http://schemas.microsoft.com/office/drawing/2014/main" id="{2C6001C7-283D-4454-A2A6-F71551CC4FF4}"/>
              </a:ext>
            </a:extLst>
          </p:cNvPr>
          <p:cNvPicPr>
            <a:picLocks noChangeAspect="1"/>
          </p:cNvPicPr>
          <p:nvPr/>
        </p:nvPicPr>
        <p:blipFill rotWithShape="1">
          <a:blip r:embed="rId2"/>
          <a:srcRect l="46850" t="23867" r="23751" b="5201"/>
          <a:stretch/>
        </p:blipFill>
        <p:spPr>
          <a:xfrm>
            <a:off x="645050" y="1043608"/>
            <a:ext cx="5722027" cy="7765608"/>
          </a:xfrm>
          <a:prstGeom prst="rect">
            <a:avLst/>
          </a:prstGeom>
        </p:spPr>
      </p:pic>
      <p:pic>
        <p:nvPicPr>
          <p:cNvPr id="6" name="Picture 5" descr="A white circle with green and white text&#10;&#10;Description automatically generated">
            <a:extLst>
              <a:ext uri="{FF2B5EF4-FFF2-40B4-BE49-F238E27FC236}">
                <a16:creationId xmlns:a16="http://schemas.microsoft.com/office/drawing/2014/main" id="{222068BD-F5AE-412E-ABC6-4A1170E5B0B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5480" y="254356"/>
            <a:ext cx="689336" cy="545643"/>
          </a:xfrm>
          <a:prstGeom prst="rect">
            <a:avLst/>
          </a:prstGeom>
        </p:spPr>
      </p:pic>
    </p:spTree>
    <p:extLst>
      <p:ext uri="{BB962C8B-B14F-4D97-AF65-F5344CB8AC3E}">
        <p14:creationId xmlns:p14="http://schemas.microsoft.com/office/powerpoint/2010/main" val="29141919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164890A8F01F247B431738D6757618F" ma:contentTypeVersion="10" ma:contentTypeDescription="Create a new document." ma:contentTypeScope="" ma:versionID="96552a3bb8862c886d62b9e0d6ba4713">
  <xsd:schema xmlns:xsd="http://www.w3.org/2001/XMLSchema" xmlns:xs="http://www.w3.org/2001/XMLSchema" xmlns:p="http://schemas.microsoft.com/office/2006/metadata/properties" xmlns:ns3="0cf50bc9-ad74-4097-9940-01c1f1f638cc" xmlns:ns4="610b6423-d636-488f-9a58-03db11cac96d" targetNamespace="http://schemas.microsoft.com/office/2006/metadata/properties" ma:root="true" ma:fieldsID="8a8abb632c8e19688d5da7dcb009bba3" ns3:_="" ns4:_="">
    <xsd:import namespace="0cf50bc9-ad74-4097-9940-01c1f1f638cc"/>
    <xsd:import namespace="610b6423-d636-488f-9a58-03db11cac96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OCR"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cf50bc9-ad74-4097-9940-01c1f1f638c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10b6423-d636-488f-9a58-03db11cac96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3E9A277-6B09-43B3-BF0D-F4B3CD9BB4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cf50bc9-ad74-4097-9940-01c1f1f638cc"/>
    <ds:schemaRef ds:uri="610b6423-d636-488f-9a58-03db11cac9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FD59B68-B83E-4051-B39E-B3485047D17C}">
  <ds:schemaRefs>
    <ds:schemaRef ds:uri="http://schemas.microsoft.com/sharepoint/v3/contenttype/forms"/>
  </ds:schemaRefs>
</ds:datastoreItem>
</file>

<file path=customXml/itemProps3.xml><?xml version="1.0" encoding="utf-8"?>
<ds:datastoreItem xmlns:ds="http://schemas.openxmlformats.org/officeDocument/2006/customXml" ds:itemID="{1E04D3B8-AFB2-4726-A155-2C6FF976041D}">
  <ds:schemaRefs>
    <ds:schemaRef ds:uri="http://purl.org/dc/elements/1.1/"/>
    <ds:schemaRef ds:uri="http://schemas.openxmlformats.org/package/2006/metadata/core-properties"/>
    <ds:schemaRef ds:uri="610b6423-d636-488f-9a58-03db11cac96d"/>
    <ds:schemaRef ds:uri="http://purl.org/dc/dcmitype/"/>
    <ds:schemaRef ds:uri="0cf50bc9-ad74-4097-9940-01c1f1f638cc"/>
    <ds:schemaRef ds:uri="http://schemas.microsoft.com/office/2006/metadata/properties"/>
    <ds:schemaRef ds:uri="http://schemas.microsoft.com/office/2006/documentManagement/types"/>
    <ds:schemaRef ds:uri="http://schemas.microsoft.com/office/infopath/2007/PartnerControl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3367</TotalTime>
  <Words>1783</Words>
  <Application>Microsoft Office PowerPoint</Application>
  <PresentationFormat>On-screen Show (4:3)</PresentationFormat>
  <Paragraphs>356</Paragraphs>
  <Slides>22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Candara</vt:lpstr>
      <vt:lpstr>Segoe Print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Bilton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O Collins</cp:lastModifiedBy>
  <cp:revision>81</cp:revision>
  <cp:lastPrinted>2018-09-05T06:46:27Z</cp:lastPrinted>
  <dcterms:created xsi:type="dcterms:W3CDTF">2014-06-16T10:45:17Z</dcterms:created>
  <dcterms:modified xsi:type="dcterms:W3CDTF">2025-07-01T11:41:55Z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0x010100F164890A8F01F247B431738D6757618F</vt:lpwstr>
  </property>
</Properties>
</file>